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64.jpg" ContentType="image/jpg"/>
  <Override PartName="/ppt/media/image73.jpg" ContentType="image/jp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0"/>
  </p:notesMasterIdLst>
  <p:sldIdLst>
    <p:sldId id="256" r:id="rId2"/>
    <p:sldId id="5725" r:id="rId3"/>
    <p:sldId id="258" r:id="rId4"/>
    <p:sldId id="5704" r:id="rId5"/>
    <p:sldId id="5726" r:id="rId6"/>
    <p:sldId id="5734" r:id="rId7"/>
    <p:sldId id="5735" r:id="rId8"/>
    <p:sldId id="530" r:id="rId9"/>
    <p:sldId id="5736" r:id="rId10"/>
    <p:sldId id="5717" r:id="rId11"/>
    <p:sldId id="259" r:id="rId12"/>
    <p:sldId id="277" r:id="rId13"/>
    <p:sldId id="5727" r:id="rId14"/>
    <p:sldId id="257" r:id="rId15"/>
    <p:sldId id="5730" r:id="rId16"/>
    <p:sldId id="5731" r:id="rId17"/>
    <p:sldId id="261" r:id="rId18"/>
    <p:sldId id="2147472547" r:id="rId19"/>
    <p:sldId id="262" r:id="rId20"/>
    <p:sldId id="264" r:id="rId21"/>
    <p:sldId id="274" r:id="rId22"/>
    <p:sldId id="267" r:id="rId23"/>
    <p:sldId id="268" r:id="rId24"/>
    <p:sldId id="312" r:id="rId25"/>
    <p:sldId id="2147472552" r:id="rId26"/>
    <p:sldId id="13213" r:id="rId27"/>
    <p:sldId id="13248" r:id="rId28"/>
    <p:sldId id="13251" r:id="rId29"/>
    <p:sldId id="13212" r:id="rId30"/>
    <p:sldId id="310" r:id="rId31"/>
    <p:sldId id="12976" r:id="rId32"/>
    <p:sldId id="13118" r:id="rId33"/>
    <p:sldId id="13254" r:id="rId34"/>
    <p:sldId id="13252" r:id="rId35"/>
    <p:sldId id="13184" r:id="rId36"/>
    <p:sldId id="296" r:id="rId37"/>
    <p:sldId id="5695" r:id="rId38"/>
    <p:sldId id="5696" r:id="rId39"/>
    <p:sldId id="485" r:id="rId40"/>
    <p:sldId id="486" r:id="rId41"/>
    <p:sldId id="2455" r:id="rId42"/>
    <p:sldId id="5683" r:id="rId43"/>
    <p:sldId id="12955" r:id="rId44"/>
    <p:sldId id="304" r:id="rId45"/>
    <p:sldId id="2147472550" r:id="rId46"/>
    <p:sldId id="2147472540" r:id="rId47"/>
    <p:sldId id="2147472537" r:id="rId48"/>
    <p:sldId id="2147472542" r:id="rId49"/>
    <p:sldId id="5732" r:id="rId50"/>
    <p:sldId id="577" r:id="rId51"/>
    <p:sldId id="579" r:id="rId52"/>
    <p:sldId id="260" r:id="rId53"/>
    <p:sldId id="581" r:id="rId54"/>
    <p:sldId id="580" r:id="rId55"/>
    <p:sldId id="2147472548" r:id="rId56"/>
    <p:sldId id="2147472549" r:id="rId57"/>
    <p:sldId id="2147472543" r:id="rId58"/>
    <p:sldId id="2147472544" r:id="rId59"/>
    <p:sldId id="2147472545" r:id="rId60"/>
    <p:sldId id="2147472546" r:id="rId61"/>
    <p:sldId id="273" r:id="rId62"/>
    <p:sldId id="5733" r:id="rId63"/>
    <p:sldId id="281" r:id="rId64"/>
    <p:sldId id="283" r:id="rId65"/>
    <p:sldId id="284" r:id="rId66"/>
    <p:sldId id="5724" r:id="rId67"/>
    <p:sldId id="285" r:id="rId68"/>
    <p:sldId id="276" r:id="rId6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Lewis" initials="" lastIdx="1" clrIdx="0"/>
  <p:cmAuthor id="2" name="Dick Dyer"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4162"/>
    <a:srgbClr val="00FF00"/>
    <a:srgbClr val="009999"/>
    <a:srgbClr val="18A0CC"/>
    <a:srgbClr val="4D728D"/>
    <a:srgbClr val="F3F3F5"/>
    <a:srgbClr val="0E15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DC9413-3B48-4FEA-BC06-1830B5B2D129}" v="89" dt="2024-05-28T18:02:47.5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0" autoAdjust="0"/>
    <p:restoredTop sz="94631" autoAdjust="0"/>
  </p:normalViewPr>
  <p:slideViewPr>
    <p:cSldViewPr snapToGrid="0">
      <p:cViewPr varScale="1">
        <p:scale>
          <a:sx n="103" d="100"/>
          <a:sy n="103" d="100"/>
        </p:scale>
        <p:origin x="820" y="60"/>
      </p:cViewPr>
      <p:guideLst/>
    </p:cSldViewPr>
  </p:slideViewPr>
  <p:notesTextViewPr>
    <p:cViewPr>
      <p:scale>
        <a:sx n="1" d="1"/>
        <a:sy n="1" d="1"/>
      </p:scale>
      <p:origin x="0" y="0"/>
    </p:cViewPr>
  </p:notesTextViewPr>
  <p:sorterViewPr>
    <p:cViewPr>
      <p:scale>
        <a:sx n="100" d="100"/>
        <a:sy n="100" d="100"/>
      </p:scale>
      <p:origin x="0" y="-5544"/>
    </p:cViewPr>
  </p:sorterViewPr>
  <p:notesViewPr>
    <p:cSldViewPr snapToGrid="0">
      <p:cViewPr varScale="1">
        <p:scale>
          <a:sx n="76" d="100"/>
          <a:sy n="76" d="100"/>
        </p:scale>
        <p:origin x="948" y="3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commentAuthors" Target="commentAuthors.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ke Roughton" userId="10a0f79e-f706-4662-a5f6-472d84f57463" providerId="ADAL" clId="{1ADC9413-3B48-4FEA-BC06-1830B5B2D129}"/>
    <pc:docChg chg="undo custSel delSld modSld">
      <pc:chgData name="Mike Roughton" userId="10a0f79e-f706-4662-a5f6-472d84f57463" providerId="ADAL" clId="{1ADC9413-3B48-4FEA-BC06-1830B5B2D129}" dt="2024-05-28T18:02:54.105" v="500" actId="1076"/>
      <pc:docMkLst>
        <pc:docMk/>
      </pc:docMkLst>
      <pc:sldChg chg="addSp modSp mod modClrScheme chgLayout">
        <pc:chgData name="Mike Roughton" userId="10a0f79e-f706-4662-a5f6-472d84f57463" providerId="ADAL" clId="{1ADC9413-3B48-4FEA-BC06-1830B5B2D129}" dt="2024-05-28T14:46:34.806" v="62" actId="20577"/>
        <pc:sldMkLst>
          <pc:docMk/>
          <pc:sldMk cId="3713599471" sldId="310"/>
        </pc:sldMkLst>
        <pc:spChg chg="mod ord">
          <ac:chgData name="Mike Roughton" userId="10a0f79e-f706-4662-a5f6-472d84f57463" providerId="ADAL" clId="{1ADC9413-3B48-4FEA-BC06-1830B5B2D129}" dt="2024-05-28T14:46:24.224" v="49" actId="21"/>
          <ac:spMkLst>
            <pc:docMk/>
            <pc:sldMk cId="3713599471" sldId="310"/>
            <ac:spMk id="2" creationId="{42CD18AC-180E-426C-8AE6-5AB4885E8EAC}"/>
          </ac:spMkLst>
        </pc:spChg>
        <pc:spChg chg="add mod ord">
          <ac:chgData name="Mike Roughton" userId="10a0f79e-f706-4662-a5f6-472d84f57463" providerId="ADAL" clId="{1ADC9413-3B48-4FEA-BC06-1830B5B2D129}" dt="2024-05-28T14:46:34.806" v="62" actId="20577"/>
          <ac:spMkLst>
            <pc:docMk/>
            <pc:sldMk cId="3713599471" sldId="310"/>
            <ac:spMk id="3" creationId="{EE347DE7-ACB1-0915-459C-E07769E20EE7}"/>
          </ac:spMkLst>
        </pc:spChg>
      </pc:sldChg>
      <pc:sldChg chg="del">
        <pc:chgData name="Mike Roughton" userId="10a0f79e-f706-4662-a5f6-472d84f57463" providerId="ADAL" clId="{1ADC9413-3B48-4FEA-BC06-1830B5B2D129}" dt="2024-05-28T18:02:03.668" v="472" actId="47"/>
        <pc:sldMkLst>
          <pc:docMk/>
          <pc:sldMk cId="2388141191" sldId="323"/>
        </pc:sldMkLst>
      </pc:sldChg>
      <pc:sldChg chg="delSp modSp mod">
        <pc:chgData name="Mike Roughton" userId="10a0f79e-f706-4662-a5f6-472d84f57463" providerId="ADAL" clId="{1ADC9413-3B48-4FEA-BC06-1830B5B2D129}" dt="2024-05-28T18:02:54.105" v="500" actId="1076"/>
        <pc:sldMkLst>
          <pc:docMk/>
          <pc:sldMk cId="407665176" sldId="12955"/>
        </pc:sldMkLst>
        <pc:spChg chg="mod">
          <ac:chgData name="Mike Roughton" userId="10a0f79e-f706-4662-a5f6-472d84f57463" providerId="ADAL" clId="{1ADC9413-3B48-4FEA-BC06-1830B5B2D129}" dt="2024-05-28T18:02:47.530" v="499" actId="1037"/>
          <ac:spMkLst>
            <pc:docMk/>
            <pc:sldMk cId="407665176" sldId="12955"/>
            <ac:spMk id="2" creationId="{90682EF0-231D-458E-E552-8AE5240A496C}"/>
          </ac:spMkLst>
        </pc:spChg>
        <pc:spChg chg="del">
          <ac:chgData name="Mike Roughton" userId="10a0f79e-f706-4662-a5f6-472d84f57463" providerId="ADAL" clId="{1ADC9413-3B48-4FEA-BC06-1830B5B2D129}" dt="2024-05-28T18:02:38.829" v="475" actId="478"/>
          <ac:spMkLst>
            <pc:docMk/>
            <pc:sldMk cId="407665176" sldId="12955"/>
            <ac:spMk id="7" creationId="{52187186-7D5A-4DFC-9331-FE89126AA4F1}"/>
          </ac:spMkLst>
        </pc:spChg>
        <pc:spChg chg="mod">
          <ac:chgData name="Mike Roughton" userId="10a0f79e-f706-4662-a5f6-472d84f57463" providerId="ADAL" clId="{1ADC9413-3B48-4FEA-BC06-1830B5B2D129}" dt="2024-05-28T18:02:47.530" v="499" actId="1037"/>
          <ac:spMkLst>
            <pc:docMk/>
            <pc:sldMk cId="407665176" sldId="12955"/>
            <ac:spMk id="7170" creationId="{757E44B4-F564-48A5-861F-91D184A82979}"/>
          </ac:spMkLst>
        </pc:spChg>
        <pc:spChg chg="mod">
          <ac:chgData name="Mike Roughton" userId="10a0f79e-f706-4662-a5f6-472d84f57463" providerId="ADAL" clId="{1ADC9413-3B48-4FEA-BC06-1830B5B2D129}" dt="2024-05-28T18:02:54.105" v="500" actId="1076"/>
          <ac:spMkLst>
            <pc:docMk/>
            <pc:sldMk cId="407665176" sldId="12955"/>
            <ac:spMk id="7171" creationId="{6319AC8B-5320-4D91-8AA1-86639C0DA701}"/>
          </ac:spMkLst>
        </pc:spChg>
      </pc:sldChg>
      <pc:sldChg chg="addSp delSp modSp mod modClrScheme chgLayout">
        <pc:chgData name="Mike Roughton" userId="10a0f79e-f706-4662-a5f6-472d84f57463" providerId="ADAL" clId="{1ADC9413-3B48-4FEA-BC06-1830B5B2D129}" dt="2024-05-28T14:48:48.729" v="102" actId="14100"/>
        <pc:sldMkLst>
          <pc:docMk/>
          <pc:sldMk cId="163153866" sldId="12976"/>
        </pc:sldMkLst>
        <pc:spChg chg="mod ord">
          <ac:chgData name="Mike Roughton" userId="10a0f79e-f706-4662-a5f6-472d84f57463" providerId="ADAL" clId="{1ADC9413-3B48-4FEA-BC06-1830B5B2D129}" dt="2024-05-28T14:47:03.560" v="68" actId="700"/>
          <ac:spMkLst>
            <pc:docMk/>
            <pc:sldMk cId="163153866" sldId="12976"/>
            <ac:spMk id="2" creationId="{F2E1B189-E4C4-595F-5441-88D14D8FA289}"/>
          </ac:spMkLst>
        </pc:spChg>
        <pc:spChg chg="mod ord">
          <ac:chgData name="Mike Roughton" userId="10a0f79e-f706-4662-a5f6-472d84f57463" providerId="ADAL" clId="{1ADC9413-3B48-4FEA-BC06-1830B5B2D129}" dt="2024-05-28T14:48:21.857" v="100" actId="1076"/>
          <ac:spMkLst>
            <pc:docMk/>
            <pc:sldMk cId="163153866" sldId="12976"/>
            <ac:spMk id="4" creationId="{74205B28-9E61-ACF6-4FE9-E4F14195D6C3}"/>
          </ac:spMkLst>
        </pc:spChg>
        <pc:spChg chg="del mod ord">
          <ac:chgData name="Mike Roughton" userId="10a0f79e-f706-4662-a5f6-472d84f57463" providerId="ADAL" clId="{1ADC9413-3B48-4FEA-BC06-1830B5B2D129}" dt="2024-05-28T14:46:58.588" v="67" actId="478"/>
          <ac:spMkLst>
            <pc:docMk/>
            <pc:sldMk cId="163153866" sldId="12976"/>
            <ac:spMk id="5" creationId="{3CA6F694-E517-4FDB-ACA6-8CB47FD7A294}"/>
          </ac:spMkLst>
        </pc:spChg>
        <pc:spChg chg="mod ord">
          <ac:chgData name="Mike Roughton" userId="10a0f79e-f706-4662-a5f6-472d84f57463" providerId="ADAL" clId="{1ADC9413-3B48-4FEA-BC06-1830B5B2D129}" dt="2024-05-28T14:48:48.729" v="102" actId="14100"/>
          <ac:spMkLst>
            <pc:docMk/>
            <pc:sldMk cId="163153866" sldId="12976"/>
            <ac:spMk id="6" creationId="{D5464420-459A-4F6A-92F6-F9A387E644F6}"/>
          </ac:spMkLst>
        </pc:spChg>
        <pc:spChg chg="add mod ord">
          <ac:chgData name="Mike Roughton" userId="10a0f79e-f706-4662-a5f6-472d84f57463" providerId="ADAL" clId="{1ADC9413-3B48-4FEA-BC06-1830B5B2D129}" dt="2024-05-28T14:47:06.653" v="71" actId="27636"/>
          <ac:spMkLst>
            <pc:docMk/>
            <pc:sldMk cId="163153866" sldId="12976"/>
            <ac:spMk id="8" creationId="{8EF081E7-B2D0-9167-8099-6B897D2FA1CC}"/>
          </ac:spMkLst>
        </pc:spChg>
        <pc:picChg chg="mod">
          <ac:chgData name="Mike Roughton" userId="10a0f79e-f706-4662-a5f6-472d84f57463" providerId="ADAL" clId="{1ADC9413-3B48-4FEA-BC06-1830B5B2D129}" dt="2024-05-28T14:47:47.722" v="78" actId="1076"/>
          <ac:picMkLst>
            <pc:docMk/>
            <pc:sldMk cId="163153866" sldId="12976"/>
            <ac:picMk id="3" creationId="{EFF3F0CB-1A3A-AB37-92E3-52A8682F2D0B}"/>
          </ac:picMkLst>
        </pc:picChg>
        <pc:picChg chg="mod">
          <ac:chgData name="Mike Roughton" userId="10a0f79e-f706-4662-a5f6-472d84f57463" providerId="ADAL" clId="{1ADC9413-3B48-4FEA-BC06-1830B5B2D129}" dt="2024-05-28T14:48:40.315" v="101" actId="1076"/>
          <ac:picMkLst>
            <pc:docMk/>
            <pc:sldMk cId="163153866" sldId="12976"/>
            <ac:picMk id="7" creationId="{27929A78-CC90-A5EC-352C-35C0280B5DCA}"/>
          </ac:picMkLst>
        </pc:picChg>
      </pc:sldChg>
      <pc:sldChg chg="addSp delSp modSp mod modClrScheme chgLayout">
        <pc:chgData name="Mike Roughton" userId="10a0f79e-f706-4662-a5f6-472d84f57463" providerId="ADAL" clId="{1ADC9413-3B48-4FEA-BC06-1830B5B2D129}" dt="2024-05-28T14:51:12.332" v="134" actId="121"/>
        <pc:sldMkLst>
          <pc:docMk/>
          <pc:sldMk cId="3459273042" sldId="13118"/>
        </pc:sldMkLst>
        <pc:spChg chg="add mod ord">
          <ac:chgData name="Mike Roughton" userId="10a0f79e-f706-4662-a5f6-472d84f57463" providerId="ADAL" clId="{1ADC9413-3B48-4FEA-BC06-1830B5B2D129}" dt="2024-05-28T14:50:44.937" v="129" actId="404"/>
          <ac:spMkLst>
            <pc:docMk/>
            <pc:sldMk cId="3459273042" sldId="13118"/>
            <ac:spMk id="2" creationId="{A3CD6A77-DBE6-0032-2887-ECC0A8A6AD65}"/>
          </ac:spMkLst>
        </pc:spChg>
        <pc:spChg chg="del mod ord">
          <ac:chgData name="Mike Roughton" userId="10a0f79e-f706-4662-a5f6-472d84f57463" providerId="ADAL" clId="{1ADC9413-3B48-4FEA-BC06-1830B5B2D129}" dt="2024-05-28T14:49:13.438" v="104" actId="700"/>
          <ac:spMkLst>
            <pc:docMk/>
            <pc:sldMk cId="3459273042" sldId="13118"/>
            <ac:spMk id="5" creationId="{3CA6F694-E517-4FDB-ACA6-8CB47FD7A294}"/>
          </ac:spMkLst>
        </pc:spChg>
        <pc:spChg chg="mod ord">
          <ac:chgData name="Mike Roughton" userId="10a0f79e-f706-4662-a5f6-472d84f57463" providerId="ADAL" clId="{1ADC9413-3B48-4FEA-BC06-1830B5B2D129}" dt="2024-05-28T14:51:12.332" v="134" actId="121"/>
          <ac:spMkLst>
            <pc:docMk/>
            <pc:sldMk cId="3459273042" sldId="13118"/>
            <ac:spMk id="12" creationId="{F40C867F-1B09-FFD4-54AF-C532CC1D4584}"/>
          </ac:spMkLst>
        </pc:spChg>
        <pc:picChg chg="mod ord">
          <ac:chgData name="Mike Roughton" userId="10a0f79e-f706-4662-a5f6-472d84f57463" providerId="ADAL" clId="{1ADC9413-3B48-4FEA-BC06-1830B5B2D129}" dt="2024-05-28T14:50:58.951" v="131" actId="167"/>
          <ac:picMkLst>
            <pc:docMk/>
            <pc:sldMk cId="3459273042" sldId="13118"/>
            <ac:picMk id="4" creationId="{3D111793-E934-79BE-32BE-8EF1253E340F}"/>
          </ac:picMkLst>
        </pc:picChg>
        <pc:picChg chg="mod">
          <ac:chgData name="Mike Roughton" userId="10a0f79e-f706-4662-a5f6-472d84f57463" providerId="ADAL" clId="{1ADC9413-3B48-4FEA-BC06-1830B5B2D129}" dt="2024-05-28T14:51:06.482" v="132" actId="1076"/>
          <ac:picMkLst>
            <pc:docMk/>
            <pc:sldMk cId="3459273042" sldId="13118"/>
            <ac:picMk id="6" creationId="{2643F956-1A83-BEEF-54B2-6FCF8E918F45}"/>
          </ac:picMkLst>
        </pc:picChg>
      </pc:sldChg>
      <pc:sldChg chg="addSp delSp modSp mod modClrScheme chgLayout">
        <pc:chgData name="Mike Roughton" userId="10a0f79e-f706-4662-a5f6-472d84f57463" providerId="ADAL" clId="{1ADC9413-3B48-4FEA-BC06-1830B5B2D129}" dt="2024-05-28T18:01:42.495" v="471" actId="1076"/>
        <pc:sldMkLst>
          <pc:docMk/>
          <pc:sldMk cId="3093621460" sldId="13184"/>
        </pc:sldMkLst>
        <pc:spChg chg="mod">
          <ac:chgData name="Mike Roughton" userId="10a0f79e-f706-4662-a5f6-472d84f57463" providerId="ADAL" clId="{1ADC9413-3B48-4FEA-BC06-1830B5B2D129}" dt="2024-05-28T18:01:02.240" v="467" actId="1076"/>
          <ac:spMkLst>
            <pc:docMk/>
            <pc:sldMk cId="3093621460" sldId="13184"/>
            <ac:spMk id="2" creationId="{E6D3D665-E540-51A1-8FC4-654DAD362E0E}"/>
          </ac:spMkLst>
        </pc:spChg>
        <pc:spChg chg="mod">
          <ac:chgData name="Mike Roughton" userId="10a0f79e-f706-4662-a5f6-472d84f57463" providerId="ADAL" clId="{1ADC9413-3B48-4FEA-BC06-1830B5B2D129}" dt="2024-05-28T18:01:27.261" v="469" actId="1076"/>
          <ac:spMkLst>
            <pc:docMk/>
            <pc:sldMk cId="3093621460" sldId="13184"/>
            <ac:spMk id="3" creationId="{F0D97C1F-7D7D-5C4B-D14B-9BCCB8FF27E9}"/>
          </ac:spMkLst>
        </pc:spChg>
        <pc:spChg chg="add mod ord">
          <ac:chgData name="Mike Roughton" userId="10a0f79e-f706-4662-a5f6-472d84f57463" providerId="ADAL" clId="{1ADC9413-3B48-4FEA-BC06-1830B5B2D129}" dt="2024-05-28T17:59:04.457" v="361" actId="14100"/>
          <ac:spMkLst>
            <pc:docMk/>
            <pc:sldMk cId="3093621460" sldId="13184"/>
            <ac:spMk id="4" creationId="{CC4CED76-49FD-2571-C61B-D127CD444604}"/>
          </ac:spMkLst>
        </pc:spChg>
        <pc:spChg chg="mod">
          <ac:chgData name="Mike Roughton" userId="10a0f79e-f706-4662-a5f6-472d84f57463" providerId="ADAL" clId="{1ADC9413-3B48-4FEA-BC06-1830B5B2D129}" dt="2024-05-28T18:01:42.495" v="471" actId="1076"/>
          <ac:spMkLst>
            <pc:docMk/>
            <pc:sldMk cId="3093621460" sldId="13184"/>
            <ac:spMk id="5" creationId="{EAA1310B-A058-5D79-FEC9-B0412F1247E3}"/>
          </ac:spMkLst>
        </pc:spChg>
        <pc:spChg chg="mod">
          <ac:chgData name="Mike Roughton" userId="10a0f79e-f706-4662-a5f6-472d84f57463" providerId="ADAL" clId="{1ADC9413-3B48-4FEA-BC06-1830B5B2D129}" dt="2024-05-28T18:01:36.201" v="470" actId="1076"/>
          <ac:spMkLst>
            <pc:docMk/>
            <pc:sldMk cId="3093621460" sldId="13184"/>
            <ac:spMk id="6" creationId="{FE2A97F5-F69D-6EB3-0D5B-37812E925B67}"/>
          </ac:spMkLst>
        </pc:spChg>
        <pc:spChg chg="del mod">
          <ac:chgData name="Mike Roughton" userId="10a0f79e-f706-4662-a5f6-472d84f57463" providerId="ADAL" clId="{1ADC9413-3B48-4FEA-BC06-1830B5B2D129}" dt="2024-05-28T17:58:49.466" v="356" actId="478"/>
          <ac:spMkLst>
            <pc:docMk/>
            <pc:sldMk cId="3093621460" sldId="13184"/>
            <ac:spMk id="11" creationId="{50516FAB-6E69-687C-B61A-08F59B85D6CC}"/>
          </ac:spMkLst>
        </pc:spChg>
        <pc:spChg chg="mod ord">
          <ac:chgData name="Mike Roughton" userId="10a0f79e-f706-4662-a5f6-472d84f57463" providerId="ADAL" clId="{1ADC9413-3B48-4FEA-BC06-1830B5B2D129}" dt="2024-05-28T18:00:25.090" v="464" actId="14100"/>
          <ac:spMkLst>
            <pc:docMk/>
            <pc:sldMk cId="3093621460" sldId="13184"/>
            <ac:spMk id="14" creationId="{009722C2-2C7C-8584-CFD5-4ED7E52332FE}"/>
          </ac:spMkLst>
        </pc:spChg>
        <pc:spChg chg="mod">
          <ac:chgData name="Mike Roughton" userId="10a0f79e-f706-4662-a5f6-472d84f57463" providerId="ADAL" clId="{1ADC9413-3B48-4FEA-BC06-1830B5B2D129}" dt="2024-05-28T18:00:53.309" v="466" actId="1076"/>
          <ac:spMkLst>
            <pc:docMk/>
            <pc:sldMk cId="3093621460" sldId="13184"/>
            <ac:spMk id="15" creationId="{293DDEEA-30A1-C39F-5529-C7789B395F6A}"/>
          </ac:spMkLst>
        </pc:spChg>
        <pc:spChg chg="mod">
          <ac:chgData name="Mike Roughton" userId="10a0f79e-f706-4662-a5f6-472d84f57463" providerId="ADAL" clId="{1ADC9413-3B48-4FEA-BC06-1830B5B2D129}" dt="2024-05-28T18:01:11.034" v="468" actId="1076"/>
          <ac:spMkLst>
            <pc:docMk/>
            <pc:sldMk cId="3093621460" sldId="13184"/>
            <ac:spMk id="18" creationId="{32B863AB-7214-4266-A9D2-0374B6C460D5}"/>
          </ac:spMkLst>
        </pc:spChg>
        <pc:spChg chg="mod">
          <ac:chgData name="Mike Roughton" userId="10a0f79e-f706-4662-a5f6-472d84f57463" providerId="ADAL" clId="{1ADC9413-3B48-4FEA-BC06-1830B5B2D129}" dt="2024-05-28T18:00:40.685" v="465" actId="1076"/>
          <ac:spMkLst>
            <pc:docMk/>
            <pc:sldMk cId="3093621460" sldId="13184"/>
            <ac:spMk id="20" creationId="{E9A13E17-D6C4-6ABF-86EC-9E913EE99BDD}"/>
          </ac:spMkLst>
        </pc:spChg>
      </pc:sldChg>
      <pc:sldChg chg="addSp delSp modSp mod modClrScheme chgLayout">
        <pc:chgData name="Mike Roughton" userId="10a0f79e-f706-4662-a5f6-472d84f57463" providerId="ADAL" clId="{1ADC9413-3B48-4FEA-BC06-1830B5B2D129}" dt="2024-05-28T14:45:18.267" v="46" actId="404"/>
        <pc:sldMkLst>
          <pc:docMk/>
          <pc:sldMk cId="1624265981" sldId="13212"/>
        </pc:sldMkLst>
        <pc:spChg chg="del mod ord">
          <ac:chgData name="Mike Roughton" userId="10a0f79e-f706-4662-a5f6-472d84f57463" providerId="ADAL" clId="{1ADC9413-3B48-4FEA-BC06-1830B5B2D129}" dt="2024-05-28T14:43:49.896" v="27" actId="478"/>
          <ac:spMkLst>
            <pc:docMk/>
            <pc:sldMk cId="1624265981" sldId="13212"/>
            <ac:spMk id="2" creationId="{28E98173-0CD4-5FB1-EBD4-3C561699D143}"/>
          </ac:spMkLst>
        </pc:spChg>
        <pc:spChg chg="mod">
          <ac:chgData name="Mike Roughton" userId="10a0f79e-f706-4662-a5f6-472d84f57463" providerId="ADAL" clId="{1ADC9413-3B48-4FEA-BC06-1830B5B2D129}" dt="2024-05-28T14:43:04.020" v="18" actId="21"/>
          <ac:spMkLst>
            <pc:docMk/>
            <pc:sldMk cId="1624265981" sldId="13212"/>
            <ac:spMk id="3" creationId="{497B1C09-FE51-F607-053A-457875FEF285}"/>
          </ac:spMkLst>
        </pc:spChg>
        <pc:spChg chg="mod">
          <ac:chgData name="Mike Roughton" userId="10a0f79e-f706-4662-a5f6-472d84f57463" providerId="ADAL" clId="{1ADC9413-3B48-4FEA-BC06-1830B5B2D129}" dt="2024-05-28T14:45:18.267" v="46" actId="404"/>
          <ac:spMkLst>
            <pc:docMk/>
            <pc:sldMk cId="1624265981" sldId="13212"/>
            <ac:spMk id="5" creationId="{D005C0D4-4FDA-5DE7-1050-AE99EDA84D6B}"/>
          </ac:spMkLst>
        </pc:spChg>
        <pc:spChg chg="mod ord">
          <ac:chgData name="Mike Roughton" userId="10a0f79e-f706-4662-a5f6-472d84f57463" providerId="ADAL" clId="{1ADC9413-3B48-4FEA-BC06-1830B5B2D129}" dt="2024-05-28T14:44:55.358" v="42" actId="27636"/>
          <ac:spMkLst>
            <pc:docMk/>
            <pc:sldMk cId="1624265981" sldId="13212"/>
            <ac:spMk id="6" creationId="{E060DCD7-0FD1-D1A5-B062-49E52547E752}"/>
          </ac:spMkLst>
        </pc:spChg>
        <pc:spChg chg="add mod ord">
          <ac:chgData name="Mike Roughton" userId="10a0f79e-f706-4662-a5f6-472d84f57463" providerId="ADAL" clId="{1ADC9413-3B48-4FEA-BC06-1830B5B2D129}" dt="2024-05-28T14:43:12.188" v="22" actId="27636"/>
          <ac:spMkLst>
            <pc:docMk/>
            <pc:sldMk cId="1624265981" sldId="13212"/>
            <ac:spMk id="7" creationId="{F30D8587-3D7E-F277-A0E4-C383BC11878F}"/>
          </ac:spMkLst>
        </pc:spChg>
        <pc:spChg chg="mod">
          <ac:chgData name="Mike Roughton" userId="10a0f79e-f706-4662-a5f6-472d84f57463" providerId="ADAL" clId="{1ADC9413-3B48-4FEA-BC06-1830B5B2D129}" dt="2024-05-28T14:44:35.901" v="36" actId="1076"/>
          <ac:spMkLst>
            <pc:docMk/>
            <pc:sldMk cId="1624265981" sldId="13212"/>
            <ac:spMk id="10" creationId="{CB7E69EA-FB54-FCD7-42C6-997737DD661C}"/>
          </ac:spMkLst>
        </pc:spChg>
        <pc:picChg chg="mod">
          <ac:chgData name="Mike Roughton" userId="10a0f79e-f706-4662-a5f6-472d84f57463" providerId="ADAL" clId="{1ADC9413-3B48-4FEA-BC06-1830B5B2D129}" dt="2024-05-28T14:44:43.737" v="37" actId="1076"/>
          <ac:picMkLst>
            <pc:docMk/>
            <pc:sldMk cId="1624265981" sldId="13212"/>
            <ac:picMk id="4" creationId="{332EFBB7-C31B-B835-90EA-561A0932C635}"/>
          </ac:picMkLst>
        </pc:picChg>
        <pc:picChg chg="mod">
          <ac:chgData name="Mike Roughton" userId="10a0f79e-f706-4662-a5f6-472d84f57463" providerId="ADAL" clId="{1ADC9413-3B48-4FEA-BC06-1830B5B2D129}" dt="2024-05-28T14:44:21.821" v="35" actId="1076"/>
          <ac:picMkLst>
            <pc:docMk/>
            <pc:sldMk cId="1624265981" sldId="13212"/>
            <ac:picMk id="8" creationId="{B0859D38-0FBD-951D-F2C2-0450570434E3}"/>
          </ac:picMkLst>
        </pc:picChg>
      </pc:sldChg>
      <pc:sldChg chg="addSp delSp modSp mod modClrScheme chgLayout">
        <pc:chgData name="Mike Roughton" userId="10a0f79e-f706-4662-a5f6-472d84f57463" providerId="ADAL" clId="{1ADC9413-3B48-4FEA-BC06-1830B5B2D129}" dt="2024-05-28T14:42:49.689" v="17" actId="1076"/>
        <pc:sldMkLst>
          <pc:docMk/>
          <pc:sldMk cId="2232718353" sldId="13251"/>
        </pc:sldMkLst>
        <pc:spChg chg="mod">
          <ac:chgData name="Mike Roughton" userId="10a0f79e-f706-4662-a5f6-472d84f57463" providerId="ADAL" clId="{1ADC9413-3B48-4FEA-BC06-1830B5B2D129}" dt="2024-05-28T14:41:12.527" v="0" actId="21"/>
          <ac:spMkLst>
            <pc:docMk/>
            <pc:sldMk cId="2232718353" sldId="13251"/>
            <ac:spMk id="2" creationId="{1B263F7F-C9BA-5290-B9BC-697C205DE200}"/>
          </ac:spMkLst>
        </pc:spChg>
        <pc:spChg chg="mod ord">
          <ac:chgData name="Mike Roughton" userId="10a0f79e-f706-4662-a5f6-472d84f57463" providerId="ADAL" clId="{1ADC9413-3B48-4FEA-BC06-1830B5B2D129}" dt="2024-05-28T14:41:16.771" v="1" actId="700"/>
          <ac:spMkLst>
            <pc:docMk/>
            <pc:sldMk cId="2232718353" sldId="13251"/>
            <ac:spMk id="3" creationId="{63584CCD-BA7D-2E63-3768-AF31302B9999}"/>
          </ac:spMkLst>
        </pc:spChg>
        <pc:spChg chg="add mod ord">
          <ac:chgData name="Mike Roughton" userId="10a0f79e-f706-4662-a5f6-472d84f57463" providerId="ADAL" clId="{1ADC9413-3B48-4FEA-BC06-1830B5B2D129}" dt="2024-05-28T14:41:19.705" v="3" actId="27636"/>
          <ac:spMkLst>
            <pc:docMk/>
            <pc:sldMk cId="2232718353" sldId="13251"/>
            <ac:spMk id="4" creationId="{CC072620-2659-8672-3CE2-8BE49607EEC3}"/>
          </ac:spMkLst>
        </pc:spChg>
        <pc:spChg chg="mod ord">
          <ac:chgData name="Mike Roughton" userId="10a0f79e-f706-4662-a5f6-472d84f57463" providerId="ADAL" clId="{1ADC9413-3B48-4FEA-BC06-1830B5B2D129}" dt="2024-05-28T14:42:49.689" v="17" actId="1076"/>
          <ac:spMkLst>
            <pc:docMk/>
            <pc:sldMk cId="2232718353" sldId="13251"/>
            <ac:spMk id="6" creationId="{34B7BD54-A97E-683A-513B-0EE30197BA76}"/>
          </ac:spMkLst>
        </pc:spChg>
        <pc:spChg chg="add del mod ord">
          <ac:chgData name="Mike Roughton" userId="10a0f79e-f706-4662-a5f6-472d84f57463" providerId="ADAL" clId="{1ADC9413-3B48-4FEA-BC06-1830B5B2D129}" dt="2024-05-28T14:41:46.958" v="8" actId="478"/>
          <ac:spMkLst>
            <pc:docMk/>
            <pc:sldMk cId="2232718353" sldId="13251"/>
            <ac:spMk id="9" creationId="{79DE4A8C-B21A-1542-0541-92AEB50578B0}"/>
          </ac:spMkLst>
        </pc:spChg>
        <pc:picChg chg="mod">
          <ac:chgData name="Mike Roughton" userId="10a0f79e-f706-4662-a5f6-472d84f57463" providerId="ADAL" clId="{1ADC9413-3B48-4FEA-BC06-1830B5B2D129}" dt="2024-05-28T14:42:00.350" v="10" actId="1076"/>
          <ac:picMkLst>
            <pc:docMk/>
            <pc:sldMk cId="2232718353" sldId="13251"/>
            <ac:picMk id="5" creationId="{82A34EC5-8645-CA62-0895-B67A44442825}"/>
          </ac:picMkLst>
        </pc:picChg>
        <pc:picChg chg="del">
          <ac:chgData name="Mike Roughton" userId="10a0f79e-f706-4662-a5f6-472d84f57463" providerId="ADAL" clId="{1ADC9413-3B48-4FEA-BC06-1830B5B2D129}" dt="2024-05-28T14:41:54.376" v="9" actId="478"/>
          <ac:picMkLst>
            <pc:docMk/>
            <pc:sldMk cId="2232718353" sldId="13251"/>
            <ac:picMk id="7" creationId="{FB144DF1-15DE-2E3B-D47C-DA11C26C8F6A}"/>
          </ac:picMkLst>
        </pc:picChg>
      </pc:sldChg>
      <pc:sldChg chg="addSp delSp modSp mod modClrScheme chgLayout">
        <pc:chgData name="Mike Roughton" userId="10a0f79e-f706-4662-a5f6-472d84f57463" providerId="ADAL" clId="{1ADC9413-3B48-4FEA-BC06-1830B5B2D129}" dt="2024-05-28T17:58:30.410" v="354" actId="20577"/>
        <pc:sldMkLst>
          <pc:docMk/>
          <pc:sldMk cId="2807848346" sldId="13252"/>
        </pc:sldMkLst>
        <pc:spChg chg="mod">
          <ac:chgData name="Mike Roughton" userId="10a0f79e-f706-4662-a5f6-472d84f57463" providerId="ADAL" clId="{1ADC9413-3B48-4FEA-BC06-1830B5B2D129}" dt="2024-05-28T17:58:30.410" v="354" actId="20577"/>
          <ac:spMkLst>
            <pc:docMk/>
            <pc:sldMk cId="2807848346" sldId="13252"/>
            <ac:spMk id="3" creationId="{A44F7405-7F40-8D5B-0994-BF2806B517AF}"/>
          </ac:spMkLst>
        </pc:spChg>
        <pc:spChg chg="del mod">
          <ac:chgData name="Mike Roughton" userId="10a0f79e-f706-4662-a5f6-472d84f57463" providerId="ADAL" clId="{1ADC9413-3B48-4FEA-BC06-1830B5B2D129}" dt="2024-05-28T14:54:11.805" v="302" actId="478"/>
          <ac:spMkLst>
            <pc:docMk/>
            <pc:sldMk cId="2807848346" sldId="13252"/>
            <ac:spMk id="5" creationId="{3CA6F694-E517-4FDB-ACA6-8CB47FD7A294}"/>
          </ac:spMkLst>
        </pc:spChg>
        <pc:spChg chg="mod ord">
          <ac:chgData name="Mike Roughton" userId="10a0f79e-f706-4662-a5f6-472d84f57463" providerId="ADAL" clId="{1ADC9413-3B48-4FEA-BC06-1830B5B2D129}" dt="2024-05-28T14:58:35.635" v="345" actId="1076"/>
          <ac:spMkLst>
            <pc:docMk/>
            <pc:sldMk cId="2807848346" sldId="13252"/>
            <ac:spMk id="6" creationId="{D5464420-459A-4F6A-92F6-F9A387E644F6}"/>
          </ac:spMkLst>
        </pc:spChg>
        <pc:spChg chg="mod">
          <ac:chgData name="Mike Roughton" userId="10a0f79e-f706-4662-a5f6-472d84f57463" providerId="ADAL" clId="{1ADC9413-3B48-4FEA-BC06-1830B5B2D129}" dt="2024-05-28T14:57:57.970" v="338" actId="1076"/>
          <ac:spMkLst>
            <pc:docMk/>
            <pc:sldMk cId="2807848346" sldId="13252"/>
            <ac:spMk id="7" creationId="{8F219E2D-D402-6E71-017B-9C42BA7DDE3B}"/>
          </ac:spMkLst>
        </pc:spChg>
        <pc:spChg chg="add mod ord">
          <ac:chgData name="Mike Roughton" userId="10a0f79e-f706-4662-a5f6-472d84f57463" providerId="ADAL" clId="{1ADC9413-3B48-4FEA-BC06-1830B5B2D129}" dt="2024-05-28T17:58:05.920" v="351" actId="313"/>
          <ac:spMkLst>
            <pc:docMk/>
            <pc:sldMk cId="2807848346" sldId="13252"/>
            <ac:spMk id="8" creationId="{F66559B2-E571-CE6B-310D-C38F3A772B79}"/>
          </ac:spMkLst>
        </pc:spChg>
        <pc:spChg chg="mod">
          <ac:chgData name="Mike Roughton" userId="10a0f79e-f706-4662-a5f6-472d84f57463" providerId="ADAL" clId="{1ADC9413-3B48-4FEA-BC06-1830B5B2D129}" dt="2024-05-28T14:58:24.511" v="342" actId="1076"/>
          <ac:spMkLst>
            <pc:docMk/>
            <pc:sldMk cId="2807848346" sldId="13252"/>
            <ac:spMk id="9" creationId="{6BA8B075-2B9B-FD47-A0F3-2F348328224E}"/>
          </ac:spMkLst>
        </pc:spChg>
        <pc:spChg chg="mod ord">
          <ac:chgData name="Mike Roughton" userId="10a0f79e-f706-4662-a5f6-472d84f57463" providerId="ADAL" clId="{1ADC9413-3B48-4FEA-BC06-1830B5B2D129}" dt="2024-05-28T14:57:51.180" v="337" actId="14100"/>
          <ac:spMkLst>
            <pc:docMk/>
            <pc:sldMk cId="2807848346" sldId="13252"/>
            <ac:spMk id="12" creationId="{4B035189-A91A-C928-49BB-9EB1D8BB5497}"/>
          </ac:spMkLst>
        </pc:spChg>
        <pc:picChg chg="mod">
          <ac:chgData name="Mike Roughton" userId="10a0f79e-f706-4662-a5f6-472d84f57463" providerId="ADAL" clId="{1ADC9413-3B48-4FEA-BC06-1830B5B2D129}" dt="2024-05-28T14:57:40.328" v="334" actId="1076"/>
          <ac:picMkLst>
            <pc:docMk/>
            <pc:sldMk cId="2807848346" sldId="13252"/>
            <ac:picMk id="2" creationId="{F836D2C6-C557-E408-D239-520CD4A58A76}"/>
          </ac:picMkLst>
        </pc:picChg>
        <pc:picChg chg="del">
          <ac:chgData name="Mike Roughton" userId="10a0f79e-f706-4662-a5f6-472d84f57463" providerId="ADAL" clId="{1ADC9413-3B48-4FEA-BC06-1830B5B2D129}" dt="2024-05-28T14:54:59.456" v="309" actId="478"/>
          <ac:picMkLst>
            <pc:docMk/>
            <pc:sldMk cId="2807848346" sldId="13252"/>
            <ac:picMk id="4" creationId="{E05AF7BA-3DD5-E7E2-1864-37B39FE3C4F3}"/>
          </ac:picMkLst>
        </pc:picChg>
        <pc:picChg chg="mod">
          <ac:chgData name="Mike Roughton" userId="10a0f79e-f706-4662-a5f6-472d84f57463" providerId="ADAL" clId="{1ADC9413-3B48-4FEA-BC06-1830B5B2D129}" dt="2024-05-28T14:58:05.822" v="339" actId="1076"/>
          <ac:picMkLst>
            <pc:docMk/>
            <pc:sldMk cId="2807848346" sldId="13252"/>
            <ac:picMk id="11" creationId="{1FE689FD-F3DD-BF24-40D1-FDB944D3E2AF}"/>
          </ac:picMkLst>
        </pc:picChg>
      </pc:sldChg>
      <pc:sldChg chg="addSp delSp modSp mod modClrScheme chgLayout">
        <pc:chgData name="Mike Roughton" userId="10a0f79e-f706-4662-a5f6-472d84f57463" providerId="ADAL" clId="{1ADC9413-3B48-4FEA-BC06-1830B5B2D129}" dt="2024-05-28T14:53:53.094" v="300" actId="1076"/>
        <pc:sldMkLst>
          <pc:docMk/>
          <pc:sldMk cId="3235636989" sldId="13254"/>
        </pc:sldMkLst>
        <pc:spChg chg="mod ord">
          <ac:chgData name="Mike Roughton" userId="10a0f79e-f706-4662-a5f6-472d84f57463" providerId="ADAL" clId="{1ADC9413-3B48-4FEA-BC06-1830B5B2D129}" dt="2024-05-28T14:51:40.148" v="137" actId="700"/>
          <ac:spMkLst>
            <pc:docMk/>
            <pc:sldMk cId="3235636989" sldId="13254"/>
            <ac:spMk id="2" creationId="{F2E1B189-E4C4-595F-5441-88D14D8FA289}"/>
          </ac:spMkLst>
        </pc:spChg>
        <pc:spChg chg="add mod ord">
          <ac:chgData name="Mike Roughton" userId="10a0f79e-f706-4662-a5f6-472d84f57463" providerId="ADAL" clId="{1ADC9413-3B48-4FEA-BC06-1830B5B2D129}" dt="2024-05-28T14:51:51.462" v="144" actId="404"/>
          <ac:spMkLst>
            <pc:docMk/>
            <pc:sldMk cId="3235636989" sldId="13254"/>
            <ac:spMk id="3" creationId="{FFD1D311-E3AB-49E3-2312-E5045B166C59}"/>
          </ac:spMkLst>
        </pc:spChg>
        <pc:spChg chg="mod ord">
          <ac:chgData name="Mike Roughton" userId="10a0f79e-f706-4662-a5f6-472d84f57463" providerId="ADAL" clId="{1ADC9413-3B48-4FEA-BC06-1830B5B2D129}" dt="2024-05-28T14:52:10.416" v="148" actId="1076"/>
          <ac:spMkLst>
            <pc:docMk/>
            <pc:sldMk cId="3235636989" sldId="13254"/>
            <ac:spMk id="4" creationId="{74205B28-9E61-ACF6-4FE9-E4F14195D6C3}"/>
          </ac:spMkLst>
        </pc:spChg>
        <pc:spChg chg="del mod">
          <ac:chgData name="Mike Roughton" userId="10a0f79e-f706-4662-a5f6-472d84f57463" providerId="ADAL" clId="{1ADC9413-3B48-4FEA-BC06-1830B5B2D129}" dt="2024-05-28T14:51:35.101" v="136" actId="478"/>
          <ac:spMkLst>
            <pc:docMk/>
            <pc:sldMk cId="3235636989" sldId="13254"/>
            <ac:spMk id="5" creationId="{3CA6F694-E517-4FDB-ACA6-8CB47FD7A294}"/>
          </ac:spMkLst>
        </pc:spChg>
        <pc:spChg chg="mod ord">
          <ac:chgData name="Mike Roughton" userId="10a0f79e-f706-4662-a5f6-472d84f57463" providerId="ADAL" clId="{1ADC9413-3B48-4FEA-BC06-1830B5B2D129}" dt="2024-05-28T14:53:25.075" v="260" actId="14100"/>
          <ac:spMkLst>
            <pc:docMk/>
            <pc:sldMk cId="3235636989" sldId="13254"/>
            <ac:spMk id="6" creationId="{D5464420-459A-4F6A-92F6-F9A387E644F6}"/>
          </ac:spMkLst>
        </pc:spChg>
        <pc:spChg chg="mod">
          <ac:chgData name="Mike Roughton" userId="10a0f79e-f706-4662-a5f6-472d84f57463" providerId="ADAL" clId="{1ADC9413-3B48-4FEA-BC06-1830B5B2D129}" dt="2024-05-28T14:53:36.074" v="276" actId="1035"/>
          <ac:spMkLst>
            <pc:docMk/>
            <pc:sldMk cId="3235636989" sldId="13254"/>
            <ac:spMk id="16" creationId="{5CBA553D-5EA6-409A-A22A-71A4198B50D3}"/>
          </ac:spMkLst>
        </pc:spChg>
        <pc:spChg chg="mod">
          <ac:chgData name="Mike Roughton" userId="10a0f79e-f706-4662-a5f6-472d84f57463" providerId="ADAL" clId="{1ADC9413-3B48-4FEA-BC06-1830B5B2D129}" dt="2024-05-28T14:52:24.555" v="199" actId="1036"/>
          <ac:spMkLst>
            <pc:docMk/>
            <pc:sldMk cId="3235636989" sldId="13254"/>
            <ac:spMk id="22" creationId="{0FD86912-55DF-84EB-7B83-1DEC914EB906}"/>
          </ac:spMkLst>
        </pc:spChg>
        <pc:spChg chg="mod">
          <ac:chgData name="Mike Roughton" userId="10a0f79e-f706-4662-a5f6-472d84f57463" providerId="ADAL" clId="{1ADC9413-3B48-4FEA-BC06-1830B5B2D129}" dt="2024-05-28T14:52:24.555" v="199" actId="1036"/>
          <ac:spMkLst>
            <pc:docMk/>
            <pc:sldMk cId="3235636989" sldId="13254"/>
            <ac:spMk id="23" creationId="{07A529B8-2CFB-513D-7B43-D548DFF2A049}"/>
          </ac:spMkLst>
        </pc:spChg>
        <pc:spChg chg="mod">
          <ac:chgData name="Mike Roughton" userId="10a0f79e-f706-4662-a5f6-472d84f57463" providerId="ADAL" clId="{1ADC9413-3B48-4FEA-BC06-1830B5B2D129}" dt="2024-05-28T14:52:24.555" v="199" actId="1036"/>
          <ac:spMkLst>
            <pc:docMk/>
            <pc:sldMk cId="3235636989" sldId="13254"/>
            <ac:spMk id="24" creationId="{FC127F6B-2599-21C6-47E4-80FBBC1E0C6C}"/>
          </ac:spMkLst>
        </pc:spChg>
        <pc:picChg chg="mod">
          <ac:chgData name="Mike Roughton" userId="10a0f79e-f706-4662-a5f6-472d84f57463" providerId="ADAL" clId="{1ADC9413-3B48-4FEA-BC06-1830B5B2D129}" dt="2024-05-28T14:53:45.483" v="299" actId="1036"/>
          <ac:picMkLst>
            <pc:docMk/>
            <pc:sldMk cId="3235636989" sldId="13254"/>
            <ac:picMk id="7" creationId="{3BAD48D8-F701-051B-89FD-E4523CC4AF65}"/>
          </ac:picMkLst>
        </pc:picChg>
        <pc:picChg chg="mod">
          <ac:chgData name="Mike Roughton" userId="10a0f79e-f706-4662-a5f6-472d84f57463" providerId="ADAL" clId="{1ADC9413-3B48-4FEA-BC06-1830B5B2D129}" dt="2024-05-28T14:53:53.094" v="300" actId="1076"/>
          <ac:picMkLst>
            <pc:docMk/>
            <pc:sldMk cId="3235636989" sldId="13254"/>
            <ac:picMk id="11" creationId="{7AB2F314-0C16-B530-C6CD-CAE0A68D9029}"/>
          </ac:picMkLst>
        </pc:picChg>
        <pc:picChg chg="mod">
          <ac:chgData name="Mike Roughton" userId="10a0f79e-f706-4662-a5f6-472d84f57463" providerId="ADAL" clId="{1ADC9413-3B48-4FEA-BC06-1830B5B2D129}" dt="2024-05-28T14:53:45.483" v="299" actId="1036"/>
          <ac:picMkLst>
            <pc:docMk/>
            <pc:sldMk cId="3235636989" sldId="13254"/>
            <ac:picMk id="12" creationId="{1779EFD7-7597-088B-3CEF-929D45132AA7}"/>
          </ac:picMkLst>
        </pc:picChg>
        <pc:picChg chg="mod">
          <ac:chgData name="Mike Roughton" userId="10a0f79e-f706-4662-a5f6-472d84f57463" providerId="ADAL" clId="{1ADC9413-3B48-4FEA-BC06-1830B5B2D129}" dt="2024-05-28T14:53:36.074" v="276" actId="1035"/>
          <ac:picMkLst>
            <pc:docMk/>
            <pc:sldMk cId="3235636989" sldId="13254"/>
            <ac:picMk id="15" creationId="{4A56173F-B669-4A94-FD31-E831D5077C80}"/>
          </ac:picMkLst>
        </pc:picChg>
        <pc:picChg chg="mod">
          <ac:chgData name="Mike Roughton" userId="10a0f79e-f706-4662-a5f6-472d84f57463" providerId="ADAL" clId="{1ADC9413-3B48-4FEA-BC06-1830B5B2D129}" dt="2024-05-28T14:52:24.555" v="199" actId="1036"/>
          <ac:picMkLst>
            <pc:docMk/>
            <pc:sldMk cId="3235636989" sldId="13254"/>
            <ac:picMk id="17" creationId="{B5F2E0AC-F22A-61C9-265A-B744A12D0F41}"/>
          </ac:picMkLst>
        </pc:picChg>
        <pc:picChg chg="mod">
          <ac:chgData name="Mike Roughton" userId="10a0f79e-f706-4662-a5f6-472d84f57463" providerId="ADAL" clId="{1ADC9413-3B48-4FEA-BC06-1830B5B2D129}" dt="2024-05-28T14:52:24.555" v="199" actId="1036"/>
          <ac:picMkLst>
            <pc:docMk/>
            <pc:sldMk cId="3235636989" sldId="13254"/>
            <ac:picMk id="18" creationId="{27FADB67-3343-4DDC-9241-ED999E7B00E5}"/>
          </ac:picMkLst>
        </pc:picChg>
        <pc:picChg chg="mod">
          <ac:chgData name="Mike Roughton" userId="10a0f79e-f706-4662-a5f6-472d84f57463" providerId="ADAL" clId="{1ADC9413-3B48-4FEA-BC06-1830B5B2D129}" dt="2024-05-28T14:52:24.555" v="199" actId="1036"/>
          <ac:picMkLst>
            <pc:docMk/>
            <pc:sldMk cId="3235636989" sldId="13254"/>
            <ac:picMk id="19" creationId="{69696728-47F2-E3D8-930F-C55BEC356610}"/>
          </ac:picMkLst>
        </pc:picChg>
      </pc:sldChg>
      <pc:sldMasterChg chg="delSldLayout">
        <pc:chgData name="Mike Roughton" userId="10a0f79e-f706-4662-a5f6-472d84f57463" providerId="ADAL" clId="{1ADC9413-3B48-4FEA-BC06-1830B5B2D129}" dt="2024-05-28T18:02:03.668" v="472" actId="47"/>
        <pc:sldMasterMkLst>
          <pc:docMk/>
          <pc:sldMasterMk cId="2516248271" sldId="2147483660"/>
        </pc:sldMasterMkLst>
        <pc:sldLayoutChg chg="del">
          <pc:chgData name="Mike Roughton" userId="10a0f79e-f706-4662-a5f6-472d84f57463" providerId="ADAL" clId="{1ADC9413-3B48-4FEA-BC06-1830B5B2D129}" dt="2024-05-28T18:02:03.668" v="472" actId="47"/>
          <pc:sldLayoutMkLst>
            <pc:docMk/>
            <pc:sldMasterMk cId="2516248271" sldId="2147483660"/>
            <pc:sldLayoutMk cId="4129161779" sldId="2147483674"/>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709592-660F-4830-B291-414B776BF120}" type="doc">
      <dgm:prSet loTypeId="urn:microsoft.com/office/officeart/2005/8/layout/cycle8" loCatId="cycle" qsTypeId="urn:microsoft.com/office/officeart/2005/8/quickstyle/simple1" qsCatId="simple" csTypeId="urn:microsoft.com/office/officeart/2005/8/colors/colorful5" csCatId="colorful" phldr="1"/>
      <dgm:spPr/>
    </dgm:pt>
    <dgm:pt modelId="{AAD6758D-B87B-475A-BA65-E636B2FE5365}">
      <dgm:prSet phldrT="[Text]" custT="1"/>
      <dgm:spPr/>
      <dgm:t>
        <a:bodyPr/>
        <a:lstStyle/>
        <a:p>
          <a:r>
            <a:rPr lang="en-US" sz="1600" dirty="0"/>
            <a:t>Education/</a:t>
          </a:r>
          <a:br>
            <a:rPr lang="en-US" sz="1600" dirty="0"/>
          </a:br>
          <a:r>
            <a:rPr lang="en-US" sz="1600" dirty="0"/>
            <a:t>workforce development</a:t>
          </a:r>
        </a:p>
      </dgm:t>
    </dgm:pt>
    <dgm:pt modelId="{7B602F4A-9BF1-4346-8AE9-110388E8EFFB}" type="parTrans" cxnId="{16664FCF-1BAE-42F4-9424-033657C9B086}">
      <dgm:prSet/>
      <dgm:spPr/>
      <dgm:t>
        <a:bodyPr/>
        <a:lstStyle/>
        <a:p>
          <a:endParaRPr lang="en-US"/>
        </a:p>
      </dgm:t>
    </dgm:pt>
    <dgm:pt modelId="{0DECCF5D-E59E-407C-873F-DBE41861BF24}" type="sibTrans" cxnId="{16664FCF-1BAE-42F4-9424-033657C9B086}">
      <dgm:prSet/>
      <dgm:spPr/>
      <dgm:t>
        <a:bodyPr/>
        <a:lstStyle/>
        <a:p>
          <a:endParaRPr lang="en-US"/>
        </a:p>
      </dgm:t>
    </dgm:pt>
    <dgm:pt modelId="{FD88E5ED-5743-4E96-889C-554826CF0131}">
      <dgm:prSet phldrT="[Text]" custT="1"/>
      <dgm:spPr/>
      <dgm:t>
        <a:bodyPr/>
        <a:lstStyle/>
        <a:p>
          <a:r>
            <a:rPr lang="en-US" sz="1600" dirty="0"/>
            <a:t>Taxation</a:t>
          </a:r>
        </a:p>
      </dgm:t>
    </dgm:pt>
    <dgm:pt modelId="{BC8F526C-4F35-4DB3-80F0-9689C4E663FA}" type="parTrans" cxnId="{FF4ADEF1-B34C-4F96-9263-DFCA86E32BAA}">
      <dgm:prSet/>
      <dgm:spPr/>
      <dgm:t>
        <a:bodyPr/>
        <a:lstStyle/>
        <a:p>
          <a:endParaRPr lang="en-US"/>
        </a:p>
      </dgm:t>
    </dgm:pt>
    <dgm:pt modelId="{AC89920B-8A09-412D-8296-759BA4FB0DE0}" type="sibTrans" cxnId="{FF4ADEF1-B34C-4F96-9263-DFCA86E32BAA}">
      <dgm:prSet/>
      <dgm:spPr/>
      <dgm:t>
        <a:bodyPr/>
        <a:lstStyle/>
        <a:p>
          <a:endParaRPr lang="en-US"/>
        </a:p>
      </dgm:t>
    </dgm:pt>
    <dgm:pt modelId="{E775299E-97EF-4366-84A3-3CFF32CA860A}">
      <dgm:prSet phldrT="[Text]" custT="1"/>
      <dgm:spPr/>
      <dgm:t>
        <a:bodyPr/>
        <a:lstStyle/>
        <a:p>
          <a:r>
            <a:rPr lang="en-US" sz="1600" dirty="0"/>
            <a:t>Employment &amp; regulation/</a:t>
          </a:r>
          <a:br>
            <a:rPr lang="en-US" sz="1600" dirty="0"/>
          </a:br>
          <a:r>
            <a:rPr lang="en-US" sz="1600" dirty="0"/>
            <a:t>healthcare</a:t>
          </a:r>
        </a:p>
      </dgm:t>
    </dgm:pt>
    <dgm:pt modelId="{78C7DAE8-A2D8-48AB-93E4-215C7873F934}" type="parTrans" cxnId="{30D62C57-A5D6-4C9B-A2B3-0FA103184FC4}">
      <dgm:prSet/>
      <dgm:spPr/>
      <dgm:t>
        <a:bodyPr/>
        <a:lstStyle/>
        <a:p>
          <a:endParaRPr lang="en-US"/>
        </a:p>
      </dgm:t>
    </dgm:pt>
    <dgm:pt modelId="{8D0DEC87-CF00-44D2-A40F-0DF70D325321}" type="sibTrans" cxnId="{30D62C57-A5D6-4C9B-A2B3-0FA103184FC4}">
      <dgm:prSet/>
      <dgm:spPr/>
      <dgm:t>
        <a:bodyPr/>
        <a:lstStyle/>
        <a:p>
          <a:endParaRPr lang="en-US"/>
        </a:p>
      </dgm:t>
    </dgm:pt>
    <dgm:pt modelId="{E5BA8052-881F-48BF-86C4-81EA3C976CAC}">
      <dgm:prSet phldrT="[Text]" custT="1"/>
      <dgm:spPr/>
      <dgm:t>
        <a:bodyPr/>
        <a:lstStyle/>
        <a:p>
          <a:r>
            <a:rPr lang="en-US" sz="1600" dirty="0"/>
            <a:t>Energy and environmental</a:t>
          </a:r>
        </a:p>
      </dgm:t>
    </dgm:pt>
    <dgm:pt modelId="{0379748F-311A-400A-8CEB-262A9926D4E0}" type="parTrans" cxnId="{E981073F-B009-4246-BDCF-821C00098DD8}">
      <dgm:prSet/>
      <dgm:spPr/>
      <dgm:t>
        <a:bodyPr/>
        <a:lstStyle/>
        <a:p>
          <a:endParaRPr lang="en-US"/>
        </a:p>
      </dgm:t>
    </dgm:pt>
    <dgm:pt modelId="{747E32A9-180A-413C-A72C-F62B3FAA259A}" type="sibTrans" cxnId="{E981073F-B009-4246-BDCF-821C00098DD8}">
      <dgm:prSet/>
      <dgm:spPr/>
      <dgm:t>
        <a:bodyPr/>
        <a:lstStyle/>
        <a:p>
          <a:endParaRPr lang="en-US"/>
        </a:p>
      </dgm:t>
    </dgm:pt>
    <dgm:pt modelId="{F9A52159-3882-41C3-A550-BCCEC77F4E80}" type="pres">
      <dgm:prSet presAssocID="{87709592-660F-4830-B291-414B776BF120}" presName="compositeShape" presStyleCnt="0">
        <dgm:presLayoutVars>
          <dgm:chMax val="7"/>
          <dgm:dir/>
          <dgm:resizeHandles val="exact"/>
        </dgm:presLayoutVars>
      </dgm:prSet>
      <dgm:spPr/>
    </dgm:pt>
    <dgm:pt modelId="{9C4D4CB3-E80D-46BF-83FB-F5D80EBC14AE}" type="pres">
      <dgm:prSet presAssocID="{87709592-660F-4830-B291-414B776BF120}" presName="wedge1" presStyleLbl="node1" presStyleIdx="0" presStyleCnt="4"/>
      <dgm:spPr/>
    </dgm:pt>
    <dgm:pt modelId="{96E41CC2-7ACD-47EF-824F-1AAC3BABE8B9}" type="pres">
      <dgm:prSet presAssocID="{87709592-660F-4830-B291-414B776BF120}" presName="dummy1a" presStyleCnt="0"/>
      <dgm:spPr/>
    </dgm:pt>
    <dgm:pt modelId="{EDD7F982-CB24-449F-B261-8570E127D872}" type="pres">
      <dgm:prSet presAssocID="{87709592-660F-4830-B291-414B776BF120}" presName="dummy1b" presStyleCnt="0"/>
      <dgm:spPr/>
    </dgm:pt>
    <dgm:pt modelId="{FEFBA234-FEF8-4B77-BD5E-C0D66050CB5F}" type="pres">
      <dgm:prSet presAssocID="{87709592-660F-4830-B291-414B776BF120}" presName="wedge1Tx" presStyleLbl="node1" presStyleIdx="0" presStyleCnt="4">
        <dgm:presLayoutVars>
          <dgm:chMax val="0"/>
          <dgm:chPref val="0"/>
          <dgm:bulletEnabled val="1"/>
        </dgm:presLayoutVars>
      </dgm:prSet>
      <dgm:spPr/>
    </dgm:pt>
    <dgm:pt modelId="{F0F14AD8-0E9E-4DFB-964F-62426B083183}" type="pres">
      <dgm:prSet presAssocID="{87709592-660F-4830-B291-414B776BF120}" presName="wedge2" presStyleLbl="node1" presStyleIdx="1" presStyleCnt="4"/>
      <dgm:spPr/>
    </dgm:pt>
    <dgm:pt modelId="{C2A0448B-0594-4C5D-A45C-929D3FE3C15D}" type="pres">
      <dgm:prSet presAssocID="{87709592-660F-4830-B291-414B776BF120}" presName="dummy2a" presStyleCnt="0"/>
      <dgm:spPr/>
    </dgm:pt>
    <dgm:pt modelId="{2122AADE-02BA-4AAA-B405-A9A0E0DC7D14}" type="pres">
      <dgm:prSet presAssocID="{87709592-660F-4830-B291-414B776BF120}" presName="dummy2b" presStyleCnt="0"/>
      <dgm:spPr/>
    </dgm:pt>
    <dgm:pt modelId="{249BE154-E1AE-44B0-91D1-09944EE8567E}" type="pres">
      <dgm:prSet presAssocID="{87709592-660F-4830-B291-414B776BF120}" presName="wedge2Tx" presStyleLbl="node1" presStyleIdx="1" presStyleCnt="4">
        <dgm:presLayoutVars>
          <dgm:chMax val="0"/>
          <dgm:chPref val="0"/>
          <dgm:bulletEnabled val="1"/>
        </dgm:presLayoutVars>
      </dgm:prSet>
      <dgm:spPr/>
    </dgm:pt>
    <dgm:pt modelId="{F73D9AD0-17BB-4550-97E2-B99315BA5C98}" type="pres">
      <dgm:prSet presAssocID="{87709592-660F-4830-B291-414B776BF120}" presName="wedge3" presStyleLbl="node1" presStyleIdx="2" presStyleCnt="4"/>
      <dgm:spPr/>
    </dgm:pt>
    <dgm:pt modelId="{6443D15E-9E7C-4DF9-B03D-8FA596050612}" type="pres">
      <dgm:prSet presAssocID="{87709592-660F-4830-B291-414B776BF120}" presName="dummy3a" presStyleCnt="0"/>
      <dgm:spPr/>
    </dgm:pt>
    <dgm:pt modelId="{A669C292-1E81-4A8A-9BDB-FA1206AB88CD}" type="pres">
      <dgm:prSet presAssocID="{87709592-660F-4830-B291-414B776BF120}" presName="dummy3b" presStyleCnt="0"/>
      <dgm:spPr/>
    </dgm:pt>
    <dgm:pt modelId="{3E1943DF-B10E-44ED-81BC-C9AB6F120D60}" type="pres">
      <dgm:prSet presAssocID="{87709592-660F-4830-B291-414B776BF120}" presName="wedge3Tx" presStyleLbl="node1" presStyleIdx="2" presStyleCnt="4">
        <dgm:presLayoutVars>
          <dgm:chMax val="0"/>
          <dgm:chPref val="0"/>
          <dgm:bulletEnabled val="1"/>
        </dgm:presLayoutVars>
      </dgm:prSet>
      <dgm:spPr/>
    </dgm:pt>
    <dgm:pt modelId="{E4FC5A46-D875-4F8E-8AA1-63C84CADEF4E}" type="pres">
      <dgm:prSet presAssocID="{87709592-660F-4830-B291-414B776BF120}" presName="wedge4" presStyleLbl="node1" presStyleIdx="3" presStyleCnt="4"/>
      <dgm:spPr/>
    </dgm:pt>
    <dgm:pt modelId="{E5B82BEF-3B4E-4E41-8628-F3A91491A066}" type="pres">
      <dgm:prSet presAssocID="{87709592-660F-4830-B291-414B776BF120}" presName="dummy4a" presStyleCnt="0"/>
      <dgm:spPr/>
    </dgm:pt>
    <dgm:pt modelId="{3C015F3B-500E-4C8B-B41D-09F49A48CC38}" type="pres">
      <dgm:prSet presAssocID="{87709592-660F-4830-B291-414B776BF120}" presName="dummy4b" presStyleCnt="0"/>
      <dgm:spPr/>
    </dgm:pt>
    <dgm:pt modelId="{54C6B4CE-FE5E-4D6B-B47A-6EFAD127E13D}" type="pres">
      <dgm:prSet presAssocID="{87709592-660F-4830-B291-414B776BF120}" presName="wedge4Tx" presStyleLbl="node1" presStyleIdx="3" presStyleCnt="4">
        <dgm:presLayoutVars>
          <dgm:chMax val="0"/>
          <dgm:chPref val="0"/>
          <dgm:bulletEnabled val="1"/>
        </dgm:presLayoutVars>
      </dgm:prSet>
      <dgm:spPr/>
    </dgm:pt>
    <dgm:pt modelId="{C666301B-645E-477B-A5A3-D6C7CF4FB92F}" type="pres">
      <dgm:prSet presAssocID="{0DECCF5D-E59E-407C-873F-DBE41861BF24}" presName="arrowWedge1" presStyleLbl="fgSibTrans2D1" presStyleIdx="0" presStyleCnt="4"/>
      <dgm:spPr/>
    </dgm:pt>
    <dgm:pt modelId="{A666B384-990A-4030-9690-4593CF3926A8}" type="pres">
      <dgm:prSet presAssocID="{AC89920B-8A09-412D-8296-759BA4FB0DE0}" presName="arrowWedge2" presStyleLbl="fgSibTrans2D1" presStyleIdx="1" presStyleCnt="4"/>
      <dgm:spPr/>
    </dgm:pt>
    <dgm:pt modelId="{A8A38073-9182-4346-B44D-67B041B4CCA4}" type="pres">
      <dgm:prSet presAssocID="{8D0DEC87-CF00-44D2-A40F-0DF70D325321}" presName="arrowWedge3" presStyleLbl="fgSibTrans2D1" presStyleIdx="2" presStyleCnt="4"/>
      <dgm:spPr/>
    </dgm:pt>
    <dgm:pt modelId="{442F3DBC-FC4A-418C-B3E8-BAA01A3F5FDC}" type="pres">
      <dgm:prSet presAssocID="{747E32A9-180A-413C-A72C-F62B3FAA259A}" presName="arrowWedge4" presStyleLbl="fgSibTrans2D1" presStyleIdx="3" presStyleCnt="4" custLinFactNeighborY="382"/>
      <dgm:spPr/>
    </dgm:pt>
  </dgm:ptLst>
  <dgm:cxnLst>
    <dgm:cxn modelId="{BD956623-AAA0-4B4A-A518-42859F6F7C5B}" type="presOf" srcId="{FD88E5ED-5743-4E96-889C-554826CF0131}" destId="{249BE154-E1AE-44B0-91D1-09944EE8567E}" srcOrd="1" destOrd="0" presId="urn:microsoft.com/office/officeart/2005/8/layout/cycle8"/>
    <dgm:cxn modelId="{E981073F-B009-4246-BDCF-821C00098DD8}" srcId="{87709592-660F-4830-B291-414B776BF120}" destId="{E5BA8052-881F-48BF-86C4-81EA3C976CAC}" srcOrd="3" destOrd="0" parTransId="{0379748F-311A-400A-8CEB-262A9926D4E0}" sibTransId="{747E32A9-180A-413C-A72C-F62B3FAA259A}"/>
    <dgm:cxn modelId="{F2EBDB64-1DFE-4640-B2EE-4A551C92DA0B}" type="presOf" srcId="{E5BA8052-881F-48BF-86C4-81EA3C976CAC}" destId="{E4FC5A46-D875-4F8E-8AA1-63C84CADEF4E}" srcOrd="0" destOrd="0" presId="urn:microsoft.com/office/officeart/2005/8/layout/cycle8"/>
    <dgm:cxn modelId="{8C11C070-E3AF-460F-8454-55B42D969374}" type="presOf" srcId="{87709592-660F-4830-B291-414B776BF120}" destId="{F9A52159-3882-41C3-A550-BCCEC77F4E80}" srcOrd="0" destOrd="0" presId="urn:microsoft.com/office/officeart/2005/8/layout/cycle8"/>
    <dgm:cxn modelId="{30D62C57-A5D6-4C9B-A2B3-0FA103184FC4}" srcId="{87709592-660F-4830-B291-414B776BF120}" destId="{E775299E-97EF-4366-84A3-3CFF32CA860A}" srcOrd="2" destOrd="0" parTransId="{78C7DAE8-A2D8-48AB-93E4-215C7873F934}" sibTransId="{8D0DEC87-CF00-44D2-A40F-0DF70D325321}"/>
    <dgm:cxn modelId="{64500C8D-4778-4789-8836-9379291F2C15}" type="presOf" srcId="{FD88E5ED-5743-4E96-889C-554826CF0131}" destId="{F0F14AD8-0E9E-4DFB-964F-62426B083183}" srcOrd="0" destOrd="0" presId="urn:microsoft.com/office/officeart/2005/8/layout/cycle8"/>
    <dgm:cxn modelId="{7A6292A7-0353-48AC-9CAE-131CC92F66D1}" type="presOf" srcId="{AAD6758D-B87B-475A-BA65-E636B2FE5365}" destId="{FEFBA234-FEF8-4B77-BD5E-C0D66050CB5F}" srcOrd="1" destOrd="0" presId="urn:microsoft.com/office/officeart/2005/8/layout/cycle8"/>
    <dgm:cxn modelId="{16664FCF-1BAE-42F4-9424-033657C9B086}" srcId="{87709592-660F-4830-B291-414B776BF120}" destId="{AAD6758D-B87B-475A-BA65-E636B2FE5365}" srcOrd="0" destOrd="0" parTransId="{7B602F4A-9BF1-4346-8AE9-110388E8EFFB}" sibTransId="{0DECCF5D-E59E-407C-873F-DBE41861BF24}"/>
    <dgm:cxn modelId="{8EB066D2-4BC9-4251-A748-516C8AEE2CB0}" type="presOf" srcId="{E5BA8052-881F-48BF-86C4-81EA3C976CAC}" destId="{54C6B4CE-FE5E-4D6B-B47A-6EFAD127E13D}" srcOrd="1" destOrd="0" presId="urn:microsoft.com/office/officeart/2005/8/layout/cycle8"/>
    <dgm:cxn modelId="{4F3991E8-969B-46FC-A051-AF3E4DE3A364}" type="presOf" srcId="{AAD6758D-B87B-475A-BA65-E636B2FE5365}" destId="{9C4D4CB3-E80D-46BF-83FB-F5D80EBC14AE}" srcOrd="0" destOrd="0" presId="urn:microsoft.com/office/officeart/2005/8/layout/cycle8"/>
    <dgm:cxn modelId="{FF4ADEF1-B34C-4F96-9263-DFCA86E32BAA}" srcId="{87709592-660F-4830-B291-414B776BF120}" destId="{FD88E5ED-5743-4E96-889C-554826CF0131}" srcOrd="1" destOrd="0" parTransId="{BC8F526C-4F35-4DB3-80F0-9689C4E663FA}" sibTransId="{AC89920B-8A09-412D-8296-759BA4FB0DE0}"/>
    <dgm:cxn modelId="{81611EF6-78D5-47C5-A808-4A3CD67E9F50}" type="presOf" srcId="{E775299E-97EF-4366-84A3-3CFF32CA860A}" destId="{F73D9AD0-17BB-4550-97E2-B99315BA5C98}" srcOrd="0" destOrd="0" presId="urn:microsoft.com/office/officeart/2005/8/layout/cycle8"/>
    <dgm:cxn modelId="{FACDB9FA-E7C0-4395-B695-C0A91D776C05}" type="presOf" srcId="{E775299E-97EF-4366-84A3-3CFF32CA860A}" destId="{3E1943DF-B10E-44ED-81BC-C9AB6F120D60}" srcOrd="1" destOrd="0" presId="urn:microsoft.com/office/officeart/2005/8/layout/cycle8"/>
    <dgm:cxn modelId="{C437148B-7959-4A7F-820E-2AC7BA02BC34}" type="presParOf" srcId="{F9A52159-3882-41C3-A550-BCCEC77F4E80}" destId="{9C4D4CB3-E80D-46BF-83FB-F5D80EBC14AE}" srcOrd="0" destOrd="0" presId="urn:microsoft.com/office/officeart/2005/8/layout/cycle8"/>
    <dgm:cxn modelId="{3455D4BE-F318-4BD5-AB74-EE49BBC3889F}" type="presParOf" srcId="{F9A52159-3882-41C3-A550-BCCEC77F4E80}" destId="{96E41CC2-7ACD-47EF-824F-1AAC3BABE8B9}" srcOrd="1" destOrd="0" presId="urn:microsoft.com/office/officeart/2005/8/layout/cycle8"/>
    <dgm:cxn modelId="{E17E0FD3-27CB-4CBA-B8A1-0D49689653AB}" type="presParOf" srcId="{F9A52159-3882-41C3-A550-BCCEC77F4E80}" destId="{EDD7F982-CB24-449F-B261-8570E127D872}" srcOrd="2" destOrd="0" presId="urn:microsoft.com/office/officeart/2005/8/layout/cycle8"/>
    <dgm:cxn modelId="{6D76C160-98F2-4DB9-B72A-02C86DCD157B}" type="presParOf" srcId="{F9A52159-3882-41C3-A550-BCCEC77F4E80}" destId="{FEFBA234-FEF8-4B77-BD5E-C0D66050CB5F}" srcOrd="3" destOrd="0" presId="urn:microsoft.com/office/officeart/2005/8/layout/cycle8"/>
    <dgm:cxn modelId="{C56A43DA-2A1F-4FD0-8ADF-7A8B7DCA5267}" type="presParOf" srcId="{F9A52159-3882-41C3-A550-BCCEC77F4E80}" destId="{F0F14AD8-0E9E-4DFB-964F-62426B083183}" srcOrd="4" destOrd="0" presId="urn:microsoft.com/office/officeart/2005/8/layout/cycle8"/>
    <dgm:cxn modelId="{5FB96E78-3503-4CC7-8C8A-2E3EA0A94351}" type="presParOf" srcId="{F9A52159-3882-41C3-A550-BCCEC77F4E80}" destId="{C2A0448B-0594-4C5D-A45C-929D3FE3C15D}" srcOrd="5" destOrd="0" presId="urn:microsoft.com/office/officeart/2005/8/layout/cycle8"/>
    <dgm:cxn modelId="{E7E9F563-EB41-4C5C-A9C1-7981D75262B8}" type="presParOf" srcId="{F9A52159-3882-41C3-A550-BCCEC77F4E80}" destId="{2122AADE-02BA-4AAA-B405-A9A0E0DC7D14}" srcOrd="6" destOrd="0" presId="urn:microsoft.com/office/officeart/2005/8/layout/cycle8"/>
    <dgm:cxn modelId="{54E2F91B-409A-4583-9328-A427405718F0}" type="presParOf" srcId="{F9A52159-3882-41C3-A550-BCCEC77F4E80}" destId="{249BE154-E1AE-44B0-91D1-09944EE8567E}" srcOrd="7" destOrd="0" presId="urn:microsoft.com/office/officeart/2005/8/layout/cycle8"/>
    <dgm:cxn modelId="{E93467AB-4C5D-4109-9C51-946FBC638966}" type="presParOf" srcId="{F9A52159-3882-41C3-A550-BCCEC77F4E80}" destId="{F73D9AD0-17BB-4550-97E2-B99315BA5C98}" srcOrd="8" destOrd="0" presId="urn:microsoft.com/office/officeart/2005/8/layout/cycle8"/>
    <dgm:cxn modelId="{C91D8B5D-32C6-45E7-99BE-DE75D377496C}" type="presParOf" srcId="{F9A52159-3882-41C3-A550-BCCEC77F4E80}" destId="{6443D15E-9E7C-4DF9-B03D-8FA596050612}" srcOrd="9" destOrd="0" presId="urn:microsoft.com/office/officeart/2005/8/layout/cycle8"/>
    <dgm:cxn modelId="{3C763AA1-9380-40E3-9215-EE198D80812D}" type="presParOf" srcId="{F9A52159-3882-41C3-A550-BCCEC77F4E80}" destId="{A669C292-1E81-4A8A-9BDB-FA1206AB88CD}" srcOrd="10" destOrd="0" presId="urn:microsoft.com/office/officeart/2005/8/layout/cycle8"/>
    <dgm:cxn modelId="{1F4EDF07-0AC0-4E13-A716-02C0B76CBA10}" type="presParOf" srcId="{F9A52159-3882-41C3-A550-BCCEC77F4E80}" destId="{3E1943DF-B10E-44ED-81BC-C9AB6F120D60}" srcOrd="11" destOrd="0" presId="urn:microsoft.com/office/officeart/2005/8/layout/cycle8"/>
    <dgm:cxn modelId="{D6800A1F-902D-44C5-B9A3-385D60AD7784}" type="presParOf" srcId="{F9A52159-3882-41C3-A550-BCCEC77F4E80}" destId="{E4FC5A46-D875-4F8E-8AA1-63C84CADEF4E}" srcOrd="12" destOrd="0" presId="urn:microsoft.com/office/officeart/2005/8/layout/cycle8"/>
    <dgm:cxn modelId="{24B2C985-F984-413A-86A2-9F1B67A418B7}" type="presParOf" srcId="{F9A52159-3882-41C3-A550-BCCEC77F4E80}" destId="{E5B82BEF-3B4E-4E41-8628-F3A91491A066}" srcOrd="13" destOrd="0" presId="urn:microsoft.com/office/officeart/2005/8/layout/cycle8"/>
    <dgm:cxn modelId="{66AD15B2-A1FF-40F2-809E-2CF817E66F4A}" type="presParOf" srcId="{F9A52159-3882-41C3-A550-BCCEC77F4E80}" destId="{3C015F3B-500E-4C8B-B41D-09F49A48CC38}" srcOrd="14" destOrd="0" presId="urn:microsoft.com/office/officeart/2005/8/layout/cycle8"/>
    <dgm:cxn modelId="{27EC06DB-0036-485B-A5A6-B5840841038C}" type="presParOf" srcId="{F9A52159-3882-41C3-A550-BCCEC77F4E80}" destId="{54C6B4CE-FE5E-4D6B-B47A-6EFAD127E13D}" srcOrd="15" destOrd="0" presId="urn:microsoft.com/office/officeart/2005/8/layout/cycle8"/>
    <dgm:cxn modelId="{EFE44199-FD6B-4063-9CF7-22781DD46070}" type="presParOf" srcId="{F9A52159-3882-41C3-A550-BCCEC77F4E80}" destId="{C666301B-645E-477B-A5A3-D6C7CF4FB92F}" srcOrd="16" destOrd="0" presId="urn:microsoft.com/office/officeart/2005/8/layout/cycle8"/>
    <dgm:cxn modelId="{F76D3A38-8E86-4A2E-9D14-356209DF4CF6}" type="presParOf" srcId="{F9A52159-3882-41C3-A550-BCCEC77F4E80}" destId="{A666B384-990A-4030-9690-4593CF3926A8}" srcOrd="17" destOrd="0" presId="urn:microsoft.com/office/officeart/2005/8/layout/cycle8"/>
    <dgm:cxn modelId="{6829AA13-1D19-4F44-A118-94A56D127687}" type="presParOf" srcId="{F9A52159-3882-41C3-A550-BCCEC77F4E80}" destId="{A8A38073-9182-4346-B44D-67B041B4CCA4}" srcOrd="18" destOrd="0" presId="urn:microsoft.com/office/officeart/2005/8/layout/cycle8"/>
    <dgm:cxn modelId="{665136D9-9A94-4E83-A1F0-B653F1062EFA}" type="presParOf" srcId="{F9A52159-3882-41C3-A550-BCCEC77F4E80}" destId="{442F3DBC-FC4A-418C-B3E8-BAA01A3F5FDC}" srcOrd="1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D4CB3-E80D-46BF-83FB-F5D80EBC14AE}">
      <dsp:nvSpPr>
        <dsp:cNvPr id="0" name=""/>
        <dsp:cNvSpPr/>
      </dsp:nvSpPr>
      <dsp:spPr>
        <a:xfrm>
          <a:off x="1792427" y="278442"/>
          <a:ext cx="3778628" cy="3778628"/>
        </a:xfrm>
        <a:prstGeom prst="pie">
          <a:avLst>
            <a:gd name="adj1" fmla="val 16200000"/>
            <a:gd name="adj2" fmla="val 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Education/</a:t>
          </a:r>
          <a:br>
            <a:rPr lang="en-US" sz="1600" kern="1200" dirty="0"/>
          </a:br>
          <a:r>
            <a:rPr lang="en-US" sz="1600" kern="1200" dirty="0"/>
            <a:t>workforce development</a:t>
          </a:r>
        </a:p>
      </dsp:txBody>
      <dsp:txXfrm>
        <a:off x="3798249" y="1061608"/>
        <a:ext cx="1394493" cy="1034624"/>
      </dsp:txXfrm>
    </dsp:sp>
    <dsp:sp modelId="{F0F14AD8-0E9E-4DFB-964F-62426B083183}">
      <dsp:nvSpPr>
        <dsp:cNvPr id="0" name=""/>
        <dsp:cNvSpPr/>
      </dsp:nvSpPr>
      <dsp:spPr>
        <a:xfrm>
          <a:off x="1792427" y="405296"/>
          <a:ext cx="3778628" cy="3778628"/>
        </a:xfrm>
        <a:prstGeom prst="pie">
          <a:avLst>
            <a:gd name="adj1" fmla="val 0"/>
            <a:gd name="adj2" fmla="val 5400000"/>
          </a:avLst>
        </a:prstGeom>
        <a:solidFill>
          <a:schemeClr val="accent5">
            <a:hueOff val="5803288"/>
            <a:satOff val="2564"/>
            <a:lumOff val="-28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Taxation</a:t>
          </a:r>
        </a:p>
      </dsp:txBody>
      <dsp:txXfrm>
        <a:off x="3798249" y="2366134"/>
        <a:ext cx="1394493" cy="1034624"/>
      </dsp:txXfrm>
    </dsp:sp>
    <dsp:sp modelId="{F73D9AD0-17BB-4550-97E2-B99315BA5C98}">
      <dsp:nvSpPr>
        <dsp:cNvPr id="0" name=""/>
        <dsp:cNvSpPr/>
      </dsp:nvSpPr>
      <dsp:spPr>
        <a:xfrm>
          <a:off x="1665573" y="405296"/>
          <a:ext cx="3778628" cy="3778628"/>
        </a:xfrm>
        <a:prstGeom prst="pie">
          <a:avLst>
            <a:gd name="adj1" fmla="val 5400000"/>
            <a:gd name="adj2" fmla="val 10800000"/>
          </a:avLst>
        </a:prstGeom>
        <a:solidFill>
          <a:schemeClr val="accent5">
            <a:hueOff val="11606576"/>
            <a:satOff val="5128"/>
            <a:lumOff val="-56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Employment &amp; regulation/</a:t>
          </a:r>
          <a:br>
            <a:rPr lang="en-US" sz="1600" kern="1200" dirty="0"/>
          </a:br>
          <a:r>
            <a:rPr lang="en-US" sz="1600" kern="1200" dirty="0"/>
            <a:t>healthcare</a:t>
          </a:r>
        </a:p>
      </dsp:txBody>
      <dsp:txXfrm>
        <a:off x="2043886" y="2366134"/>
        <a:ext cx="1394493" cy="1034624"/>
      </dsp:txXfrm>
    </dsp:sp>
    <dsp:sp modelId="{E4FC5A46-D875-4F8E-8AA1-63C84CADEF4E}">
      <dsp:nvSpPr>
        <dsp:cNvPr id="0" name=""/>
        <dsp:cNvSpPr/>
      </dsp:nvSpPr>
      <dsp:spPr>
        <a:xfrm>
          <a:off x="1665573" y="278442"/>
          <a:ext cx="3778628" cy="3778628"/>
        </a:xfrm>
        <a:prstGeom prst="pie">
          <a:avLst>
            <a:gd name="adj1" fmla="val 10800000"/>
            <a:gd name="adj2" fmla="val 16200000"/>
          </a:avLst>
        </a:prstGeom>
        <a:solidFill>
          <a:schemeClr val="accent5">
            <a:hueOff val="17409864"/>
            <a:satOff val="7692"/>
            <a:lumOff val="-84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Energy and environmental</a:t>
          </a:r>
        </a:p>
      </dsp:txBody>
      <dsp:txXfrm>
        <a:off x="2043886" y="1061608"/>
        <a:ext cx="1394493" cy="1034624"/>
      </dsp:txXfrm>
    </dsp:sp>
    <dsp:sp modelId="{C666301B-645E-477B-A5A3-D6C7CF4FB92F}">
      <dsp:nvSpPr>
        <dsp:cNvPr id="0" name=""/>
        <dsp:cNvSpPr/>
      </dsp:nvSpPr>
      <dsp:spPr>
        <a:xfrm>
          <a:off x="1558512" y="44527"/>
          <a:ext cx="4246458" cy="4246458"/>
        </a:xfrm>
        <a:prstGeom prst="circularArrow">
          <a:avLst>
            <a:gd name="adj1" fmla="val 5085"/>
            <a:gd name="adj2" fmla="val 327528"/>
            <a:gd name="adj3" fmla="val 21272472"/>
            <a:gd name="adj4" fmla="val 16200000"/>
            <a:gd name="adj5" fmla="val 593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66B384-990A-4030-9690-4593CF3926A8}">
      <dsp:nvSpPr>
        <dsp:cNvPr id="0" name=""/>
        <dsp:cNvSpPr/>
      </dsp:nvSpPr>
      <dsp:spPr>
        <a:xfrm>
          <a:off x="1558512" y="171381"/>
          <a:ext cx="4246458" cy="4246458"/>
        </a:xfrm>
        <a:prstGeom prst="circularArrow">
          <a:avLst>
            <a:gd name="adj1" fmla="val 5085"/>
            <a:gd name="adj2" fmla="val 327528"/>
            <a:gd name="adj3" fmla="val 5072472"/>
            <a:gd name="adj4" fmla="val 0"/>
            <a:gd name="adj5" fmla="val 5932"/>
          </a:avLst>
        </a:prstGeom>
        <a:solidFill>
          <a:schemeClr val="accent5">
            <a:hueOff val="5803288"/>
            <a:satOff val="2564"/>
            <a:lumOff val="-281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8A38073-9182-4346-B44D-67B041B4CCA4}">
      <dsp:nvSpPr>
        <dsp:cNvPr id="0" name=""/>
        <dsp:cNvSpPr/>
      </dsp:nvSpPr>
      <dsp:spPr>
        <a:xfrm>
          <a:off x="1431658" y="171381"/>
          <a:ext cx="4246458" cy="4246458"/>
        </a:xfrm>
        <a:prstGeom prst="circularArrow">
          <a:avLst>
            <a:gd name="adj1" fmla="val 5085"/>
            <a:gd name="adj2" fmla="val 327528"/>
            <a:gd name="adj3" fmla="val 10472472"/>
            <a:gd name="adj4" fmla="val 5400000"/>
            <a:gd name="adj5" fmla="val 5932"/>
          </a:avLst>
        </a:prstGeom>
        <a:solidFill>
          <a:schemeClr val="accent5">
            <a:hueOff val="11606576"/>
            <a:satOff val="5128"/>
            <a:lumOff val="-562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42F3DBC-FC4A-418C-B3E8-BAA01A3F5FDC}">
      <dsp:nvSpPr>
        <dsp:cNvPr id="0" name=""/>
        <dsp:cNvSpPr/>
      </dsp:nvSpPr>
      <dsp:spPr>
        <a:xfrm>
          <a:off x="1431658" y="60748"/>
          <a:ext cx="4246458" cy="4246458"/>
        </a:xfrm>
        <a:prstGeom prst="circularArrow">
          <a:avLst>
            <a:gd name="adj1" fmla="val 5085"/>
            <a:gd name="adj2" fmla="val 327528"/>
            <a:gd name="adj3" fmla="val 15872472"/>
            <a:gd name="adj4" fmla="val 10800000"/>
            <a:gd name="adj5" fmla="val 5932"/>
          </a:avLst>
        </a:prstGeom>
        <a:solidFill>
          <a:schemeClr val="accent5">
            <a:hueOff val="17409864"/>
            <a:satOff val="7692"/>
            <a:lumOff val="-8432"/>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BAA429A7-3DF3-4FEC-B03F-B00B210A6E5C}" type="datetimeFigureOut">
              <a:rPr lang="en-US" smtClean="0"/>
              <a:t>5/28/2024</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274006CC-2415-480A-833C-920C028D6299}" type="slidenum">
              <a:rPr lang="en-US" smtClean="0"/>
              <a:t>‹#›</a:t>
            </a:fld>
            <a:endParaRPr lang="en-US" dirty="0"/>
          </a:p>
        </p:txBody>
      </p:sp>
    </p:spTree>
    <p:extLst>
      <p:ext uri="{BB962C8B-B14F-4D97-AF65-F5344CB8AC3E}">
        <p14:creationId xmlns:p14="http://schemas.microsoft.com/office/powerpoint/2010/main" val="2161496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78FCE9-3A15-48DB-BFFC-8AB2351E2C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042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Modern, cutting edge, sustainable, green. These all describe your facility. Let’s explore 5 strategies that help meet those goals now, and into the future.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Commodity purchasing strategies</a:t>
            </a:r>
          </a:p>
          <a:p>
            <a:pPr lvl="0"/>
            <a:r>
              <a:rPr lang="en-US" sz="1200" kern="1200" dirty="0">
                <a:solidFill>
                  <a:schemeClr val="tx1"/>
                </a:solidFill>
                <a:effectLst/>
                <a:latin typeface="+mn-lt"/>
                <a:ea typeface="+mn-ea"/>
                <a:cs typeface="+mn-cs"/>
              </a:rPr>
              <a:t>Smarter options in purchasing. A recent Constellation white paper explores 73 strategies in impacts on risk and price. When looking just at HOW you buy electricity, there is a $22 cost difference between strategies. Understanding how and when to buy is an important component to managing cost. </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Renewables</a:t>
            </a:r>
          </a:p>
          <a:p>
            <a:pPr lvl="0"/>
            <a:r>
              <a:rPr lang="en-US" sz="1200" kern="1200" dirty="0">
                <a:solidFill>
                  <a:schemeClr val="tx1"/>
                </a:solidFill>
                <a:effectLst/>
                <a:latin typeface="+mn-lt"/>
                <a:ea typeface="+mn-ea"/>
                <a:cs typeface="+mn-cs"/>
              </a:rPr>
              <a:t>Customer Driven Renewable Revolution. Meteoric rise in corporate demand for renewable energy, similar shifts with – </a:t>
            </a:r>
          </a:p>
          <a:p>
            <a:r>
              <a:rPr lang="en-US" sz="1200" kern="1200" dirty="0">
                <a:solidFill>
                  <a:schemeClr val="tx1"/>
                </a:solidFill>
                <a:effectLst/>
                <a:latin typeface="+mn-lt"/>
                <a:ea typeface="+mn-ea"/>
                <a:cs typeface="+mn-cs"/>
              </a:rPr>
              <a:t>     (1) Upswing in gas and power prices and volatility from 2003 and 2008 driven by global commodity demand, and made more significant in the aftermath of Hurricanes Katrina and Rita.  </a:t>
            </a:r>
          </a:p>
          <a:p>
            <a:r>
              <a:rPr lang="en-US" sz="1200" kern="1200" dirty="0">
                <a:solidFill>
                  <a:schemeClr val="tx1"/>
                </a:solidFill>
                <a:effectLst/>
                <a:latin typeface="+mn-lt"/>
                <a:ea typeface="+mn-ea"/>
                <a:cs typeface="+mn-cs"/>
              </a:rPr>
              <a:t>     (2) The fracking revolution leading to an abundance of domestic gas supply that has brought pricing and volatility to historical lows.  </a:t>
            </a:r>
          </a:p>
          <a:p>
            <a:r>
              <a:rPr lang="en-US" sz="1200" kern="1200" dirty="0">
                <a:solidFill>
                  <a:schemeClr val="tx1"/>
                </a:solidFill>
                <a:effectLst/>
                <a:latin typeface="+mn-lt"/>
                <a:ea typeface="+mn-ea"/>
                <a:cs typeface="+mn-cs"/>
              </a:rPr>
              <a:t>     (3) Renewable procurement – is proving equally impactful, and it’s all about, you, the consumer. The information age has increased the power of the end user to never-before seen levels, and        </a:t>
            </a:r>
          </a:p>
          <a:p>
            <a:r>
              <a:rPr lang="en-US" sz="1200" kern="1200" dirty="0">
                <a:solidFill>
                  <a:schemeClr val="tx1"/>
                </a:solidFill>
                <a:effectLst/>
                <a:latin typeface="+mn-lt"/>
                <a:ea typeface="+mn-ea"/>
                <a:cs typeface="+mn-cs"/>
              </a:rPr>
              <a:t>            while the electric sector may be seeing this shift later than computers, telecommunications, and taxi cabs, the change is now occurring at a similarly fast and furious pace. Generation companies, competitive electric suppliers, and traditional utilities are being forced to meet customer demand, and right now, corporations and institutions are demanding renewable electric supply.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 EFECs pilot product in 2016 to place value on lowering carbon footprint, May 2018 available everywhere. Green less important	</a:t>
            </a:r>
          </a:p>
          <a:p>
            <a:r>
              <a:rPr lang="en-US" sz="1200" kern="1200" dirty="0">
                <a:solidFill>
                  <a:schemeClr val="tx1"/>
                </a:solidFill>
                <a:effectLst/>
                <a:latin typeface="+mn-lt"/>
                <a:ea typeface="+mn-ea"/>
                <a:cs typeface="+mn-cs"/>
              </a:rPr>
              <a:t>	* Integration of offsite renewables into your electric supply through a simple, full-requirements, load-following retail power supply contract. </a:t>
            </a:r>
          </a:p>
          <a:p>
            <a:r>
              <a:rPr lang="en-US" sz="1200" kern="1200" dirty="0">
                <a:solidFill>
                  <a:schemeClr val="tx1"/>
                </a:solidFill>
                <a:effectLst/>
                <a:latin typeface="+mn-lt"/>
                <a:ea typeface="+mn-ea"/>
                <a:cs typeface="+mn-cs"/>
              </a:rPr>
              <a:t>	* Integrate offsite renewables from existing assets in your region into your supply (CORe)</a:t>
            </a:r>
          </a:p>
          <a:p>
            <a:r>
              <a:rPr lang="en-US" sz="1200" kern="1200" dirty="0">
                <a:solidFill>
                  <a:schemeClr val="tx1"/>
                </a:solidFill>
                <a:effectLst/>
                <a:latin typeface="+mn-lt"/>
                <a:ea typeface="+mn-ea"/>
                <a:cs typeface="+mn-cs"/>
              </a:rPr>
              <a:t>	* Support development of new build renewable assets through your supply (CORe+)</a:t>
            </a:r>
          </a:p>
          <a:p>
            <a:r>
              <a:rPr lang="en-US" sz="1200" kern="1200" dirty="0">
                <a:solidFill>
                  <a:schemeClr val="tx1"/>
                </a:solidFill>
                <a:effectLst/>
                <a:latin typeface="+mn-lt"/>
                <a:ea typeface="+mn-ea"/>
                <a:cs typeface="+mn-cs"/>
              </a:rPr>
              <a:t>	* Starbuck’s and Comcast Spectator were the first customers to leverage CORe</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C5AF36-6E7E-4E13-B1B0-A5B973D50073}" type="slidenum">
              <a:rPr lang="en-US" smtClean="0"/>
              <a:pPr/>
              <a:t>41</a:t>
            </a:fld>
            <a:endParaRPr lang="en-US" dirty="0"/>
          </a:p>
        </p:txBody>
      </p:sp>
    </p:spTree>
    <p:extLst>
      <p:ext uri="{BB962C8B-B14F-4D97-AF65-F5344CB8AC3E}">
        <p14:creationId xmlns:p14="http://schemas.microsoft.com/office/powerpoint/2010/main" val="4173840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006CC-2415-480A-833C-920C028D6299}" type="slidenum">
              <a:rPr lang="en-US" smtClean="0"/>
              <a:t>43</a:t>
            </a:fld>
            <a:endParaRPr lang="en-US" dirty="0"/>
          </a:p>
        </p:txBody>
      </p:sp>
    </p:spTree>
    <p:extLst>
      <p:ext uri="{BB962C8B-B14F-4D97-AF65-F5344CB8AC3E}">
        <p14:creationId xmlns:p14="http://schemas.microsoft.com/office/powerpoint/2010/main" val="4259600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9129D-A9AE-41DE-B0E8-2C561C77A91A}" type="slidenum">
              <a:rPr lang="en-US" smtClean="0"/>
              <a:t>49</a:t>
            </a:fld>
            <a:endParaRPr lang="en-US" dirty="0"/>
          </a:p>
        </p:txBody>
      </p:sp>
    </p:spTree>
    <p:extLst>
      <p:ext uri="{BB962C8B-B14F-4D97-AF65-F5344CB8AC3E}">
        <p14:creationId xmlns:p14="http://schemas.microsoft.com/office/powerpoint/2010/main" val="1045480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3 distinct</a:t>
            </a:r>
            <a:r>
              <a:rPr lang="en-US" baseline="0" dirty="0"/>
              <a:t> tracks within the C&amp;I Custom program (based on project type). </a:t>
            </a:r>
          </a:p>
          <a:p>
            <a:pPr marL="233309" indent="-233309">
              <a:buAutoNum type="arabicParenR"/>
            </a:pPr>
            <a:r>
              <a:rPr lang="en-US" baseline="0" dirty="0"/>
              <a:t>The first is Electric Projects, which are those that reduce the consumption of grid-supplied electricity. This includes things like compressed air systems and components, heat recovery, variable frequency drives (VFDs), HVAC controls and optimization, chillers, and refrigeration upgrades.</a:t>
            </a:r>
          </a:p>
          <a:p>
            <a:pPr marL="233309" indent="-233309" defTabSz="933237">
              <a:buFontTx/>
              <a:buAutoNum type="arabicParenR"/>
              <a:defRPr/>
            </a:pPr>
            <a:r>
              <a:rPr lang="en-US" dirty="0"/>
              <a:t>Thermal Projects – are those that reduce the consumption of natural gas, oil, biomass and other fuels. Project elements might include pipe insulation, heat recovery, condensate recovery, process steam reduction; HVAC controls and optimization; heat exchangers, and recovery boilers.</a:t>
            </a:r>
          </a:p>
          <a:p>
            <a:pPr marL="233309" indent="-233309">
              <a:buAutoNum type="arabicParenR"/>
            </a:pPr>
            <a:r>
              <a:rPr lang="en-US" baseline="0" dirty="0"/>
              <a:t>Distributed Generation – captures behind-the-meter generation projects that reduce the consumption of grid-supplied electricity. Qualifying examples include </a:t>
            </a:r>
            <a:r>
              <a:rPr lang="en-US" dirty="0"/>
              <a:t>reciprocating engines, Steam Turbines, Anaerobic digesters, and Organic Rankine cycle processes. Please note that project incentives will not cover electricity export to the grid or other customers.</a:t>
            </a:r>
          </a:p>
          <a:p>
            <a:endParaRPr lang="en-US" dirty="0"/>
          </a:p>
        </p:txBody>
      </p:sp>
      <p:sp>
        <p:nvSpPr>
          <p:cNvPr id="4" name="Slide Number Placeholder 3"/>
          <p:cNvSpPr>
            <a:spLocks noGrp="1"/>
          </p:cNvSpPr>
          <p:nvPr>
            <p:ph type="sldNum" sz="quarter" idx="5"/>
          </p:nvPr>
        </p:nvSpPr>
        <p:spPr/>
        <p:txBody>
          <a:bodyPr/>
          <a:lstStyle/>
          <a:p>
            <a:fld id="{4679129D-A9AE-41DE-B0E8-2C561C77A91A}" type="slidenum">
              <a:rPr lang="en-US" smtClean="0"/>
              <a:t>50</a:t>
            </a:fld>
            <a:endParaRPr lang="en-US" dirty="0"/>
          </a:p>
        </p:txBody>
      </p:sp>
    </p:spTree>
    <p:extLst>
      <p:ext uri="{BB962C8B-B14F-4D97-AF65-F5344CB8AC3E}">
        <p14:creationId xmlns:p14="http://schemas.microsoft.com/office/powerpoint/2010/main" val="3245216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9129D-A9AE-41DE-B0E8-2C561C77A91A}" type="slidenum">
              <a:rPr lang="en-US" smtClean="0"/>
              <a:t>51</a:t>
            </a:fld>
            <a:endParaRPr lang="en-US" dirty="0"/>
          </a:p>
        </p:txBody>
      </p:sp>
    </p:spTree>
    <p:extLst>
      <p:ext uri="{BB962C8B-B14F-4D97-AF65-F5344CB8AC3E}">
        <p14:creationId xmlns:p14="http://schemas.microsoft.com/office/powerpoint/2010/main" val="1609880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679129D-A9AE-41DE-B0E8-2C561C77A91A}" type="slidenum">
              <a:rPr lang="en-US" smtClean="0"/>
              <a:t>52</a:t>
            </a:fld>
            <a:endParaRPr lang="en-US" dirty="0"/>
          </a:p>
        </p:txBody>
      </p:sp>
      <p:sp>
        <p:nvSpPr>
          <p:cNvPr id="5" name="Notes Placeholder 2">
            <a:extLst>
              <a:ext uri="{FF2B5EF4-FFF2-40B4-BE49-F238E27FC236}">
                <a16:creationId xmlns:a16="http://schemas.microsoft.com/office/drawing/2014/main" id="{18EA879A-B69D-8438-8346-D6DBA7354F9C}"/>
              </a:ext>
            </a:extLst>
          </p:cNvPr>
          <p:cNvSpPr txBox="1">
            <a:spLocks/>
          </p:cNvSpPr>
          <p:nvPr/>
        </p:nvSpPr>
        <p:spPr>
          <a:xfrm>
            <a:off x="702310" y="4480005"/>
            <a:ext cx="5618480" cy="4538186"/>
          </a:xfrm>
          <a:prstGeom prst="rect">
            <a:avLst/>
          </a:prstGeom>
        </p:spPr>
        <p:txBody>
          <a:bodyPr vert="horz" lIns="93324" tIns="46662" rIns="93324" bIns="46662"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174982" indent="-174982">
              <a:buFont typeface="Arial" panose="020B0604020202020204" pitchFamily="34" charset="0"/>
              <a:buChar char="•"/>
            </a:pPr>
            <a:r>
              <a:rPr lang="en-US" sz="1100" dirty="0"/>
              <a:t>In order to participate in the program, a customer’s project must also qualify for an incentive of at least $10k</a:t>
            </a:r>
          </a:p>
          <a:p>
            <a:pPr marL="174982" indent="-174982">
              <a:buFont typeface="Arial" panose="020B0604020202020204" pitchFamily="34" charset="0"/>
              <a:buChar char="•"/>
            </a:pPr>
            <a:r>
              <a:rPr lang="en-US" sz="1100" dirty="0"/>
              <a:t>So, how do we determine those incentives? We assess the project against a number of incentive guardrails, and set the award at the *lesser value of those calculations.</a:t>
            </a:r>
          </a:p>
          <a:p>
            <a:pPr marL="174982" indent="-174982">
              <a:buFont typeface="Arial" panose="020B0604020202020204" pitchFamily="34" charset="0"/>
              <a:buChar char="•"/>
            </a:pPr>
            <a:r>
              <a:rPr lang="en-US" sz="1100" dirty="0"/>
              <a:t>So, let’s go through the list.</a:t>
            </a:r>
          </a:p>
          <a:p>
            <a:pPr marL="174982" indent="-174982">
              <a:buFont typeface="Arial" panose="020B0604020202020204" pitchFamily="34" charset="0"/>
              <a:buChar char="•"/>
            </a:pPr>
            <a:endParaRPr lang="en-US" sz="1100" dirty="0"/>
          </a:p>
          <a:p>
            <a:pPr>
              <a:buFont typeface="Arial" panose="020B0604020202020204" pitchFamily="34" charset="0"/>
              <a:buNone/>
            </a:pPr>
            <a:r>
              <a:rPr lang="en-US" sz="1100" dirty="0"/>
              <a:t>1. We start by setting the incentive at a % of project cost</a:t>
            </a:r>
          </a:p>
          <a:p>
            <a:pPr marL="174982" indent="-174982">
              <a:buFontTx/>
              <a:buChar char="-"/>
            </a:pPr>
            <a:r>
              <a:rPr lang="en-US" sz="1100" dirty="0"/>
              <a:t>50% of project cost for retrofit projects and 75% for lost opportunity projects</a:t>
            </a:r>
          </a:p>
          <a:p>
            <a:pPr marL="174982" indent="-174982">
              <a:buFontTx/>
              <a:buChar char="-"/>
            </a:pPr>
            <a:r>
              <a:rPr lang="en-US" sz="1100" dirty="0"/>
              <a:t>To be clear, Retrofit projects involve the replacement of functional equipment before the end of its useful life</a:t>
            </a:r>
          </a:p>
          <a:p>
            <a:pPr marL="174982" indent="-174982">
              <a:buFontTx/>
              <a:buChar char="-"/>
            </a:pPr>
            <a:r>
              <a:rPr lang="en-US" sz="1100" dirty="0"/>
              <a:t>While “lost opportunity” either refers to projects in entirely new facilities or projects that involve the replacement of equipment at the end of its useful life</a:t>
            </a:r>
          </a:p>
          <a:p>
            <a:pPr marL="174982" indent="-174982">
              <a:buFontTx/>
              <a:buChar char="-"/>
            </a:pPr>
            <a:r>
              <a:rPr lang="en-US" sz="1100" dirty="0"/>
              <a:t>For lost opportunity, the project cost is defined as the incremental cost between the efficient piece of equipment and the standard baseline equivalent</a:t>
            </a:r>
          </a:p>
          <a:p>
            <a:pPr marL="174982" indent="-174982">
              <a:buFontTx/>
              <a:buChar char="-"/>
            </a:pPr>
            <a:endParaRPr lang="en-US" sz="1100" dirty="0"/>
          </a:p>
          <a:p>
            <a:r>
              <a:rPr lang="en-US" sz="1100" dirty="0"/>
              <a:t>2. We then make sure the incentive does not exceed the annual per participant cap for each program track, which is $1,000,000 for electric/dG and $500k for Thermal. I say “annual” because a participant may apply up to three years of their annual cap to one project provided it meets all other program criteria. For example, an awarded project may be eligible for $3,000,000, but that incentive would be paid out in three, $1,000,000 installments over three successive fiscal years</a:t>
            </a:r>
          </a:p>
          <a:p>
            <a:endParaRPr lang="en-US" sz="1100" dirty="0"/>
          </a:p>
          <a:p>
            <a:r>
              <a:rPr lang="en-US" sz="1100" dirty="0"/>
              <a:t>3. Next, we make sure the incentive does not exceed the “per-unit-of-energy” caps – 28 cents of incentive dollars /kWh saved or 25 incentive dollars /MMBtu saved</a:t>
            </a:r>
          </a:p>
          <a:p>
            <a:endParaRPr lang="en-US" sz="1100" dirty="0"/>
          </a:p>
          <a:p>
            <a:r>
              <a:rPr lang="en-US" sz="1100" dirty="0"/>
              <a:t>4. Finally, we cannot provide an incentive that buys the project down below a 1-year payback, so we calculate that threshold value and assess it against the other guardrails.</a:t>
            </a:r>
          </a:p>
          <a:p>
            <a:endParaRPr lang="en-US" sz="1100" dirty="0"/>
          </a:p>
        </p:txBody>
      </p:sp>
    </p:spTree>
    <p:extLst>
      <p:ext uri="{BB962C8B-B14F-4D97-AF65-F5344CB8AC3E}">
        <p14:creationId xmlns:p14="http://schemas.microsoft.com/office/powerpoint/2010/main" val="2146461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9129D-A9AE-41DE-B0E8-2C561C77A91A}" type="slidenum">
              <a:rPr lang="en-US" smtClean="0"/>
              <a:t>53</a:t>
            </a:fld>
            <a:endParaRPr lang="en-US" dirty="0"/>
          </a:p>
        </p:txBody>
      </p:sp>
    </p:spTree>
    <p:extLst>
      <p:ext uri="{BB962C8B-B14F-4D97-AF65-F5344CB8AC3E}">
        <p14:creationId xmlns:p14="http://schemas.microsoft.com/office/powerpoint/2010/main" val="1806204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9129D-A9AE-41DE-B0E8-2C561C77A91A}" type="slidenum">
              <a:rPr lang="en-US" smtClean="0"/>
              <a:t>54</a:t>
            </a:fld>
            <a:endParaRPr lang="en-US" dirty="0"/>
          </a:p>
        </p:txBody>
      </p:sp>
    </p:spTree>
    <p:extLst>
      <p:ext uri="{BB962C8B-B14F-4D97-AF65-F5344CB8AC3E}">
        <p14:creationId xmlns:p14="http://schemas.microsoft.com/office/powerpoint/2010/main" val="2444620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9129D-A9AE-41DE-B0E8-2C561C77A91A}" type="slidenum">
              <a:rPr lang="en-US" smtClean="0"/>
              <a:t>55</a:t>
            </a:fld>
            <a:endParaRPr lang="en-US" dirty="0"/>
          </a:p>
        </p:txBody>
      </p:sp>
    </p:spTree>
    <p:extLst>
      <p:ext uri="{BB962C8B-B14F-4D97-AF65-F5344CB8AC3E}">
        <p14:creationId xmlns:p14="http://schemas.microsoft.com/office/powerpoint/2010/main" val="1554206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C5AF36-6E7E-4E13-B1B0-A5B973D5007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579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C5AF36-6E7E-4E13-B1B0-A5B973D5007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8244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C5AF36-6E7E-4E13-B1B0-A5B973D5007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5750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78FCE9-3A15-48DB-BFFC-8AB2351E2C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0772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solidFill>
                  <a:srgbClr val="606264"/>
                </a:solidFill>
                <a:latin typeface="+mn-lt"/>
              </a:rPr>
              <a:t>The lowest confidence is in the West where some cooler signals are present, though a below-normal summer hasn’t happened in 10 years.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78FCE9-3A15-48DB-BFFC-8AB2351E2C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5313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C5AF36-6E7E-4E13-B1B0-A5B973D5007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8683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C5AF36-6E7E-4E13-B1B0-A5B973D50073}" type="slidenum">
              <a:rPr lang="en-US" smtClean="0"/>
              <a:pPr/>
              <a:t>36</a:t>
            </a:fld>
            <a:endParaRPr lang="en-US" dirty="0"/>
          </a:p>
        </p:txBody>
      </p:sp>
    </p:spTree>
    <p:extLst>
      <p:ext uri="{BB962C8B-B14F-4D97-AF65-F5344CB8AC3E}">
        <p14:creationId xmlns:p14="http://schemas.microsoft.com/office/powerpoint/2010/main" val="1754626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kern="1200" dirty="0">
                <a:solidFill>
                  <a:srgbClr val="0070C0"/>
                </a:solidFill>
                <a:latin typeface="+mn-lt"/>
                <a:ea typeface="+mn-ea"/>
                <a:cs typeface="+mn-cs"/>
              </a:rPr>
              <a:t>Fixed Price Solutions (FPS)- </a:t>
            </a:r>
            <a:r>
              <a:rPr lang="en-US" sz="1050" kern="1200" dirty="0">
                <a:solidFill>
                  <a:schemeClr val="tx1"/>
                </a:solidFill>
                <a:latin typeface="+mn-lt"/>
                <a:ea typeface="Calibri"/>
                <a:cs typeface="Times New Roman"/>
              </a:rPr>
              <a:t>A Single point-in-time strategy </a:t>
            </a:r>
            <a:r>
              <a:rPr lang="en-US" dirty="0">
                <a:ea typeface="Calibri"/>
                <a:cs typeface="Times New Roman"/>
              </a:rPr>
              <a:t>in which prices are fixed for all of a customer’s load for the term of the contract.  A simple strategy for customers that prefer one price per kilowatt-hour (kWh) for their entire load no matter what their operations may require. </a:t>
            </a:r>
          </a:p>
          <a:p>
            <a:endParaRPr lang="en-US" dirty="0"/>
          </a:p>
          <a:p>
            <a:r>
              <a:rPr lang="en-US" sz="1400" kern="1200" dirty="0">
                <a:solidFill>
                  <a:srgbClr val="0070C0"/>
                </a:solidFill>
                <a:latin typeface="+mn-lt"/>
                <a:ea typeface="+mn-ea"/>
                <a:cs typeface="+mn-cs"/>
              </a:rPr>
              <a:t>Flexible Index Solutions (FIS) </a:t>
            </a:r>
            <a:r>
              <a:rPr lang="en-US" b="1" dirty="0">
                <a:ea typeface="Calibri"/>
                <a:cs typeface="Times New Roman"/>
              </a:rPr>
              <a:t>–</a:t>
            </a:r>
            <a:r>
              <a:rPr lang="en-US" dirty="0">
                <a:ea typeface="Calibri"/>
                <a:cs typeface="Times New Roman"/>
              </a:rPr>
              <a:t> </a:t>
            </a:r>
            <a:r>
              <a:rPr lang="en-US" sz="1050" kern="1200" dirty="0">
                <a:solidFill>
                  <a:schemeClr val="tx1"/>
                </a:solidFill>
                <a:latin typeface="+mn-lt"/>
                <a:ea typeface="Calibri"/>
                <a:cs typeface="Times New Roman"/>
              </a:rPr>
              <a:t>A Blended Strategy </a:t>
            </a:r>
            <a:r>
              <a:rPr lang="en-US" dirty="0">
                <a:ea typeface="Calibri"/>
                <a:cs typeface="Times New Roman"/>
              </a:rPr>
              <a:t>in which the customer purchases power through a combination of Fixed and Variable pricing. FlS is a blended strategy for customers that would prefer a fixed price for a load following percentage of their usage with the remainder floating on the index.  Customers can chose to fix any percentage up to 100% of their load, and can reach that desired percentage over time. </a:t>
            </a:r>
          </a:p>
          <a:p>
            <a:endParaRPr lang="en-US" dirty="0"/>
          </a:p>
          <a:p>
            <a:r>
              <a:rPr lang="en-US" dirty="0">
                <a:solidFill>
                  <a:srgbClr val="0070C0"/>
                </a:solidFill>
                <a:latin typeface="Franklin Gothic Demi"/>
              </a:rPr>
              <a:t>Index Plus Block Solutions (IPBS) - </a:t>
            </a:r>
            <a:r>
              <a:rPr lang="en-US" sz="1200" dirty="0">
                <a:solidFill>
                  <a:srgbClr val="595959"/>
                </a:solidFill>
                <a:latin typeface="Franklin Gothic Demi"/>
                <a:ea typeface="Calibri"/>
                <a:cs typeface="Times New Roman"/>
              </a:rPr>
              <a:t>A Blended Strategy </a:t>
            </a:r>
            <a:r>
              <a:rPr lang="en-US" sz="1200" dirty="0">
                <a:solidFill>
                  <a:srgbClr val="595959"/>
                </a:solidFill>
                <a:ea typeface="Calibri"/>
                <a:cs typeface="Times New Roman"/>
              </a:rPr>
              <a:t>in which the customer fixes the price for a flat fixed volume based on usage patterns, and any usage above the set fixed volume will receive index or index market pricing. IPBS is also a  blended strategy for customers that have consistent operations and want to limit their exposure to the market while taking advantage of favorable market conditions</a:t>
            </a:r>
            <a:endParaRPr lang="en-US" dirty="0"/>
          </a:p>
        </p:txBody>
      </p:sp>
      <p:sp>
        <p:nvSpPr>
          <p:cNvPr id="4" name="Slide Number Placeholder 3"/>
          <p:cNvSpPr>
            <a:spLocks noGrp="1"/>
          </p:cNvSpPr>
          <p:nvPr>
            <p:ph type="sldNum" sz="quarter" idx="5"/>
          </p:nvPr>
        </p:nvSpPr>
        <p:spPr/>
        <p:txBody>
          <a:bodyPr/>
          <a:lstStyle/>
          <a:p>
            <a:fld id="{65C5AF36-6E7E-4E13-B1B0-A5B973D50073}" type="slidenum">
              <a:rPr lang="en-US" smtClean="0"/>
              <a:pPr/>
              <a:t>40</a:t>
            </a:fld>
            <a:endParaRPr lang="en-US" dirty="0"/>
          </a:p>
        </p:txBody>
      </p:sp>
    </p:spTree>
    <p:extLst>
      <p:ext uri="{BB962C8B-B14F-4D97-AF65-F5344CB8AC3E}">
        <p14:creationId xmlns:p14="http://schemas.microsoft.com/office/powerpoint/2010/main" val="642345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840E2BBC-BC38-4614-B30F-AECC94D01613}" type="datetime1">
              <a:rPr lang="en-US" smtClean="0"/>
              <a:t>5/28/2024</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4573CFF5-95FE-48F1-8536-9021E3950276}"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805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 Column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97280"/>
            <a:ext cx="4876800" cy="5029200"/>
          </a:xfrm>
        </p:spPr>
        <p:txBody>
          <a:bodyPr/>
          <a:lstStyle>
            <a:lvl1pPr marL="169863" indent="-169863">
              <a:lnSpc>
                <a:spcPct val="100000"/>
              </a:lnSpc>
              <a:buFont typeface="Arial" panose="020B0604020202020204" pitchFamily="34" charset="0"/>
              <a:buChar char="•"/>
              <a:defRPr sz="1600">
                <a:solidFill>
                  <a:srgbClr val="000000"/>
                </a:solidFill>
                <a:latin typeface="BentonSans Regular"/>
              </a:defRPr>
            </a:lvl1pPr>
            <a:lvl2pPr marL="404813" indent="-171450">
              <a:lnSpc>
                <a:spcPct val="100000"/>
              </a:lnSpc>
              <a:buClr>
                <a:srgbClr val="F47B27"/>
              </a:buClr>
              <a:defRPr sz="1600">
                <a:solidFill>
                  <a:srgbClr val="000000"/>
                </a:solidFill>
                <a:latin typeface="BentonSans Regular"/>
              </a:defRPr>
            </a:lvl2pPr>
            <a:lvl3pPr marL="627063" indent="-169863">
              <a:lnSpc>
                <a:spcPct val="100000"/>
              </a:lnSpc>
              <a:buClr>
                <a:srgbClr val="F47B27"/>
              </a:buClr>
              <a:defRPr sz="1600">
                <a:solidFill>
                  <a:srgbClr val="000000"/>
                </a:solidFill>
                <a:latin typeface="BentonSans Regular"/>
              </a:defRPr>
            </a:lvl3pPr>
            <a:lvl4pPr marL="862013" indent="-171450">
              <a:lnSpc>
                <a:spcPct val="100000"/>
              </a:lnSpc>
              <a:buClr>
                <a:srgbClr val="F47B27"/>
              </a:buClr>
              <a:defRPr sz="1600">
                <a:solidFill>
                  <a:srgbClr val="000000"/>
                </a:solidFill>
                <a:latin typeface="BentonSans Regular"/>
              </a:defRPr>
            </a:lvl4pPr>
            <a:lvl5pPr marL="1031875" indent="-169863">
              <a:lnSpc>
                <a:spcPct val="100000"/>
              </a:lnSpc>
              <a:buClr>
                <a:srgbClr val="F47B27"/>
              </a:buClr>
              <a:defRPr sz="1600">
                <a:solidFill>
                  <a:srgbClr val="000000"/>
                </a:solidFill>
                <a:latin typeface="BentonSans Regul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4FFBCE58-BF89-441E-B26D-D0C1798BEE38}"/>
              </a:ext>
            </a:extLst>
          </p:cNvPr>
          <p:cNvSpPr>
            <a:spLocks noGrp="1"/>
          </p:cNvSpPr>
          <p:nvPr>
            <p:ph type="ftr" sz="quarter" idx="3"/>
          </p:nvPr>
        </p:nvSpPr>
        <p:spPr>
          <a:xfrm>
            <a:off x="554686" y="6438507"/>
            <a:ext cx="4629151" cy="213088"/>
          </a:xfrm>
          <a:prstGeom prst="rect">
            <a:avLst/>
          </a:prstGeom>
        </p:spPr>
        <p:txBody>
          <a:bodyPr vert="horz" lIns="0" tIns="0" rIns="0" bIns="0" rtlCol="0" anchor="t" anchorCtr="0"/>
          <a:lstStyle>
            <a:lvl1pPr algn="l">
              <a:defRPr sz="675">
                <a:solidFill>
                  <a:srgbClr val="2372B9"/>
                </a:solidFill>
                <a:latin typeface="BentonSans Regular"/>
              </a:defRPr>
            </a:lvl1pPr>
          </a:lstStyle>
          <a:p>
            <a:endParaRPr lang="en-US" dirty="0"/>
          </a:p>
        </p:txBody>
      </p:sp>
      <p:sp>
        <p:nvSpPr>
          <p:cNvPr id="12" name="Slide Number Placeholder 5">
            <a:extLst>
              <a:ext uri="{FF2B5EF4-FFF2-40B4-BE49-F238E27FC236}">
                <a16:creationId xmlns:a16="http://schemas.microsoft.com/office/drawing/2014/main" id="{553FC09B-D551-48F3-9469-FBBC524BFC61}"/>
              </a:ext>
            </a:extLst>
          </p:cNvPr>
          <p:cNvSpPr>
            <a:spLocks noGrp="1"/>
          </p:cNvSpPr>
          <p:nvPr>
            <p:ph type="sldNum" sz="quarter" idx="4"/>
          </p:nvPr>
        </p:nvSpPr>
        <p:spPr>
          <a:xfrm>
            <a:off x="199113" y="6438505"/>
            <a:ext cx="387351" cy="213088"/>
          </a:xfrm>
          <a:prstGeom prst="rect">
            <a:avLst/>
          </a:prstGeom>
        </p:spPr>
        <p:txBody>
          <a:bodyPr vert="horz" lIns="0" tIns="0" rIns="0" bIns="0" rtlCol="0" anchor="t" anchorCtr="0"/>
          <a:lstStyle>
            <a:lvl1pPr algn="l">
              <a:defRPr sz="675">
                <a:solidFill>
                  <a:srgbClr val="2372B9"/>
                </a:solidFill>
                <a:latin typeface="BentonSans Regular"/>
              </a:defRPr>
            </a:lvl1pPr>
          </a:lstStyle>
          <a:p>
            <a:fld id="{2ED86176-D6A4-43D8-BE13-F18245AD9D39}" type="slidenum">
              <a:rPr lang="en-US" smtClean="0"/>
              <a:pPr/>
              <a:t>‹#›</a:t>
            </a:fld>
            <a:endParaRPr lang="en-US" dirty="0"/>
          </a:p>
        </p:txBody>
      </p:sp>
      <p:sp>
        <p:nvSpPr>
          <p:cNvPr id="13" name="Title 4">
            <a:extLst>
              <a:ext uri="{FF2B5EF4-FFF2-40B4-BE49-F238E27FC236}">
                <a16:creationId xmlns:a16="http://schemas.microsoft.com/office/drawing/2014/main" id="{21A87225-28C2-4DE4-A1DE-A2EAFA83C18E}"/>
              </a:ext>
            </a:extLst>
          </p:cNvPr>
          <p:cNvSpPr>
            <a:spLocks noGrp="1"/>
          </p:cNvSpPr>
          <p:nvPr>
            <p:ph type="title"/>
          </p:nvPr>
        </p:nvSpPr>
        <p:spPr>
          <a:xfrm>
            <a:off x="609600" y="365760"/>
            <a:ext cx="10972800" cy="548640"/>
          </a:xfrm>
        </p:spPr>
        <p:txBody>
          <a:bodyPr anchor="ctr" anchorCtr="0"/>
          <a:lstStyle>
            <a:lvl1pPr>
              <a:defRPr sz="1800">
                <a:solidFill>
                  <a:srgbClr val="2372B9"/>
                </a:solidFill>
                <a:latin typeface="BentonSans Bold" panose="02000503000000020004" pitchFamily="50" charset="0"/>
              </a:defRPr>
            </a:lvl1pPr>
          </a:lstStyle>
          <a:p>
            <a:r>
              <a:rPr lang="en-US"/>
              <a:t>Click to edit Master title style</a:t>
            </a:r>
          </a:p>
        </p:txBody>
      </p:sp>
      <p:sp>
        <p:nvSpPr>
          <p:cNvPr id="9" name="Content Placeholder 2">
            <a:extLst>
              <a:ext uri="{FF2B5EF4-FFF2-40B4-BE49-F238E27FC236}">
                <a16:creationId xmlns:a16="http://schemas.microsoft.com/office/drawing/2014/main" id="{B36694E8-09F9-4C92-B6B3-F0A2805DE242}"/>
              </a:ext>
            </a:extLst>
          </p:cNvPr>
          <p:cNvSpPr>
            <a:spLocks noGrp="1"/>
          </p:cNvSpPr>
          <p:nvPr>
            <p:ph idx="10"/>
          </p:nvPr>
        </p:nvSpPr>
        <p:spPr>
          <a:xfrm>
            <a:off x="6217920" y="1097280"/>
            <a:ext cx="4876800" cy="5029200"/>
          </a:xfrm>
        </p:spPr>
        <p:txBody>
          <a:bodyPr/>
          <a:lstStyle>
            <a:lvl1pPr marL="169863" indent="-169863">
              <a:lnSpc>
                <a:spcPct val="100000"/>
              </a:lnSpc>
              <a:buFont typeface="Arial" panose="020B0604020202020204" pitchFamily="34" charset="0"/>
              <a:buChar char="•"/>
              <a:defRPr sz="1600">
                <a:solidFill>
                  <a:srgbClr val="000000"/>
                </a:solidFill>
                <a:latin typeface="BentonSans Regular"/>
              </a:defRPr>
            </a:lvl1pPr>
            <a:lvl2pPr marL="404813" indent="-171450">
              <a:lnSpc>
                <a:spcPct val="100000"/>
              </a:lnSpc>
              <a:buClr>
                <a:srgbClr val="F47B27"/>
              </a:buClr>
              <a:defRPr sz="1600">
                <a:solidFill>
                  <a:srgbClr val="000000"/>
                </a:solidFill>
                <a:latin typeface="BentonSans Regular"/>
              </a:defRPr>
            </a:lvl2pPr>
            <a:lvl3pPr marL="627063" indent="-169863">
              <a:lnSpc>
                <a:spcPct val="100000"/>
              </a:lnSpc>
              <a:buClr>
                <a:srgbClr val="F47B27"/>
              </a:buClr>
              <a:defRPr sz="1600">
                <a:solidFill>
                  <a:srgbClr val="000000"/>
                </a:solidFill>
                <a:latin typeface="BentonSans Regular"/>
              </a:defRPr>
            </a:lvl3pPr>
            <a:lvl4pPr marL="862013" indent="-171450">
              <a:lnSpc>
                <a:spcPct val="100000"/>
              </a:lnSpc>
              <a:buClr>
                <a:srgbClr val="F47B27"/>
              </a:buClr>
              <a:defRPr sz="1600">
                <a:solidFill>
                  <a:srgbClr val="000000"/>
                </a:solidFill>
                <a:latin typeface="BentonSans Regular"/>
              </a:defRPr>
            </a:lvl4pPr>
            <a:lvl5pPr marL="1031875" indent="-169863">
              <a:lnSpc>
                <a:spcPct val="100000"/>
              </a:lnSpc>
              <a:buClr>
                <a:srgbClr val="F47B27"/>
              </a:buClr>
              <a:defRPr sz="1600">
                <a:solidFill>
                  <a:srgbClr val="000000"/>
                </a:solidFill>
                <a:latin typeface="BentonSans Regul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4015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97280"/>
            <a:ext cx="10972800" cy="5029200"/>
          </a:xfrm>
        </p:spPr>
        <p:txBody>
          <a:bodyPr/>
          <a:lstStyle>
            <a:lvl1pPr marL="169863" indent="-169863">
              <a:lnSpc>
                <a:spcPct val="100000"/>
              </a:lnSpc>
              <a:buFont typeface="Arial" panose="020B0604020202020204" pitchFamily="34" charset="0"/>
              <a:buChar char="•"/>
              <a:defRPr sz="1600">
                <a:solidFill>
                  <a:srgbClr val="000000"/>
                </a:solidFill>
                <a:latin typeface="BentonSans Regular"/>
              </a:defRPr>
            </a:lvl1pPr>
            <a:lvl2pPr marL="404813" indent="-171450">
              <a:lnSpc>
                <a:spcPct val="100000"/>
              </a:lnSpc>
              <a:buClr>
                <a:srgbClr val="F47B27"/>
              </a:buClr>
              <a:buFontTx/>
              <a:buChar char="–"/>
              <a:defRPr sz="1600">
                <a:solidFill>
                  <a:srgbClr val="000000"/>
                </a:solidFill>
                <a:latin typeface="BentonSans Regular"/>
              </a:defRPr>
            </a:lvl2pPr>
            <a:lvl3pPr marL="627063" indent="-169863">
              <a:lnSpc>
                <a:spcPct val="100000"/>
              </a:lnSpc>
              <a:buClr>
                <a:srgbClr val="F47B27"/>
              </a:buClr>
              <a:buFont typeface="Arial" panose="020B0604020202020204" pitchFamily="34" charset="0"/>
              <a:buChar char="•"/>
              <a:defRPr sz="1600">
                <a:solidFill>
                  <a:srgbClr val="000000"/>
                </a:solidFill>
                <a:latin typeface="BentonSans Regular"/>
              </a:defRPr>
            </a:lvl3pPr>
            <a:lvl4pPr marL="796925" indent="-169863" defTabSz="627063">
              <a:lnSpc>
                <a:spcPct val="100000"/>
              </a:lnSpc>
              <a:buClr>
                <a:srgbClr val="F47B27"/>
              </a:buClr>
              <a:buFontTx/>
              <a:buChar char="–"/>
              <a:defRPr sz="1600">
                <a:solidFill>
                  <a:srgbClr val="000000"/>
                </a:solidFill>
                <a:latin typeface="BentonSans Regular"/>
              </a:defRPr>
            </a:lvl4pPr>
            <a:lvl5pPr marL="966788" indent="-169863">
              <a:lnSpc>
                <a:spcPct val="100000"/>
              </a:lnSpc>
              <a:buClr>
                <a:srgbClr val="F47B27"/>
              </a:buClr>
              <a:buFont typeface="Arial" panose="020B0604020202020204" pitchFamily="34" charset="0"/>
              <a:buChar char="•"/>
              <a:defRPr sz="1600">
                <a:solidFill>
                  <a:srgbClr val="000000"/>
                </a:solidFill>
                <a:latin typeface="BentonSans Regul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4">
            <a:extLst>
              <a:ext uri="{FF2B5EF4-FFF2-40B4-BE49-F238E27FC236}">
                <a16:creationId xmlns:a16="http://schemas.microsoft.com/office/drawing/2014/main" id="{60596E49-C584-40DF-9C19-022A7E2F6CA5}"/>
              </a:ext>
            </a:extLst>
          </p:cNvPr>
          <p:cNvSpPr>
            <a:spLocks noGrp="1"/>
          </p:cNvSpPr>
          <p:nvPr>
            <p:ph type="title"/>
          </p:nvPr>
        </p:nvSpPr>
        <p:spPr>
          <a:xfrm>
            <a:off x="609600" y="365760"/>
            <a:ext cx="10972800" cy="548640"/>
          </a:xfrm>
        </p:spPr>
        <p:txBody>
          <a:bodyPr anchor="ctr" anchorCtr="0"/>
          <a:lstStyle>
            <a:lvl1pPr>
              <a:defRPr sz="2000">
                <a:solidFill>
                  <a:srgbClr val="2372B9"/>
                </a:solidFill>
                <a:latin typeface="BentonSans Bold" panose="02000503000000020004" pitchFamily="50" charset="0"/>
              </a:defRPr>
            </a:lvl1pPr>
          </a:lstStyle>
          <a:p>
            <a:r>
              <a:rPr lang="en-US"/>
              <a:t>Click to edit Master title style</a:t>
            </a:r>
          </a:p>
        </p:txBody>
      </p:sp>
      <p:sp>
        <p:nvSpPr>
          <p:cNvPr id="7" name="Footer Placeholder 4">
            <a:extLst>
              <a:ext uri="{FF2B5EF4-FFF2-40B4-BE49-F238E27FC236}">
                <a16:creationId xmlns:a16="http://schemas.microsoft.com/office/drawing/2014/main" id="{8F47DC35-A3CD-4514-9B06-F949B32FE5F1}"/>
              </a:ext>
            </a:extLst>
          </p:cNvPr>
          <p:cNvSpPr>
            <a:spLocks noGrp="1"/>
          </p:cNvSpPr>
          <p:nvPr>
            <p:ph type="ftr" sz="quarter" idx="3"/>
          </p:nvPr>
        </p:nvSpPr>
        <p:spPr>
          <a:xfrm>
            <a:off x="554686" y="6438507"/>
            <a:ext cx="4629151" cy="213088"/>
          </a:xfrm>
          <a:prstGeom prst="rect">
            <a:avLst/>
          </a:prstGeom>
        </p:spPr>
        <p:txBody>
          <a:bodyPr vert="horz" lIns="0" tIns="0" rIns="0" bIns="0" rtlCol="0" anchor="t" anchorCtr="0"/>
          <a:lstStyle>
            <a:lvl1pPr algn="l">
              <a:defRPr sz="675">
                <a:solidFill>
                  <a:srgbClr val="2372B9"/>
                </a:solidFill>
                <a:latin typeface="BentonSans Regular"/>
              </a:defRPr>
            </a:lvl1pPr>
          </a:lstStyle>
          <a:p>
            <a:endParaRPr lang="en-US" dirty="0"/>
          </a:p>
        </p:txBody>
      </p:sp>
      <p:sp>
        <p:nvSpPr>
          <p:cNvPr id="8" name="Slide Number Placeholder 5">
            <a:extLst>
              <a:ext uri="{FF2B5EF4-FFF2-40B4-BE49-F238E27FC236}">
                <a16:creationId xmlns:a16="http://schemas.microsoft.com/office/drawing/2014/main" id="{8BF49BA6-F87B-4DE1-B50A-6004E613B9CA}"/>
              </a:ext>
            </a:extLst>
          </p:cNvPr>
          <p:cNvSpPr>
            <a:spLocks noGrp="1"/>
          </p:cNvSpPr>
          <p:nvPr>
            <p:ph type="sldNum" sz="quarter" idx="4"/>
          </p:nvPr>
        </p:nvSpPr>
        <p:spPr>
          <a:xfrm>
            <a:off x="199113" y="6438505"/>
            <a:ext cx="387351" cy="213088"/>
          </a:xfrm>
          <a:prstGeom prst="rect">
            <a:avLst/>
          </a:prstGeom>
        </p:spPr>
        <p:txBody>
          <a:bodyPr vert="horz" lIns="0" tIns="0" rIns="0" bIns="0" rtlCol="0" anchor="t" anchorCtr="0"/>
          <a:lstStyle>
            <a:lvl1pPr algn="l">
              <a:defRPr sz="675">
                <a:solidFill>
                  <a:srgbClr val="2372B9"/>
                </a:solidFill>
                <a:latin typeface="BentonSans Regular"/>
              </a:defRPr>
            </a:lvl1pPr>
          </a:lstStyle>
          <a:p>
            <a:fld id="{2ED86176-D6A4-43D8-BE13-F18245AD9D39}" type="slidenum">
              <a:rPr lang="en-US" smtClean="0"/>
              <a:pPr/>
              <a:t>‹#›</a:t>
            </a:fld>
            <a:endParaRPr lang="en-US" dirty="0"/>
          </a:p>
        </p:txBody>
      </p:sp>
    </p:spTree>
    <p:extLst>
      <p:ext uri="{BB962C8B-B14F-4D97-AF65-F5344CB8AC3E}">
        <p14:creationId xmlns:p14="http://schemas.microsoft.com/office/powerpoint/2010/main" val="1842995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863126"/>
            <a:ext cx="10972800" cy="5263355"/>
          </a:xfrm>
        </p:spPr>
        <p:txBody>
          <a:bodyPr/>
          <a:lstStyle>
            <a:lvl1pPr marL="169863" indent="-169863">
              <a:lnSpc>
                <a:spcPct val="100000"/>
              </a:lnSpc>
              <a:buFont typeface="Arial" panose="020B0604020202020204" pitchFamily="34" charset="0"/>
              <a:buChar char="•"/>
              <a:defRPr sz="1600">
                <a:solidFill>
                  <a:srgbClr val="000000"/>
                </a:solidFill>
                <a:latin typeface="BentonSans"/>
              </a:defRPr>
            </a:lvl1pPr>
            <a:lvl2pPr marL="404813" indent="-171450">
              <a:lnSpc>
                <a:spcPct val="100000"/>
              </a:lnSpc>
              <a:buClr>
                <a:srgbClr val="F47B27"/>
              </a:buClr>
              <a:buFontTx/>
              <a:buChar char="–"/>
              <a:defRPr sz="1600">
                <a:solidFill>
                  <a:srgbClr val="000000"/>
                </a:solidFill>
                <a:latin typeface="BentonSans"/>
              </a:defRPr>
            </a:lvl2pPr>
            <a:lvl3pPr marL="627063" indent="-169863">
              <a:lnSpc>
                <a:spcPct val="100000"/>
              </a:lnSpc>
              <a:buClr>
                <a:srgbClr val="F47B27"/>
              </a:buClr>
              <a:buFont typeface="Arial" panose="020B0604020202020204" pitchFamily="34" charset="0"/>
              <a:buChar char="•"/>
              <a:defRPr sz="1600">
                <a:solidFill>
                  <a:srgbClr val="000000"/>
                </a:solidFill>
                <a:latin typeface="BentonSans"/>
              </a:defRPr>
            </a:lvl3pPr>
            <a:lvl4pPr marL="796925" indent="-169863" defTabSz="627063">
              <a:lnSpc>
                <a:spcPct val="100000"/>
              </a:lnSpc>
              <a:buClr>
                <a:srgbClr val="F47B27"/>
              </a:buClr>
              <a:buFontTx/>
              <a:buChar char="–"/>
              <a:defRPr sz="1600">
                <a:solidFill>
                  <a:srgbClr val="000000"/>
                </a:solidFill>
                <a:latin typeface="BentonSans"/>
              </a:defRPr>
            </a:lvl4pPr>
            <a:lvl5pPr marL="966788" indent="-169863">
              <a:lnSpc>
                <a:spcPct val="100000"/>
              </a:lnSpc>
              <a:buClr>
                <a:srgbClr val="F47B27"/>
              </a:buClr>
              <a:buFont typeface="Arial" panose="020B0604020202020204" pitchFamily="34" charset="0"/>
              <a:buChar char="•"/>
              <a:defRPr sz="1600">
                <a:solidFill>
                  <a:srgbClr val="000000"/>
                </a:solidFill>
                <a:latin typeface="Benton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6FCD1EA4-EB6B-45BD-8A63-FEAD46526AE7}"/>
              </a:ext>
            </a:extLst>
          </p:cNvPr>
          <p:cNvSpPr>
            <a:spLocks noGrp="1"/>
          </p:cNvSpPr>
          <p:nvPr>
            <p:ph type="ftr" sz="quarter" idx="10"/>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6BFE893F-480D-4569-AA03-F6323690159A}"/>
              </a:ext>
            </a:extLst>
          </p:cNvPr>
          <p:cNvSpPr>
            <a:spLocks noGrp="1"/>
          </p:cNvSpPr>
          <p:nvPr>
            <p:ph type="sldNum" sz="quarter" idx="11"/>
          </p:nvPr>
        </p:nvSpPr>
        <p:spPr/>
        <p:txBody>
          <a:bodyPr/>
          <a:lstStyle>
            <a:lvl1pPr>
              <a:defRPr/>
            </a:lvl1pPr>
          </a:lstStyle>
          <a:p>
            <a:pPr>
              <a:defRPr/>
            </a:pPr>
            <a:fld id="{F023B8F8-21BD-4511-9FEB-357915568097}" type="slidenum">
              <a:rPr lang="en-US"/>
              <a:pPr>
                <a:defRPr/>
              </a:pPr>
              <a:t>‹#›</a:t>
            </a:fld>
            <a:endParaRPr lang="en-US" dirty="0"/>
          </a:p>
        </p:txBody>
      </p:sp>
      <p:sp>
        <p:nvSpPr>
          <p:cNvPr id="6" name="Title Placeholder 1">
            <a:extLst>
              <a:ext uri="{FF2B5EF4-FFF2-40B4-BE49-F238E27FC236}">
                <a16:creationId xmlns:a16="http://schemas.microsoft.com/office/drawing/2014/main" id="{9BEE359A-99A7-46E0-9608-B21B71B7448D}"/>
              </a:ext>
            </a:extLst>
          </p:cNvPr>
          <p:cNvSpPr>
            <a:spLocks noGrp="1" noChangeArrowheads="1"/>
          </p:cNvSpPr>
          <p:nvPr>
            <p:ph type="title"/>
          </p:nvPr>
        </p:nvSpPr>
        <p:spPr bwMode="auto">
          <a:xfrm>
            <a:off x="609600" y="135898"/>
            <a:ext cx="10972800" cy="59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titles</a:t>
            </a:r>
          </a:p>
        </p:txBody>
      </p:sp>
      <p:sp>
        <p:nvSpPr>
          <p:cNvPr id="7" name="Text Placeholder 6">
            <a:extLst>
              <a:ext uri="{FF2B5EF4-FFF2-40B4-BE49-F238E27FC236}">
                <a16:creationId xmlns:a16="http://schemas.microsoft.com/office/drawing/2014/main" id="{9E0C9C1C-3AD0-4992-B290-1A275D8DA0E4}"/>
              </a:ext>
            </a:extLst>
          </p:cNvPr>
          <p:cNvSpPr>
            <a:spLocks noGrp="1"/>
          </p:cNvSpPr>
          <p:nvPr>
            <p:ph type="body" sz="quarter" idx="12" hasCustomPrompt="1"/>
          </p:nvPr>
        </p:nvSpPr>
        <p:spPr>
          <a:xfrm>
            <a:off x="554567" y="6217920"/>
            <a:ext cx="8607552" cy="148697"/>
          </a:xfrm>
        </p:spPr>
        <p:txBody>
          <a:bodyPr/>
          <a:lstStyle>
            <a:lvl1pPr>
              <a:defRPr sz="800">
                <a:solidFill>
                  <a:schemeClr val="bg1">
                    <a:lumMod val="50000"/>
                  </a:schemeClr>
                </a:solidFill>
              </a:defRPr>
            </a:lvl1pPr>
            <a:lvl2pPr>
              <a:defRPr sz="800">
                <a:solidFill>
                  <a:schemeClr val="bg1">
                    <a:lumMod val="50000"/>
                  </a:schemeClr>
                </a:solidFill>
              </a:defRPr>
            </a:lvl2pPr>
            <a:lvl3pPr>
              <a:defRPr sz="800">
                <a:solidFill>
                  <a:schemeClr val="bg1">
                    <a:lumMod val="50000"/>
                  </a:schemeClr>
                </a:solidFill>
              </a:defRPr>
            </a:lvl3pPr>
            <a:lvl4pPr>
              <a:defRPr sz="800">
                <a:solidFill>
                  <a:schemeClr val="bg1">
                    <a:lumMod val="50000"/>
                  </a:schemeClr>
                </a:solidFill>
              </a:defRPr>
            </a:lvl4pPr>
            <a:lvl5pPr>
              <a:defRPr sz="800">
                <a:solidFill>
                  <a:schemeClr val="bg1">
                    <a:lumMod val="50000"/>
                  </a:schemeClr>
                </a:solidFill>
              </a:defRPr>
            </a:lvl5pPr>
          </a:lstStyle>
          <a:p>
            <a:pPr lvl="0"/>
            <a:r>
              <a:rPr lang="en-US" dirty="0"/>
              <a:t>Source: </a:t>
            </a:r>
          </a:p>
        </p:txBody>
      </p:sp>
    </p:spTree>
    <p:extLst>
      <p:ext uri="{BB962C8B-B14F-4D97-AF65-F5344CB8AC3E}">
        <p14:creationId xmlns:p14="http://schemas.microsoft.com/office/powerpoint/2010/main" val="2683173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with Image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2F350-F8B6-404A-92F3-AD227C891C35}"/>
              </a:ext>
            </a:extLst>
          </p:cNvPr>
          <p:cNvSpPr>
            <a:spLocks noGrp="1"/>
          </p:cNvSpPr>
          <p:nvPr>
            <p:ph type="title" hasCustomPrompt="1"/>
          </p:nvPr>
        </p:nvSpPr>
        <p:spPr/>
        <p:txBody>
          <a:bodyPr/>
          <a:lstStyle/>
          <a:p>
            <a:r>
              <a:rPr lang="en-US" dirty="0"/>
              <a:t>Title with Image and Bullets</a:t>
            </a:r>
          </a:p>
        </p:txBody>
      </p:sp>
      <p:sp>
        <p:nvSpPr>
          <p:cNvPr id="3" name="Slide Number Placeholder 2">
            <a:extLst>
              <a:ext uri="{FF2B5EF4-FFF2-40B4-BE49-F238E27FC236}">
                <a16:creationId xmlns:a16="http://schemas.microsoft.com/office/drawing/2014/main" id="{8BD4E5E2-C769-724A-A317-4C9CD7BA08FF}"/>
              </a:ext>
            </a:extLst>
          </p:cNvPr>
          <p:cNvSpPr>
            <a:spLocks noGrp="1"/>
          </p:cNvSpPr>
          <p:nvPr>
            <p:ph type="sldNum" sz="quarter" idx="10"/>
          </p:nvPr>
        </p:nvSpPr>
        <p:spPr/>
        <p:txBody>
          <a:bodyPr/>
          <a:lstStyle/>
          <a:p>
            <a:fld id="{A507256E-185D-42E7-825A-5B475B83DA3A}" type="slidenum">
              <a:rPr lang="en-US" smtClean="0"/>
              <a:pPr/>
              <a:t>‹#›</a:t>
            </a:fld>
            <a:endParaRPr lang="en-US" dirty="0"/>
          </a:p>
        </p:txBody>
      </p:sp>
      <p:sp>
        <p:nvSpPr>
          <p:cNvPr id="4" name="Content Placeholder 2">
            <a:extLst>
              <a:ext uri="{FF2B5EF4-FFF2-40B4-BE49-F238E27FC236}">
                <a16:creationId xmlns:a16="http://schemas.microsoft.com/office/drawing/2014/main" id="{7793AD5C-F7D4-7C42-A0C9-4238FE2D41FF}"/>
              </a:ext>
            </a:extLst>
          </p:cNvPr>
          <p:cNvSpPr>
            <a:spLocks noGrp="1"/>
          </p:cNvSpPr>
          <p:nvPr>
            <p:ph sz="quarter" idx="28" hasCustomPrompt="1"/>
          </p:nvPr>
        </p:nvSpPr>
        <p:spPr>
          <a:xfrm>
            <a:off x="677334" y="2265935"/>
            <a:ext cx="4809066" cy="3433116"/>
          </a:xfrm>
          <a:prstGeom prst="rect">
            <a:avLst/>
          </a:prstGeom>
          <a:solidFill>
            <a:srgbClr val="D0CECE"/>
          </a:solidFill>
        </p:spPr>
        <p:txBody>
          <a:bodyPr>
            <a:noAutofit/>
          </a:bodyPr>
          <a:lstStyle>
            <a:lvl1pPr marL="0" indent="0">
              <a:buClr>
                <a:srgbClr val="25598D"/>
              </a:buClr>
              <a:buFontTx/>
              <a:buNone/>
              <a:defRPr sz="1400" b="1"/>
            </a:lvl1pPr>
          </a:lstStyle>
          <a:p>
            <a:pPr lvl="0"/>
            <a:r>
              <a:rPr lang="en-US" dirty="0"/>
              <a:t>Picture Placeholder: Drag image here, or click on “Picture” icon to select image.</a:t>
            </a:r>
          </a:p>
        </p:txBody>
      </p:sp>
      <p:sp>
        <p:nvSpPr>
          <p:cNvPr id="6" name="Text Placeholder 7">
            <a:extLst>
              <a:ext uri="{FF2B5EF4-FFF2-40B4-BE49-F238E27FC236}">
                <a16:creationId xmlns:a16="http://schemas.microsoft.com/office/drawing/2014/main" id="{96D1BEEC-FFD4-0A40-845E-4B7B8282A49B}"/>
              </a:ext>
            </a:extLst>
          </p:cNvPr>
          <p:cNvSpPr>
            <a:spLocks noGrp="1"/>
          </p:cNvSpPr>
          <p:nvPr>
            <p:ph type="body" sz="quarter" idx="29" hasCustomPrompt="1"/>
          </p:nvPr>
        </p:nvSpPr>
        <p:spPr>
          <a:xfrm>
            <a:off x="5847774" y="2265935"/>
            <a:ext cx="4889414" cy="3433116"/>
          </a:xfrm>
        </p:spPr>
        <p:txBody>
          <a:bodyPr/>
          <a:lstStyle>
            <a:lvl1pPr marL="342900" indent="-342900">
              <a:buSzPct val="100000"/>
              <a:buFont typeface="Arial" panose="020B0604020202020204" pitchFamily="34" charset="0"/>
              <a:buChar char="•"/>
              <a:defRPr/>
            </a:lvl1pPr>
            <a:lvl2pPr marL="742950" indent="-285750">
              <a:buSzPct val="70000"/>
              <a:buFont typeface="Courier New" panose="02070309020205020404" pitchFamily="49" charset="0"/>
              <a:buChar char="o"/>
              <a:defRPr/>
            </a:lvl2pPr>
            <a:lvl3pPr marL="1143000" indent="-228600">
              <a:buSzPct val="100000"/>
              <a:buFont typeface="Arial" panose="020B0604020202020204" pitchFamily="34" charset="0"/>
              <a:buChar char="•"/>
              <a:defRPr/>
            </a:lvl3pPr>
            <a:lvl4pPr marL="1600200" indent="-228600">
              <a:buSzPct val="70000"/>
              <a:buFont typeface="Courier New" panose="02070309020205020404" pitchFamily="49" charset="0"/>
              <a:buChar char="o"/>
              <a:defRPr/>
            </a:lvl4pPr>
            <a:lvl5pPr marL="2057400" indent="-228600">
              <a:buSzPct val="100000"/>
              <a:buFont typeface="Arial" panose="020B0604020202020204" pitchFamily="34" charset="0"/>
              <a:buChar char="•"/>
              <a:defRPr/>
            </a:lvl5pPr>
          </a:lstStyle>
          <a:p>
            <a:pPr lvl="0"/>
            <a:r>
              <a:rPr lang="en-US" dirty="0"/>
              <a:t>Click to edit Title with Image and Bullets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8024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B08EF-FEDA-AD40-BBE2-1CBCE807BC51}"/>
              </a:ext>
            </a:extLst>
          </p:cNvPr>
          <p:cNvSpPr>
            <a:spLocks noGrp="1"/>
          </p:cNvSpPr>
          <p:nvPr>
            <p:ph type="title" hasCustomPrompt="1"/>
          </p:nvPr>
        </p:nvSpPr>
        <p:spPr/>
        <p:txBody>
          <a:bodyPr/>
          <a:lstStyle/>
          <a:p>
            <a:r>
              <a:rPr lang="en-US" dirty="0"/>
              <a:t>Title with Text/Paragraph</a:t>
            </a:r>
          </a:p>
        </p:txBody>
      </p:sp>
      <p:sp>
        <p:nvSpPr>
          <p:cNvPr id="3" name="Slide Number Placeholder 2">
            <a:extLst>
              <a:ext uri="{FF2B5EF4-FFF2-40B4-BE49-F238E27FC236}">
                <a16:creationId xmlns:a16="http://schemas.microsoft.com/office/drawing/2014/main" id="{B376E812-8562-BA4F-84C9-A811B20DD469}"/>
              </a:ext>
            </a:extLst>
          </p:cNvPr>
          <p:cNvSpPr>
            <a:spLocks noGrp="1"/>
          </p:cNvSpPr>
          <p:nvPr>
            <p:ph type="sldNum" sz="quarter" idx="10"/>
          </p:nvPr>
        </p:nvSpPr>
        <p:spPr/>
        <p:txBody>
          <a:bodyPr/>
          <a:lstStyle/>
          <a:p>
            <a:fld id="{A507256E-185D-42E7-825A-5B475B83DA3A}" type="slidenum">
              <a:rPr lang="en-US" smtClean="0"/>
              <a:pPr/>
              <a:t>‹#›</a:t>
            </a:fld>
            <a:endParaRPr lang="en-US" dirty="0"/>
          </a:p>
        </p:txBody>
      </p:sp>
      <p:sp>
        <p:nvSpPr>
          <p:cNvPr id="8" name="Text Placeholder 7">
            <a:extLst>
              <a:ext uri="{FF2B5EF4-FFF2-40B4-BE49-F238E27FC236}">
                <a16:creationId xmlns:a16="http://schemas.microsoft.com/office/drawing/2014/main" id="{A1A5B685-881E-964A-AB37-57B7258E29FB}"/>
              </a:ext>
            </a:extLst>
          </p:cNvPr>
          <p:cNvSpPr>
            <a:spLocks noGrp="1"/>
          </p:cNvSpPr>
          <p:nvPr>
            <p:ph type="body" sz="quarter" idx="11" hasCustomPrompt="1"/>
          </p:nvPr>
        </p:nvSpPr>
        <p:spPr>
          <a:xfrm>
            <a:off x="677334" y="2211337"/>
            <a:ext cx="10059987" cy="3827757"/>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Title with Text styles</a:t>
            </a:r>
          </a:p>
        </p:txBody>
      </p:sp>
    </p:spTree>
    <p:extLst>
      <p:ext uri="{BB962C8B-B14F-4D97-AF65-F5344CB8AC3E}">
        <p14:creationId xmlns:p14="http://schemas.microsoft.com/office/powerpoint/2010/main" val="4361504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1 - Extende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DA1AAA-2877-119C-1DF5-B146D87365B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1612"/>
            <a:ext cx="12192000" cy="6856388"/>
          </a:xfrm>
          <a:prstGeom prst="rect">
            <a:avLst/>
          </a:prstGeom>
        </p:spPr>
      </p:pic>
      <p:pic>
        <p:nvPicPr>
          <p:cNvPr id="5" name="Graphic 4">
            <a:extLst>
              <a:ext uri="{FF2B5EF4-FFF2-40B4-BE49-F238E27FC236}">
                <a16:creationId xmlns:a16="http://schemas.microsoft.com/office/drawing/2014/main" id="{C762AC5C-4B38-196B-1CAB-0A0950A2220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35276" y="809334"/>
            <a:ext cx="5074708" cy="1899971"/>
          </a:xfrm>
          <a:prstGeom prst="rect">
            <a:avLst/>
          </a:prstGeom>
        </p:spPr>
      </p:pic>
      <p:pic>
        <p:nvPicPr>
          <p:cNvPr id="9" name="Picture 8" descr="A diagram of a factory&#10;&#10;Description automatically generated">
            <a:extLst>
              <a:ext uri="{FF2B5EF4-FFF2-40B4-BE49-F238E27FC236}">
                <a16:creationId xmlns:a16="http://schemas.microsoft.com/office/drawing/2014/main" id="{90BED096-8DCC-4C1A-C09E-91537722B27D}"/>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765432" y="2222500"/>
            <a:ext cx="3164417" cy="3164417"/>
          </a:xfrm>
          <a:prstGeom prst="ellipse">
            <a:avLst/>
          </a:prstGeom>
          <a:ln w="139700">
            <a:solidFill>
              <a:schemeClr val="bg1"/>
            </a:solidFill>
          </a:ln>
        </p:spPr>
      </p:pic>
      <p:sp>
        <p:nvSpPr>
          <p:cNvPr id="4" name="Text Placeholder 1043">
            <a:extLst>
              <a:ext uri="{FF2B5EF4-FFF2-40B4-BE49-F238E27FC236}">
                <a16:creationId xmlns:a16="http://schemas.microsoft.com/office/drawing/2014/main" id="{60D55A22-D13D-7715-45D9-232E95B1AC76}"/>
              </a:ext>
            </a:extLst>
          </p:cNvPr>
          <p:cNvSpPr>
            <a:spLocks noGrp="1"/>
          </p:cNvSpPr>
          <p:nvPr>
            <p:ph type="body" sz="quarter" idx="10" hasCustomPrompt="1"/>
          </p:nvPr>
        </p:nvSpPr>
        <p:spPr>
          <a:xfrm>
            <a:off x="4953000" y="4233545"/>
            <a:ext cx="6477000" cy="756708"/>
          </a:xfrm>
          <a:prstGeom prst="rect">
            <a:avLst/>
          </a:prstGeom>
        </p:spPr>
        <p:txBody>
          <a:bodyPr>
            <a:normAutofit/>
          </a:bodyPr>
          <a:lstStyle>
            <a:lvl1pPr>
              <a:defRPr sz="4000">
                <a:solidFill>
                  <a:schemeClr val="bg1"/>
                </a:solidFill>
                <a:latin typeface="+mj-lt"/>
              </a:defRPr>
            </a:lvl1pPr>
          </a:lstStyle>
          <a:p>
            <a:pPr lvl="0"/>
            <a:r>
              <a:rPr lang="en-US"/>
              <a:t>Presentation Title</a:t>
            </a:r>
          </a:p>
        </p:txBody>
      </p:sp>
      <p:sp>
        <p:nvSpPr>
          <p:cNvPr id="6" name="Text Placeholder 1043">
            <a:extLst>
              <a:ext uri="{FF2B5EF4-FFF2-40B4-BE49-F238E27FC236}">
                <a16:creationId xmlns:a16="http://schemas.microsoft.com/office/drawing/2014/main" id="{21CC83D1-2E14-9250-555F-57248879EFB7}"/>
              </a:ext>
            </a:extLst>
          </p:cNvPr>
          <p:cNvSpPr>
            <a:spLocks noGrp="1"/>
          </p:cNvSpPr>
          <p:nvPr>
            <p:ph type="body" sz="quarter" idx="11" hasCustomPrompt="1"/>
          </p:nvPr>
        </p:nvSpPr>
        <p:spPr>
          <a:xfrm>
            <a:off x="4953000" y="5145270"/>
            <a:ext cx="1918593" cy="388856"/>
          </a:xfrm>
          <a:prstGeom prst="rect">
            <a:avLst/>
          </a:prstGeom>
        </p:spPr>
        <p:txBody>
          <a:bodyPr/>
          <a:lstStyle>
            <a:lvl1pPr>
              <a:defRPr sz="2333">
                <a:solidFill>
                  <a:schemeClr val="bg1"/>
                </a:solidFill>
                <a:latin typeface="+mj-lt"/>
              </a:defRPr>
            </a:lvl1pPr>
          </a:lstStyle>
          <a:p>
            <a:pPr lvl="0"/>
            <a:r>
              <a:rPr lang="en-US"/>
              <a:t>Authors</a:t>
            </a:r>
          </a:p>
        </p:txBody>
      </p:sp>
      <p:sp>
        <p:nvSpPr>
          <p:cNvPr id="7" name="Text Placeholder 1043">
            <a:extLst>
              <a:ext uri="{FF2B5EF4-FFF2-40B4-BE49-F238E27FC236}">
                <a16:creationId xmlns:a16="http://schemas.microsoft.com/office/drawing/2014/main" id="{7B2FA171-B1D7-1751-6AEB-3E2D5CAF7198}"/>
              </a:ext>
            </a:extLst>
          </p:cNvPr>
          <p:cNvSpPr>
            <a:spLocks noGrp="1"/>
          </p:cNvSpPr>
          <p:nvPr>
            <p:ph type="body" sz="quarter" idx="12" hasCustomPrompt="1"/>
          </p:nvPr>
        </p:nvSpPr>
        <p:spPr>
          <a:xfrm>
            <a:off x="4953000" y="5588000"/>
            <a:ext cx="1918593" cy="388856"/>
          </a:xfrm>
          <a:prstGeom prst="rect">
            <a:avLst/>
          </a:prstGeom>
        </p:spPr>
        <p:txBody>
          <a:bodyPr/>
          <a:lstStyle>
            <a:lvl1pPr>
              <a:defRPr sz="1333">
                <a:solidFill>
                  <a:schemeClr val="bg1"/>
                </a:solidFill>
                <a:latin typeface="+mj-lt"/>
              </a:defRPr>
            </a:lvl1pPr>
          </a:lstStyle>
          <a:p>
            <a:pPr lvl="0"/>
            <a:r>
              <a:rPr lang="en-US"/>
              <a:t>Month/Year</a:t>
            </a:r>
          </a:p>
        </p:txBody>
      </p:sp>
    </p:spTree>
    <p:extLst>
      <p:ext uri="{BB962C8B-B14F-4D97-AF65-F5344CB8AC3E}">
        <p14:creationId xmlns:p14="http://schemas.microsoft.com/office/powerpoint/2010/main" val="162348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 2 column  - slide">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BAD0B4A0-EAF1-CB15-6B21-DB040F3BCA54}"/>
              </a:ext>
            </a:extLst>
          </p:cNvPr>
          <p:cNvSpPr>
            <a:spLocks noGrp="1"/>
          </p:cNvSpPr>
          <p:nvPr>
            <p:ph type="title" hasCustomPrompt="1"/>
          </p:nvPr>
        </p:nvSpPr>
        <p:spPr>
          <a:xfrm>
            <a:off x="698500" y="1"/>
            <a:ext cx="10795000" cy="817563"/>
          </a:xfrm>
          <a:prstGeom prst="rect">
            <a:avLst/>
          </a:prstGeom>
          <a:noFill/>
        </p:spPr>
        <p:txBody>
          <a:bodyPr anchor="ctr" anchorCtr="0">
            <a:normAutofit/>
          </a:bodyPr>
          <a:lstStyle>
            <a:lvl1pPr algn="l">
              <a:defRPr sz="3333">
                <a:solidFill>
                  <a:srgbClr val="26448A"/>
                </a:solidFill>
              </a:defRPr>
            </a:lvl1pPr>
          </a:lstStyle>
          <a:p>
            <a:r>
              <a:rPr lang="en-US"/>
              <a:t>Text  - 2 column  - slide title</a:t>
            </a:r>
          </a:p>
        </p:txBody>
      </p:sp>
      <p:sp>
        <p:nvSpPr>
          <p:cNvPr id="6" name="Text Placeholder 5">
            <a:extLst>
              <a:ext uri="{FF2B5EF4-FFF2-40B4-BE49-F238E27FC236}">
                <a16:creationId xmlns:a16="http://schemas.microsoft.com/office/drawing/2014/main" id="{388E5267-4412-A006-1511-AE8F1B90CFDE}"/>
              </a:ext>
            </a:extLst>
          </p:cNvPr>
          <p:cNvSpPr>
            <a:spLocks noGrp="1"/>
          </p:cNvSpPr>
          <p:nvPr>
            <p:ph type="body" sz="quarter" idx="10"/>
          </p:nvPr>
        </p:nvSpPr>
        <p:spPr>
          <a:xfrm>
            <a:off x="698500" y="1577340"/>
            <a:ext cx="5080000" cy="452659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9E5F0B35-79CA-A8A2-CE14-413576AB3835}"/>
              </a:ext>
            </a:extLst>
          </p:cNvPr>
          <p:cNvSpPr>
            <a:spLocks noGrp="1"/>
          </p:cNvSpPr>
          <p:nvPr>
            <p:ph type="body" sz="quarter" idx="11"/>
          </p:nvPr>
        </p:nvSpPr>
        <p:spPr>
          <a:xfrm>
            <a:off x="6223000" y="1577340"/>
            <a:ext cx="5270501" cy="452659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143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xt and Image   - 2 column  -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E7D4F1F-2557-7993-578E-14BC6A2E9C43}"/>
              </a:ext>
            </a:extLst>
          </p:cNvPr>
          <p:cNvSpPr>
            <a:spLocks noGrp="1"/>
          </p:cNvSpPr>
          <p:nvPr>
            <p:ph type="pic" sz="quarter" idx="10"/>
          </p:nvPr>
        </p:nvSpPr>
        <p:spPr>
          <a:xfrm>
            <a:off x="6413500" y="1576917"/>
            <a:ext cx="5080000" cy="4527021"/>
          </a:xfrm>
          <a:prstGeom prst="rect">
            <a:avLst/>
          </a:prstGeom>
        </p:spPr>
        <p:txBody>
          <a:bodyPr/>
          <a:lstStyle/>
          <a:p>
            <a:r>
              <a:rPr lang="en-US" dirty="0"/>
              <a:t>Click icon to add picture</a:t>
            </a:r>
          </a:p>
        </p:txBody>
      </p:sp>
      <p:sp>
        <p:nvSpPr>
          <p:cNvPr id="9" name="Text Placeholder 8">
            <a:extLst>
              <a:ext uri="{FF2B5EF4-FFF2-40B4-BE49-F238E27FC236}">
                <a16:creationId xmlns:a16="http://schemas.microsoft.com/office/drawing/2014/main" id="{5B372A21-6975-227C-DA84-5754F26E1A0D}"/>
              </a:ext>
            </a:extLst>
          </p:cNvPr>
          <p:cNvSpPr>
            <a:spLocks noGrp="1"/>
          </p:cNvSpPr>
          <p:nvPr>
            <p:ph type="body" sz="quarter" idx="11"/>
          </p:nvPr>
        </p:nvSpPr>
        <p:spPr>
          <a:xfrm>
            <a:off x="698500" y="1576917"/>
            <a:ext cx="5397500" cy="452702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C4713B90-CD5F-F553-2649-0FC5FC6975A1}"/>
              </a:ext>
            </a:extLst>
          </p:cNvPr>
          <p:cNvSpPr>
            <a:spLocks noGrp="1"/>
          </p:cNvSpPr>
          <p:nvPr>
            <p:ph type="title" hasCustomPrompt="1"/>
          </p:nvPr>
        </p:nvSpPr>
        <p:spPr>
          <a:xfrm>
            <a:off x="698500" y="1"/>
            <a:ext cx="10795000" cy="817563"/>
          </a:xfrm>
          <a:prstGeom prst="rect">
            <a:avLst/>
          </a:prstGeom>
          <a:noFill/>
        </p:spPr>
        <p:txBody>
          <a:bodyPr anchor="ctr" anchorCtr="0">
            <a:normAutofit/>
          </a:bodyPr>
          <a:lstStyle>
            <a:lvl1pPr algn="l">
              <a:defRPr sz="3333">
                <a:solidFill>
                  <a:srgbClr val="26448A"/>
                </a:solidFill>
              </a:defRPr>
            </a:lvl1pPr>
          </a:lstStyle>
          <a:p>
            <a:r>
              <a:rPr lang="en-US"/>
              <a:t>Text and Image   - 2 column  - slide title</a:t>
            </a:r>
          </a:p>
        </p:txBody>
      </p:sp>
    </p:spTree>
    <p:extLst>
      <p:ext uri="{BB962C8B-B14F-4D97-AF65-F5344CB8AC3E}">
        <p14:creationId xmlns:p14="http://schemas.microsoft.com/office/powerpoint/2010/main" val="2132142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B08EF-FEDA-AD40-BBE2-1CBCE807BC51}"/>
              </a:ext>
            </a:extLst>
          </p:cNvPr>
          <p:cNvSpPr>
            <a:spLocks noGrp="1"/>
          </p:cNvSpPr>
          <p:nvPr>
            <p:ph type="title" hasCustomPrompt="1"/>
          </p:nvPr>
        </p:nvSpPr>
        <p:spPr/>
        <p:txBody>
          <a:bodyPr/>
          <a:lstStyle/>
          <a:p>
            <a:r>
              <a:rPr lang="en-US" dirty="0"/>
              <a:t>Title with Bullets</a:t>
            </a:r>
          </a:p>
        </p:txBody>
      </p:sp>
      <p:sp>
        <p:nvSpPr>
          <p:cNvPr id="3" name="Slide Number Placeholder 2">
            <a:extLst>
              <a:ext uri="{FF2B5EF4-FFF2-40B4-BE49-F238E27FC236}">
                <a16:creationId xmlns:a16="http://schemas.microsoft.com/office/drawing/2014/main" id="{B376E812-8562-BA4F-84C9-A811B20DD469}"/>
              </a:ext>
            </a:extLst>
          </p:cNvPr>
          <p:cNvSpPr>
            <a:spLocks noGrp="1"/>
          </p:cNvSpPr>
          <p:nvPr>
            <p:ph type="sldNum" sz="quarter" idx="10"/>
          </p:nvPr>
        </p:nvSpPr>
        <p:spPr/>
        <p:txBody>
          <a:bodyPr/>
          <a:lstStyle/>
          <a:p>
            <a:fld id="{A507256E-185D-42E7-825A-5B475B83DA3A}" type="slidenum">
              <a:rPr lang="en-US" smtClean="0"/>
              <a:pPr/>
              <a:t>‹#›</a:t>
            </a:fld>
            <a:endParaRPr lang="en-US" dirty="0"/>
          </a:p>
        </p:txBody>
      </p:sp>
      <p:sp>
        <p:nvSpPr>
          <p:cNvPr id="8" name="Text Placeholder 7">
            <a:extLst>
              <a:ext uri="{FF2B5EF4-FFF2-40B4-BE49-F238E27FC236}">
                <a16:creationId xmlns:a16="http://schemas.microsoft.com/office/drawing/2014/main" id="{A1A5B685-881E-964A-AB37-57B7258E29FB}"/>
              </a:ext>
            </a:extLst>
          </p:cNvPr>
          <p:cNvSpPr>
            <a:spLocks noGrp="1"/>
          </p:cNvSpPr>
          <p:nvPr>
            <p:ph type="body" sz="quarter" idx="11" hasCustomPrompt="1"/>
          </p:nvPr>
        </p:nvSpPr>
        <p:spPr>
          <a:xfrm>
            <a:off x="677334" y="2211337"/>
            <a:ext cx="10059987" cy="3827757"/>
          </a:xfrm>
        </p:spPr>
        <p:txBody>
          <a:bodyPr/>
          <a:lstStyle>
            <a:lvl1pPr marL="342900" indent="-342900">
              <a:buSzPct val="100000"/>
              <a:buFont typeface="Arial" panose="020B0604020202020204" pitchFamily="34" charset="0"/>
              <a:buChar char="•"/>
              <a:defRPr/>
            </a:lvl1pPr>
            <a:lvl2pPr marL="742950" indent="-285750">
              <a:buSzPct val="70000"/>
              <a:buFont typeface="Courier New" panose="02070309020205020404" pitchFamily="49" charset="0"/>
              <a:buChar char="o"/>
              <a:defRPr/>
            </a:lvl2pPr>
            <a:lvl3pPr marL="1143000" indent="-228600">
              <a:buSzPct val="100000"/>
              <a:buFont typeface="Arial" panose="020B0604020202020204" pitchFamily="34" charset="0"/>
              <a:buChar char="•"/>
              <a:defRPr/>
            </a:lvl3pPr>
            <a:lvl4pPr marL="1600200" indent="-228600">
              <a:buSzPct val="70000"/>
              <a:buFont typeface="Courier New" panose="02070309020205020404" pitchFamily="49" charset="0"/>
              <a:buChar char="o"/>
              <a:defRPr/>
            </a:lvl4pPr>
            <a:lvl5pPr marL="2057400" indent="-228600">
              <a:buSzPct val="100000"/>
              <a:buFont typeface="Arial" panose="020B0604020202020204" pitchFamily="34" charset="0"/>
              <a:buChar char="•"/>
              <a:defRPr/>
            </a:lvl5pPr>
          </a:lstStyle>
          <a:p>
            <a:pPr lvl="0"/>
            <a:r>
              <a:rPr lang="en-US" dirty="0"/>
              <a:t>Click to edit Title with Bullets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35288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with Image and Text/Para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2F350-F8B6-404A-92F3-AD227C891C35}"/>
              </a:ext>
            </a:extLst>
          </p:cNvPr>
          <p:cNvSpPr>
            <a:spLocks noGrp="1"/>
          </p:cNvSpPr>
          <p:nvPr>
            <p:ph type="title" hasCustomPrompt="1"/>
          </p:nvPr>
        </p:nvSpPr>
        <p:spPr/>
        <p:txBody>
          <a:bodyPr/>
          <a:lstStyle/>
          <a:p>
            <a:r>
              <a:rPr lang="en-US" dirty="0"/>
              <a:t>Title with Image and Text/Paragraph</a:t>
            </a:r>
          </a:p>
        </p:txBody>
      </p:sp>
      <p:sp>
        <p:nvSpPr>
          <p:cNvPr id="3" name="Slide Number Placeholder 2">
            <a:extLst>
              <a:ext uri="{FF2B5EF4-FFF2-40B4-BE49-F238E27FC236}">
                <a16:creationId xmlns:a16="http://schemas.microsoft.com/office/drawing/2014/main" id="{8BD4E5E2-C769-724A-A317-4C9CD7BA08FF}"/>
              </a:ext>
            </a:extLst>
          </p:cNvPr>
          <p:cNvSpPr>
            <a:spLocks noGrp="1"/>
          </p:cNvSpPr>
          <p:nvPr>
            <p:ph type="sldNum" sz="quarter" idx="10"/>
          </p:nvPr>
        </p:nvSpPr>
        <p:spPr/>
        <p:txBody>
          <a:bodyPr/>
          <a:lstStyle/>
          <a:p>
            <a:fld id="{A507256E-185D-42E7-825A-5B475B83DA3A}" type="slidenum">
              <a:rPr lang="en-US" smtClean="0"/>
              <a:pPr/>
              <a:t>‹#›</a:t>
            </a:fld>
            <a:endParaRPr lang="en-US" dirty="0"/>
          </a:p>
        </p:txBody>
      </p:sp>
      <p:sp>
        <p:nvSpPr>
          <p:cNvPr id="4" name="Content Placeholder 2">
            <a:extLst>
              <a:ext uri="{FF2B5EF4-FFF2-40B4-BE49-F238E27FC236}">
                <a16:creationId xmlns:a16="http://schemas.microsoft.com/office/drawing/2014/main" id="{7793AD5C-F7D4-7C42-A0C9-4238FE2D41FF}"/>
              </a:ext>
            </a:extLst>
          </p:cNvPr>
          <p:cNvSpPr>
            <a:spLocks noGrp="1"/>
          </p:cNvSpPr>
          <p:nvPr>
            <p:ph sz="quarter" idx="28" hasCustomPrompt="1"/>
          </p:nvPr>
        </p:nvSpPr>
        <p:spPr>
          <a:xfrm>
            <a:off x="677334" y="2265935"/>
            <a:ext cx="4809066" cy="3433116"/>
          </a:xfrm>
          <a:prstGeom prst="rect">
            <a:avLst/>
          </a:prstGeom>
          <a:solidFill>
            <a:srgbClr val="D0CECE"/>
          </a:solidFill>
        </p:spPr>
        <p:txBody>
          <a:bodyPr>
            <a:noAutofit/>
          </a:bodyPr>
          <a:lstStyle>
            <a:lvl1pPr marL="0" indent="0">
              <a:buClr>
                <a:srgbClr val="25598D"/>
              </a:buClr>
              <a:buFontTx/>
              <a:buNone/>
              <a:defRPr sz="1400" b="1"/>
            </a:lvl1pPr>
          </a:lstStyle>
          <a:p>
            <a:pPr lvl="0"/>
            <a:r>
              <a:rPr lang="en-US" dirty="0"/>
              <a:t>Picture Placeholder: Drag image here, or click on “Picture” icon to select image.</a:t>
            </a:r>
          </a:p>
        </p:txBody>
      </p:sp>
      <p:sp>
        <p:nvSpPr>
          <p:cNvPr id="5" name="Text Placeholder 20">
            <a:extLst>
              <a:ext uri="{FF2B5EF4-FFF2-40B4-BE49-F238E27FC236}">
                <a16:creationId xmlns:a16="http://schemas.microsoft.com/office/drawing/2014/main" id="{985CA139-F7E3-134C-A57E-668866EE5459}"/>
              </a:ext>
            </a:extLst>
          </p:cNvPr>
          <p:cNvSpPr>
            <a:spLocks noGrp="1"/>
          </p:cNvSpPr>
          <p:nvPr>
            <p:ph type="body" sz="quarter" idx="11" hasCustomPrompt="1"/>
          </p:nvPr>
        </p:nvSpPr>
        <p:spPr>
          <a:xfrm>
            <a:off x="5847907" y="2265935"/>
            <a:ext cx="4889281" cy="3433116"/>
          </a:xfrm>
          <a:prstGeom prst="rect">
            <a:avLst/>
          </a:prstGeom>
        </p:spPr>
        <p:txBody>
          <a:bodyPr>
            <a:normAutofit/>
          </a:bodyPr>
          <a:lstStyle>
            <a:lvl1pPr marL="0" indent="0">
              <a:buNone/>
              <a:defRPr sz="1800" b="0" i="0">
                <a:latin typeface="Calibri" charset="0"/>
                <a:ea typeface="Calibri" charset="0"/>
                <a:cs typeface="Calibri" charset="0"/>
              </a:defRPr>
            </a:lvl1pPr>
            <a:lvl2pPr marL="914171" indent="0">
              <a:buNone/>
              <a:defRPr/>
            </a:lvl2pPr>
            <a:lvl3pPr marL="1828343" indent="0">
              <a:buNone/>
              <a:defRPr/>
            </a:lvl3pPr>
            <a:lvl4pPr marL="2742514" indent="0">
              <a:buNone/>
              <a:defRPr/>
            </a:lvl4pPr>
            <a:lvl5pPr marL="3656686" indent="0">
              <a:buNone/>
              <a:defRPr/>
            </a:lvl5pPr>
          </a:lstStyle>
          <a:p>
            <a:pPr lvl="0"/>
            <a:r>
              <a:rPr lang="en-US" dirty="0"/>
              <a:t>Click to edit text/paragraph</a:t>
            </a:r>
          </a:p>
        </p:txBody>
      </p:sp>
    </p:spTree>
    <p:extLst>
      <p:ext uri="{BB962C8B-B14F-4D97-AF65-F5344CB8AC3E}">
        <p14:creationId xmlns:p14="http://schemas.microsoft.com/office/powerpoint/2010/main" val="256043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8863701" cy="117957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47ABDE12-4523-4832-92B0-1DABFF469826}" type="datetime1">
              <a:rPr lang="en-US" smtClean="0"/>
              <a:t>5/28/2024</a:t>
            </a:fld>
            <a:endParaRPr lang="en-US" dirty="0"/>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4573CFF5-95FE-48F1-8536-9021E3950276}" type="slidenum">
              <a:rPr lang="en-US" smtClean="0"/>
              <a:t>‹#›</a:t>
            </a:fld>
            <a:endParaRPr lang="en-US" dirty="0"/>
          </a:p>
        </p:txBody>
      </p:sp>
    </p:spTree>
    <p:extLst>
      <p:ext uri="{BB962C8B-B14F-4D97-AF65-F5344CB8AC3E}">
        <p14:creationId xmlns:p14="http://schemas.microsoft.com/office/powerpoint/2010/main" val="1268722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863126"/>
            <a:ext cx="10972800" cy="5263355"/>
          </a:xfrm>
        </p:spPr>
        <p:txBody>
          <a:bodyPr/>
          <a:lstStyle>
            <a:lvl1pPr marL="169863" indent="-169863">
              <a:lnSpc>
                <a:spcPct val="100000"/>
              </a:lnSpc>
              <a:buFont typeface="Arial" panose="020B0604020202020204" pitchFamily="34" charset="0"/>
              <a:buChar char="•"/>
              <a:defRPr sz="1600">
                <a:solidFill>
                  <a:srgbClr val="000000"/>
                </a:solidFill>
                <a:latin typeface="BentonSans"/>
              </a:defRPr>
            </a:lvl1pPr>
            <a:lvl2pPr marL="404813" indent="-171450">
              <a:lnSpc>
                <a:spcPct val="100000"/>
              </a:lnSpc>
              <a:buClr>
                <a:srgbClr val="F47B27"/>
              </a:buClr>
              <a:buFontTx/>
              <a:buChar char="–"/>
              <a:defRPr sz="1600">
                <a:solidFill>
                  <a:srgbClr val="000000"/>
                </a:solidFill>
                <a:latin typeface="BentonSans"/>
              </a:defRPr>
            </a:lvl2pPr>
            <a:lvl3pPr marL="627063" indent="-169863">
              <a:lnSpc>
                <a:spcPct val="100000"/>
              </a:lnSpc>
              <a:buClr>
                <a:srgbClr val="F47B27"/>
              </a:buClr>
              <a:buFont typeface="Arial" panose="020B0604020202020204" pitchFamily="34" charset="0"/>
              <a:buChar char="•"/>
              <a:defRPr sz="1600">
                <a:solidFill>
                  <a:srgbClr val="000000"/>
                </a:solidFill>
                <a:latin typeface="BentonSans"/>
              </a:defRPr>
            </a:lvl3pPr>
            <a:lvl4pPr marL="796925" indent="-169863" defTabSz="627063">
              <a:lnSpc>
                <a:spcPct val="100000"/>
              </a:lnSpc>
              <a:buClr>
                <a:srgbClr val="F47B27"/>
              </a:buClr>
              <a:buFontTx/>
              <a:buChar char="–"/>
              <a:defRPr sz="1600">
                <a:solidFill>
                  <a:srgbClr val="000000"/>
                </a:solidFill>
                <a:latin typeface="BentonSans"/>
              </a:defRPr>
            </a:lvl4pPr>
            <a:lvl5pPr marL="966788" indent="-169863">
              <a:lnSpc>
                <a:spcPct val="100000"/>
              </a:lnSpc>
              <a:buClr>
                <a:srgbClr val="F47B27"/>
              </a:buClr>
              <a:buFont typeface="Arial" panose="020B0604020202020204" pitchFamily="34" charset="0"/>
              <a:buChar char="•"/>
              <a:defRPr sz="1600">
                <a:solidFill>
                  <a:srgbClr val="000000"/>
                </a:solidFill>
                <a:latin typeface="BentonSan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6FCD1EA4-EB6B-45BD-8A63-FEAD46526AE7}"/>
              </a:ext>
            </a:extLst>
          </p:cNvPr>
          <p:cNvSpPr>
            <a:spLocks noGrp="1"/>
          </p:cNvSpPr>
          <p:nvPr>
            <p:ph type="ftr" sz="quarter" idx="10"/>
          </p:nvPr>
        </p:nvSpPr>
        <p:spPr/>
        <p:txBody>
          <a:bodyPr/>
          <a:lstStyle>
            <a:lvl1pPr>
              <a:defRPr/>
            </a:lvl1pPr>
          </a:lstStyle>
          <a:p>
            <a:pPr>
              <a:defRPr/>
            </a:pPr>
            <a:r>
              <a:rPr lang="en-US"/>
              <a:t>© 2022 Constellation Energy Resources, LLC. The offerings described herein are those of either Constellation </a:t>
            </a:r>
            <a:r>
              <a:rPr lang="en-US" err="1"/>
              <a:t>NewEnergy</a:t>
            </a:r>
            <a:r>
              <a:rPr lang="en-US"/>
              <a:t>, Inc. or Constellation </a:t>
            </a:r>
            <a:r>
              <a:rPr lang="en-US" err="1"/>
              <a:t>NewEnergy</a:t>
            </a:r>
            <a:r>
              <a:rPr lang="en-US"/>
              <a:t>-Gas Division, LLC, affiliates of each other and ultimate subsidiaries of Constellation Energy Company. Brand names and product names are trademarks or service marks of their respective holders. All rights reserved. Errors and omissions excepted.</a:t>
            </a:r>
          </a:p>
          <a:p>
            <a:pPr>
              <a:defRPr/>
            </a:pPr>
            <a:endParaRPr lang="en-US"/>
          </a:p>
        </p:txBody>
      </p:sp>
      <p:sp>
        <p:nvSpPr>
          <p:cNvPr id="5" name="Slide Number Placeholder 5">
            <a:extLst>
              <a:ext uri="{FF2B5EF4-FFF2-40B4-BE49-F238E27FC236}">
                <a16:creationId xmlns:a16="http://schemas.microsoft.com/office/drawing/2014/main" id="{6BFE893F-480D-4569-AA03-F6323690159A}"/>
              </a:ext>
            </a:extLst>
          </p:cNvPr>
          <p:cNvSpPr>
            <a:spLocks noGrp="1"/>
          </p:cNvSpPr>
          <p:nvPr>
            <p:ph type="sldNum" sz="quarter" idx="11"/>
          </p:nvPr>
        </p:nvSpPr>
        <p:spPr/>
        <p:txBody>
          <a:bodyPr/>
          <a:lstStyle>
            <a:lvl1pPr>
              <a:defRPr/>
            </a:lvl1pPr>
          </a:lstStyle>
          <a:p>
            <a:pPr>
              <a:defRPr/>
            </a:pPr>
            <a:fld id="{F023B8F8-21BD-4511-9FEB-357915568097}" type="slidenum">
              <a:rPr lang="en-US"/>
              <a:pPr>
                <a:defRPr/>
              </a:pPr>
              <a:t>‹#›</a:t>
            </a:fld>
            <a:endParaRPr lang="en-US"/>
          </a:p>
        </p:txBody>
      </p:sp>
      <p:sp>
        <p:nvSpPr>
          <p:cNvPr id="6" name="Title Placeholder 1">
            <a:extLst>
              <a:ext uri="{FF2B5EF4-FFF2-40B4-BE49-F238E27FC236}">
                <a16:creationId xmlns:a16="http://schemas.microsoft.com/office/drawing/2014/main" id="{9BEE359A-99A7-46E0-9608-B21B71B7448D}"/>
              </a:ext>
            </a:extLst>
          </p:cNvPr>
          <p:cNvSpPr>
            <a:spLocks noGrp="1" noChangeArrowheads="1"/>
          </p:cNvSpPr>
          <p:nvPr>
            <p:ph type="title"/>
          </p:nvPr>
        </p:nvSpPr>
        <p:spPr bwMode="auto">
          <a:xfrm>
            <a:off x="609600" y="135898"/>
            <a:ext cx="10972800" cy="59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titles</a:t>
            </a:r>
          </a:p>
        </p:txBody>
      </p:sp>
      <p:sp>
        <p:nvSpPr>
          <p:cNvPr id="7" name="Text Placeholder 6">
            <a:extLst>
              <a:ext uri="{FF2B5EF4-FFF2-40B4-BE49-F238E27FC236}">
                <a16:creationId xmlns:a16="http://schemas.microsoft.com/office/drawing/2014/main" id="{9E0C9C1C-3AD0-4992-B290-1A275D8DA0E4}"/>
              </a:ext>
            </a:extLst>
          </p:cNvPr>
          <p:cNvSpPr>
            <a:spLocks noGrp="1"/>
          </p:cNvSpPr>
          <p:nvPr>
            <p:ph type="body" sz="quarter" idx="12" hasCustomPrompt="1"/>
          </p:nvPr>
        </p:nvSpPr>
        <p:spPr>
          <a:xfrm>
            <a:off x="554567" y="6217920"/>
            <a:ext cx="8607552" cy="148697"/>
          </a:xfrm>
        </p:spPr>
        <p:txBody>
          <a:bodyPr/>
          <a:lstStyle>
            <a:lvl1pPr>
              <a:defRPr sz="800">
                <a:solidFill>
                  <a:schemeClr val="bg1">
                    <a:lumMod val="50000"/>
                  </a:schemeClr>
                </a:solidFill>
              </a:defRPr>
            </a:lvl1pPr>
            <a:lvl2pPr>
              <a:defRPr sz="800">
                <a:solidFill>
                  <a:schemeClr val="bg1">
                    <a:lumMod val="50000"/>
                  </a:schemeClr>
                </a:solidFill>
              </a:defRPr>
            </a:lvl2pPr>
            <a:lvl3pPr>
              <a:defRPr sz="800">
                <a:solidFill>
                  <a:schemeClr val="bg1">
                    <a:lumMod val="50000"/>
                  </a:schemeClr>
                </a:solidFill>
              </a:defRPr>
            </a:lvl3pPr>
            <a:lvl4pPr>
              <a:defRPr sz="800">
                <a:solidFill>
                  <a:schemeClr val="bg1">
                    <a:lumMod val="50000"/>
                  </a:schemeClr>
                </a:solidFill>
              </a:defRPr>
            </a:lvl4pPr>
            <a:lvl5pPr>
              <a:defRPr sz="800">
                <a:solidFill>
                  <a:schemeClr val="bg1">
                    <a:lumMod val="50000"/>
                  </a:schemeClr>
                </a:solidFill>
              </a:defRPr>
            </a:lvl5pPr>
          </a:lstStyle>
          <a:p>
            <a:pPr lvl="0"/>
            <a:r>
              <a:rPr lang="en-US"/>
              <a:t>Source: </a:t>
            </a:r>
          </a:p>
        </p:txBody>
      </p:sp>
    </p:spTree>
    <p:extLst>
      <p:ext uri="{BB962C8B-B14F-4D97-AF65-F5344CB8AC3E}">
        <p14:creationId xmlns:p14="http://schemas.microsoft.com/office/powerpoint/2010/main" val="23485083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5_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97280"/>
            <a:ext cx="4876800" cy="2448174"/>
          </a:xfrm>
        </p:spPr>
        <p:txBody>
          <a:bodyPr/>
          <a:lstStyle>
            <a:lvl1pPr marL="169863" indent="-169863">
              <a:lnSpc>
                <a:spcPct val="100000"/>
              </a:lnSpc>
              <a:buFont typeface="Arial" panose="020B0604020202020204" pitchFamily="34" charset="0"/>
              <a:buChar char="•"/>
              <a:defRPr sz="1600">
                <a:solidFill>
                  <a:schemeClr val="tx2"/>
                </a:solidFill>
                <a:latin typeface="BentonSans Regular"/>
              </a:defRPr>
            </a:lvl1pPr>
            <a:lvl2pPr marL="404813" indent="-171450">
              <a:lnSpc>
                <a:spcPct val="100000"/>
              </a:lnSpc>
              <a:buClr>
                <a:srgbClr val="F47B27"/>
              </a:buClr>
              <a:defRPr sz="1600">
                <a:solidFill>
                  <a:schemeClr val="tx2"/>
                </a:solidFill>
                <a:latin typeface="BentonSans Regular"/>
              </a:defRPr>
            </a:lvl2pPr>
            <a:lvl3pPr marL="627063" indent="-169863">
              <a:lnSpc>
                <a:spcPct val="100000"/>
              </a:lnSpc>
              <a:buClr>
                <a:srgbClr val="F47B27"/>
              </a:buClr>
              <a:defRPr sz="1600">
                <a:solidFill>
                  <a:schemeClr val="tx2"/>
                </a:solidFill>
                <a:latin typeface="BentonSans Regular"/>
              </a:defRPr>
            </a:lvl3pPr>
            <a:lvl4pPr marL="862013" indent="-171450">
              <a:lnSpc>
                <a:spcPct val="100000"/>
              </a:lnSpc>
              <a:buClr>
                <a:srgbClr val="F47B27"/>
              </a:buClr>
              <a:defRPr sz="1600">
                <a:solidFill>
                  <a:schemeClr val="tx2"/>
                </a:solidFill>
                <a:latin typeface="BentonSans Regular"/>
              </a:defRPr>
            </a:lvl4pPr>
            <a:lvl5pPr marL="1031875" indent="-169863">
              <a:lnSpc>
                <a:spcPct val="100000"/>
              </a:lnSpc>
              <a:buClr>
                <a:srgbClr val="F47B27"/>
              </a:buClr>
              <a:defRPr sz="1600">
                <a:solidFill>
                  <a:schemeClr val="tx2"/>
                </a:solidFill>
                <a:latin typeface="BentonSans Regul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4">
            <a:extLst>
              <a:ext uri="{FF2B5EF4-FFF2-40B4-BE49-F238E27FC236}">
                <a16:creationId xmlns:a16="http://schemas.microsoft.com/office/drawing/2014/main" id="{21A87225-28C2-4DE4-A1DE-A2EAFA83C18E}"/>
              </a:ext>
            </a:extLst>
          </p:cNvPr>
          <p:cNvSpPr>
            <a:spLocks noGrp="1"/>
          </p:cNvSpPr>
          <p:nvPr>
            <p:ph type="title"/>
          </p:nvPr>
        </p:nvSpPr>
        <p:spPr>
          <a:xfrm>
            <a:off x="609600" y="210343"/>
            <a:ext cx="10972800" cy="548640"/>
          </a:xfrm>
        </p:spPr>
        <p:txBody>
          <a:bodyPr anchor="ctr" anchorCtr="0"/>
          <a:lstStyle>
            <a:lvl1pPr>
              <a:lnSpc>
                <a:spcPct val="100000"/>
              </a:lnSpc>
              <a:defRPr sz="2600">
                <a:solidFill>
                  <a:srgbClr val="2372B9"/>
                </a:solidFill>
                <a:latin typeface="BentonSans Bold" panose="02000503000000020004" pitchFamily="50" charset="0"/>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B36694E8-09F9-4C92-B6B3-F0A2805DE242}"/>
              </a:ext>
            </a:extLst>
          </p:cNvPr>
          <p:cNvSpPr>
            <a:spLocks noGrp="1"/>
          </p:cNvSpPr>
          <p:nvPr>
            <p:ph idx="10"/>
          </p:nvPr>
        </p:nvSpPr>
        <p:spPr>
          <a:xfrm>
            <a:off x="6217920" y="1097281"/>
            <a:ext cx="4876800" cy="2448177"/>
          </a:xfrm>
        </p:spPr>
        <p:txBody>
          <a:bodyPr/>
          <a:lstStyle>
            <a:lvl1pPr marL="169863" indent="-169863">
              <a:lnSpc>
                <a:spcPct val="100000"/>
              </a:lnSpc>
              <a:buFont typeface="Arial" panose="020B0604020202020204" pitchFamily="34" charset="0"/>
              <a:buChar char="•"/>
              <a:defRPr sz="1600">
                <a:solidFill>
                  <a:schemeClr val="tx2"/>
                </a:solidFill>
                <a:latin typeface="BentonSans Regular"/>
              </a:defRPr>
            </a:lvl1pPr>
            <a:lvl2pPr marL="404813" indent="-171450">
              <a:lnSpc>
                <a:spcPct val="100000"/>
              </a:lnSpc>
              <a:buClr>
                <a:srgbClr val="F47B27"/>
              </a:buClr>
              <a:defRPr sz="1600">
                <a:solidFill>
                  <a:schemeClr val="tx2"/>
                </a:solidFill>
                <a:latin typeface="BentonSans Regular"/>
              </a:defRPr>
            </a:lvl2pPr>
            <a:lvl3pPr marL="627063" indent="-169863">
              <a:lnSpc>
                <a:spcPct val="100000"/>
              </a:lnSpc>
              <a:buClr>
                <a:srgbClr val="F47B27"/>
              </a:buClr>
              <a:defRPr sz="1600">
                <a:solidFill>
                  <a:schemeClr val="tx2"/>
                </a:solidFill>
                <a:latin typeface="BentonSans Regular"/>
              </a:defRPr>
            </a:lvl3pPr>
            <a:lvl4pPr marL="862013" indent="-171450">
              <a:lnSpc>
                <a:spcPct val="100000"/>
              </a:lnSpc>
              <a:buClr>
                <a:srgbClr val="F47B27"/>
              </a:buClr>
              <a:defRPr sz="1600">
                <a:solidFill>
                  <a:schemeClr val="tx2"/>
                </a:solidFill>
                <a:latin typeface="BentonSans Regular"/>
              </a:defRPr>
            </a:lvl4pPr>
            <a:lvl5pPr marL="1031875" indent="-169863">
              <a:lnSpc>
                <a:spcPct val="100000"/>
              </a:lnSpc>
              <a:buClr>
                <a:srgbClr val="F47B27"/>
              </a:buClr>
              <a:defRPr sz="1600">
                <a:solidFill>
                  <a:schemeClr val="tx2"/>
                </a:solidFill>
                <a:latin typeface="BentonSans Regul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Logo&#10;&#10;Description automatically generated">
            <a:extLst>
              <a:ext uri="{FF2B5EF4-FFF2-40B4-BE49-F238E27FC236}">
                <a16:creationId xmlns:a16="http://schemas.microsoft.com/office/drawing/2014/main" id="{B715B7F2-820E-A77A-A615-76CDC59FB5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458342" y="6254496"/>
            <a:ext cx="2448737" cy="402336"/>
          </a:xfrm>
          <a:prstGeom prst="rect">
            <a:avLst/>
          </a:prstGeom>
        </p:spPr>
      </p:pic>
      <p:cxnSp>
        <p:nvCxnSpPr>
          <p:cNvPr id="5" name="Straight Connector 4">
            <a:extLst>
              <a:ext uri="{FF2B5EF4-FFF2-40B4-BE49-F238E27FC236}">
                <a16:creationId xmlns:a16="http://schemas.microsoft.com/office/drawing/2014/main" id="{4431627B-5643-C4C4-C111-E0017E5753B1}"/>
              </a:ext>
            </a:extLst>
          </p:cNvPr>
          <p:cNvCxnSpPr>
            <a:cxnSpLocks/>
          </p:cNvCxnSpPr>
          <p:nvPr userDrawn="1"/>
        </p:nvCxnSpPr>
        <p:spPr>
          <a:xfrm>
            <a:off x="554685" y="774742"/>
            <a:ext cx="11027715" cy="0"/>
          </a:xfrm>
          <a:prstGeom prst="line">
            <a:avLst/>
          </a:prstGeom>
          <a:ln w="12700">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9C9C4201-31F9-48AC-2E16-AC396A6A4D03}"/>
              </a:ext>
            </a:extLst>
          </p:cNvPr>
          <p:cNvSpPr>
            <a:spLocks noGrp="1"/>
          </p:cNvSpPr>
          <p:nvPr>
            <p:ph type="body" sz="quarter" idx="12"/>
          </p:nvPr>
        </p:nvSpPr>
        <p:spPr>
          <a:xfrm>
            <a:off x="609600" y="3656784"/>
            <a:ext cx="10524067" cy="1597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2">
            <a:extLst>
              <a:ext uri="{FF2B5EF4-FFF2-40B4-BE49-F238E27FC236}">
                <a16:creationId xmlns:a16="http://schemas.microsoft.com/office/drawing/2014/main" id="{9D603C28-9C15-F31B-1913-B929317CA17B}"/>
              </a:ext>
            </a:extLst>
          </p:cNvPr>
          <p:cNvSpPr txBox="1">
            <a:spLocks/>
          </p:cNvSpPr>
          <p:nvPr userDrawn="1"/>
        </p:nvSpPr>
        <p:spPr>
          <a:xfrm>
            <a:off x="199111" y="6438505"/>
            <a:ext cx="487680" cy="2130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ED86176-D6A4-43D8-BE13-F18245AD9D39}" type="slidenum">
              <a:rPr lang="en-US" sz="800" smtClean="0">
                <a:solidFill>
                  <a:srgbClr val="2372B9"/>
                </a:solidFill>
                <a:latin typeface="BentonSans Regular"/>
              </a:rPr>
              <a:pPr>
                <a:defRPr/>
              </a:pPr>
              <a:t>‹#›</a:t>
            </a:fld>
            <a:endParaRPr lang="en-US" sz="800" dirty="0">
              <a:solidFill>
                <a:srgbClr val="2372B9"/>
              </a:solidFill>
              <a:latin typeface="BentonSans Regular"/>
            </a:endParaRPr>
          </a:p>
        </p:txBody>
      </p:sp>
      <p:sp>
        <p:nvSpPr>
          <p:cNvPr id="7" name="Footer Placeholder 5">
            <a:extLst>
              <a:ext uri="{FF2B5EF4-FFF2-40B4-BE49-F238E27FC236}">
                <a16:creationId xmlns:a16="http://schemas.microsoft.com/office/drawing/2014/main" id="{714AFFCE-C2BA-0511-C3C6-FDB7DFE540EE}"/>
              </a:ext>
            </a:extLst>
          </p:cNvPr>
          <p:cNvSpPr txBox="1">
            <a:spLocks/>
          </p:cNvSpPr>
          <p:nvPr userDrawn="1"/>
        </p:nvSpPr>
        <p:spPr>
          <a:xfrm>
            <a:off x="554686" y="6438507"/>
            <a:ext cx="8801349" cy="21308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675" dirty="0">
                <a:solidFill>
                  <a:srgbClr val="7E8083"/>
                </a:solidFill>
                <a:latin typeface="BentonSans Regular"/>
              </a:rPr>
              <a:t>© 2024. The offerings described herein are those of either Constellation NewEnergy, Inc. or Constellation NewEnergy-Gas Division, LLC, affiliates of each other. Brand names and product names are trademarks or service marks of their respective holders. All rights reserved.</a:t>
            </a:r>
          </a:p>
        </p:txBody>
      </p:sp>
    </p:spTree>
    <p:extLst>
      <p:ext uri="{BB962C8B-B14F-4D97-AF65-F5344CB8AC3E}">
        <p14:creationId xmlns:p14="http://schemas.microsoft.com/office/powerpoint/2010/main" val="2747604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2 Column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97280"/>
            <a:ext cx="4876800" cy="2448174"/>
          </a:xfrm>
        </p:spPr>
        <p:txBody>
          <a:bodyPr/>
          <a:lstStyle>
            <a:lvl1pPr marL="169863" indent="-169863">
              <a:lnSpc>
                <a:spcPct val="100000"/>
              </a:lnSpc>
              <a:buFont typeface="Arial" panose="020B0604020202020204" pitchFamily="34" charset="0"/>
              <a:buChar char="•"/>
              <a:defRPr sz="1600">
                <a:solidFill>
                  <a:schemeClr val="tx2"/>
                </a:solidFill>
                <a:latin typeface="BentonSans Regular"/>
              </a:defRPr>
            </a:lvl1pPr>
            <a:lvl2pPr marL="404813" indent="-171450">
              <a:lnSpc>
                <a:spcPct val="100000"/>
              </a:lnSpc>
              <a:buClr>
                <a:srgbClr val="F47B27"/>
              </a:buClr>
              <a:defRPr sz="1600">
                <a:solidFill>
                  <a:schemeClr val="tx2"/>
                </a:solidFill>
                <a:latin typeface="BentonSans Regular"/>
              </a:defRPr>
            </a:lvl2pPr>
            <a:lvl3pPr marL="627063" indent="-169863">
              <a:lnSpc>
                <a:spcPct val="100000"/>
              </a:lnSpc>
              <a:buClr>
                <a:srgbClr val="F47B27"/>
              </a:buClr>
              <a:defRPr sz="1600">
                <a:solidFill>
                  <a:schemeClr val="tx2"/>
                </a:solidFill>
                <a:latin typeface="BentonSans Regular"/>
              </a:defRPr>
            </a:lvl3pPr>
            <a:lvl4pPr marL="862013" indent="-171450">
              <a:lnSpc>
                <a:spcPct val="100000"/>
              </a:lnSpc>
              <a:buClr>
                <a:srgbClr val="F47B27"/>
              </a:buClr>
              <a:defRPr sz="1600">
                <a:solidFill>
                  <a:schemeClr val="tx2"/>
                </a:solidFill>
                <a:latin typeface="BentonSans Regular"/>
              </a:defRPr>
            </a:lvl4pPr>
            <a:lvl5pPr marL="1031875" indent="-169863">
              <a:lnSpc>
                <a:spcPct val="100000"/>
              </a:lnSpc>
              <a:buClr>
                <a:srgbClr val="F47B27"/>
              </a:buClr>
              <a:defRPr sz="1600">
                <a:solidFill>
                  <a:schemeClr val="tx2"/>
                </a:solidFill>
                <a:latin typeface="BentonSans Regul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553FC09B-D551-48F3-9469-FBBC524BFC61}"/>
              </a:ext>
            </a:extLst>
          </p:cNvPr>
          <p:cNvSpPr>
            <a:spLocks noGrp="1"/>
          </p:cNvSpPr>
          <p:nvPr>
            <p:ph type="sldNum" sz="quarter" idx="4"/>
          </p:nvPr>
        </p:nvSpPr>
        <p:spPr>
          <a:xfrm>
            <a:off x="199113" y="6438505"/>
            <a:ext cx="387351" cy="213088"/>
          </a:xfrm>
          <a:prstGeom prst="rect">
            <a:avLst/>
          </a:prstGeom>
        </p:spPr>
        <p:txBody>
          <a:bodyPr vert="horz" lIns="0" tIns="0" rIns="0" bIns="0" rtlCol="0" anchor="t" anchorCtr="0"/>
          <a:lstStyle>
            <a:lvl1pPr algn="l">
              <a:defRPr sz="1000">
                <a:solidFill>
                  <a:srgbClr val="2372B9"/>
                </a:solidFill>
                <a:latin typeface="BentonSans Regular"/>
              </a:defRPr>
            </a:lvl1pPr>
          </a:lstStyle>
          <a:p>
            <a:fld id="{2ED86176-D6A4-43D8-BE13-F18245AD9D39}" type="slidenum">
              <a:rPr lang="en-US" smtClean="0"/>
              <a:pPr/>
              <a:t>‹#›</a:t>
            </a:fld>
            <a:endParaRPr lang="en-US" dirty="0"/>
          </a:p>
        </p:txBody>
      </p:sp>
      <p:sp>
        <p:nvSpPr>
          <p:cNvPr id="13" name="Title 4">
            <a:extLst>
              <a:ext uri="{FF2B5EF4-FFF2-40B4-BE49-F238E27FC236}">
                <a16:creationId xmlns:a16="http://schemas.microsoft.com/office/drawing/2014/main" id="{21A87225-28C2-4DE4-A1DE-A2EAFA83C18E}"/>
              </a:ext>
            </a:extLst>
          </p:cNvPr>
          <p:cNvSpPr>
            <a:spLocks noGrp="1"/>
          </p:cNvSpPr>
          <p:nvPr>
            <p:ph type="title"/>
          </p:nvPr>
        </p:nvSpPr>
        <p:spPr>
          <a:xfrm>
            <a:off x="582143" y="148024"/>
            <a:ext cx="10972800" cy="548640"/>
          </a:xfrm>
        </p:spPr>
        <p:txBody>
          <a:bodyPr anchor="ctr" anchorCtr="0"/>
          <a:lstStyle>
            <a:lvl1pPr>
              <a:lnSpc>
                <a:spcPct val="100000"/>
              </a:lnSpc>
              <a:defRPr sz="2600">
                <a:solidFill>
                  <a:srgbClr val="2372B9"/>
                </a:solidFill>
                <a:latin typeface="BentonSans Bold" panose="02000503000000020004" pitchFamily="50" charset="0"/>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B36694E8-09F9-4C92-B6B3-F0A2805DE242}"/>
              </a:ext>
            </a:extLst>
          </p:cNvPr>
          <p:cNvSpPr>
            <a:spLocks noGrp="1"/>
          </p:cNvSpPr>
          <p:nvPr>
            <p:ph idx="10"/>
          </p:nvPr>
        </p:nvSpPr>
        <p:spPr>
          <a:xfrm>
            <a:off x="6217920" y="1097281"/>
            <a:ext cx="4876800" cy="2448177"/>
          </a:xfrm>
        </p:spPr>
        <p:txBody>
          <a:bodyPr/>
          <a:lstStyle>
            <a:lvl1pPr marL="169863" indent="-169863">
              <a:lnSpc>
                <a:spcPct val="100000"/>
              </a:lnSpc>
              <a:buFont typeface="Arial" panose="020B0604020202020204" pitchFamily="34" charset="0"/>
              <a:buChar char="•"/>
              <a:defRPr sz="1600">
                <a:solidFill>
                  <a:schemeClr val="tx2"/>
                </a:solidFill>
                <a:latin typeface="BentonSans Regular"/>
              </a:defRPr>
            </a:lvl1pPr>
            <a:lvl2pPr marL="404813" indent="-171450">
              <a:lnSpc>
                <a:spcPct val="100000"/>
              </a:lnSpc>
              <a:buClr>
                <a:srgbClr val="F47B27"/>
              </a:buClr>
              <a:defRPr sz="1600">
                <a:solidFill>
                  <a:schemeClr val="tx2"/>
                </a:solidFill>
                <a:latin typeface="BentonSans Regular"/>
              </a:defRPr>
            </a:lvl2pPr>
            <a:lvl3pPr marL="627063" indent="-169863">
              <a:lnSpc>
                <a:spcPct val="100000"/>
              </a:lnSpc>
              <a:buClr>
                <a:srgbClr val="F47B27"/>
              </a:buClr>
              <a:defRPr sz="1600">
                <a:solidFill>
                  <a:schemeClr val="tx2"/>
                </a:solidFill>
                <a:latin typeface="BentonSans Regular"/>
              </a:defRPr>
            </a:lvl3pPr>
            <a:lvl4pPr marL="862013" indent="-171450">
              <a:lnSpc>
                <a:spcPct val="100000"/>
              </a:lnSpc>
              <a:buClr>
                <a:srgbClr val="F47B27"/>
              </a:buClr>
              <a:defRPr sz="1600">
                <a:solidFill>
                  <a:schemeClr val="tx2"/>
                </a:solidFill>
                <a:latin typeface="BentonSans Regular"/>
              </a:defRPr>
            </a:lvl4pPr>
            <a:lvl5pPr marL="1031875" indent="-169863">
              <a:lnSpc>
                <a:spcPct val="100000"/>
              </a:lnSpc>
              <a:buClr>
                <a:srgbClr val="F47B27"/>
              </a:buClr>
              <a:defRPr sz="1600">
                <a:solidFill>
                  <a:schemeClr val="tx2"/>
                </a:solidFill>
                <a:latin typeface="BentonSans Regul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4">
            <a:extLst>
              <a:ext uri="{FF2B5EF4-FFF2-40B4-BE49-F238E27FC236}">
                <a16:creationId xmlns:a16="http://schemas.microsoft.com/office/drawing/2014/main" id="{4A24EF0E-1424-7C94-1FAC-04CD3B2F3AE9}"/>
              </a:ext>
            </a:extLst>
          </p:cNvPr>
          <p:cNvSpPr>
            <a:spLocks noGrp="1"/>
          </p:cNvSpPr>
          <p:nvPr>
            <p:ph type="ftr" sz="quarter" idx="3"/>
          </p:nvPr>
        </p:nvSpPr>
        <p:spPr>
          <a:xfrm>
            <a:off x="554686" y="6438507"/>
            <a:ext cx="8801349" cy="213086"/>
          </a:xfrm>
          <a:prstGeom prst="rect">
            <a:avLst/>
          </a:prstGeom>
        </p:spPr>
        <p:txBody>
          <a:bodyPr vert="horz" lIns="0" tIns="0" rIns="0" bIns="0" rtlCol="0" anchor="t" anchorCtr="0"/>
          <a:lstStyle>
            <a:lvl1pPr algn="l">
              <a:defRPr sz="675">
                <a:solidFill>
                  <a:srgbClr val="2372B9"/>
                </a:solidFill>
                <a:latin typeface="BentonSans Regular"/>
              </a:defRPr>
            </a:lvl1pPr>
          </a:lstStyle>
          <a:p>
            <a:r>
              <a:rPr lang="en-US" dirty="0"/>
              <a:t>© 2024 Constellation. The offerings described herein are those of either Constellation NewEnergy, Inc. or Constellation NewEnergy-Gas Division, LLC, affiliates of each other. Brand names and product names are trademarks or service marks of their respective holders. All rights reserved.</a:t>
            </a:r>
          </a:p>
        </p:txBody>
      </p:sp>
      <p:pic>
        <p:nvPicPr>
          <p:cNvPr id="4" name="Picture 3" descr="Logo&#10;&#10;Description automatically generated">
            <a:extLst>
              <a:ext uri="{FF2B5EF4-FFF2-40B4-BE49-F238E27FC236}">
                <a16:creationId xmlns:a16="http://schemas.microsoft.com/office/drawing/2014/main" id="{B715B7F2-820E-A77A-A615-76CDC59FB5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458342" y="6254496"/>
            <a:ext cx="2448737" cy="402336"/>
          </a:xfrm>
          <a:prstGeom prst="rect">
            <a:avLst/>
          </a:prstGeom>
        </p:spPr>
      </p:pic>
      <p:cxnSp>
        <p:nvCxnSpPr>
          <p:cNvPr id="5" name="Straight Connector 4">
            <a:extLst>
              <a:ext uri="{FF2B5EF4-FFF2-40B4-BE49-F238E27FC236}">
                <a16:creationId xmlns:a16="http://schemas.microsoft.com/office/drawing/2014/main" id="{4431627B-5643-C4C4-C111-E0017E5753B1}"/>
              </a:ext>
            </a:extLst>
          </p:cNvPr>
          <p:cNvCxnSpPr>
            <a:cxnSpLocks/>
          </p:cNvCxnSpPr>
          <p:nvPr userDrawn="1"/>
        </p:nvCxnSpPr>
        <p:spPr>
          <a:xfrm>
            <a:off x="554685" y="774742"/>
            <a:ext cx="11027715" cy="0"/>
          </a:xfrm>
          <a:prstGeom prst="line">
            <a:avLst/>
          </a:prstGeom>
          <a:ln w="12700">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9C9C4201-31F9-48AC-2E16-AC396A6A4D03}"/>
              </a:ext>
            </a:extLst>
          </p:cNvPr>
          <p:cNvSpPr>
            <a:spLocks noGrp="1"/>
          </p:cNvSpPr>
          <p:nvPr>
            <p:ph type="body" sz="quarter" idx="12"/>
          </p:nvPr>
        </p:nvSpPr>
        <p:spPr>
          <a:xfrm>
            <a:off x="609600" y="3656784"/>
            <a:ext cx="10524067" cy="1597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67589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2 Column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97280"/>
            <a:ext cx="4876800" cy="2448174"/>
          </a:xfrm>
        </p:spPr>
        <p:txBody>
          <a:bodyPr/>
          <a:lstStyle>
            <a:lvl1pPr marL="169863" indent="-169863">
              <a:lnSpc>
                <a:spcPct val="100000"/>
              </a:lnSpc>
              <a:buFont typeface="Arial" panose="020B0604020202020204" pitchFamily="34" charset="0"/>
              <a:buChar char="•"/>
              <a:defRPr sz="1600">
                <a:solidFill>
                  <a:schemeClr val="tx2"/>
                </a:solidFill>
                <a:latin typeface="BentonSans Regular"/>
              </a:defRPr>
            </a:lvl1pPr>
            <a:lvl2pPr marL="404813" indent="-171450">
              <a:lnSpc>
                <a:spcPct val="100000"/>
              </a:lnSpc>
              <a:buClr>
                <a:srgbClr val="F47B27"/>
              </a:buClr>
              <a:defRPr sz="1600">
                <a:solidFill>
                  <a:schemeClr val="tx2"/>
                </a:solidFill>
                <a:latin typeface="BentonSans Regular"/>
              </a:defRPr>
            </a:lvl2pPr>
            <a:lvl3pPr marL="627063" indent="-169863">
              <a:lnSpc>
                <a:spcPct val="100000"/>
              </a:lnSpc>
              <a:buClr>
                <a:srgbClr val="F47B27"/>
              </a:buClr>
              <a:defRPr sz="1600">
                <a:solidFill>
                  <a:schemeClr val="tx2"/>
                </a:solidFill>
                <a:latin typeface="BentonSans Regular"/>
              </a:defRPr>
            </a:lvl3pPr>
            <a:lvl4pPr marL="862013" indent="-171450">
              <a:lnSpc>
                <a:spcPct val="100000"/>
              </a:lnSpc>
              <a:buClr>
                <a:srgbClr val="F47B27"/>
              </a:buClr>
              <a:defRPr sz="1600">
                <a:solidFill>
                  <a:schemeClr val="tx2"/>
                </a:solidFill>
                <a:latin typeface="BentonSans Regular"/>
              </a:defRPr>
            </a:lvl4pPr>
            <a:lvl5pPr marL="1031875" indent="-169863">
              <a:lnSpc>
                <a:spcPct val="100000"/>
              </a:lnSpc>
              <a:buClr>
                <a:srgbClr val="F47B27"/>
              </a:buClr>
              <a:defRPr sz="1600">
                <a:solidFill>
                  <a:schemeClr val="tx2"/>
                </a:solidFill>
                <a:latin typeface="BentonSans Regul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553FC09B-D551-48F3-9469-FBBC524BFC61}"/>
              </a:ext>
            </a:extLst>
          </p:cNvPr>
          <p:cNvSpPr>
            <a:spLocks noGrp="1"/>
          </p:cNvSpPr>
          <p:nvPr>
            <p:ph type="sldNum" sz="quarter" idx="4"/>
          </p:nvPr>
        </p:nvSpPr>
        <p:spPr>
          <a:xfrm>
            <a:off x="199113" y="6438505"/>
            <a:ext cx="387351" cy="213088"/>
          </a:xfrm>
          <a:prstGeom prst="rect">
            <a:avLst/>
          </a:prstGeom>
        </p:spPr>
        <p:txBody>
          <a:bodyPr vert="horz" lIns="0" tIns="0" rIns="0" bIns="0" rtlCol="0" anchor="t" anchorCtr="0"/>
          <a:lstStyle>
            <a:lvl1pPr algn="l">
              <a:defRPr sz="1000">
                <a:solidFill>
                  <a:srgbClr val="2372B9"/>
                </a:solidFill>
                <a:latin typeface="BentonSans Regular"/>
              </a:defRPr>
            </a:lvl1pPr>
          </a:lstStyle>
          <a:p>
            <a:fld id="{2ED86176-D6A4-43D8-BE13-F18245AD9D39}" type="slidenum">
              <a:rPr lang="en-US" smtClean="0"/>
              <a:pPr/>
              <a:t>‹#›</a:t>
            </a:fld>
            <a:endParaRPr lang="en-US" dirty="0"/>
          </a:p>
        </p:txBody>
      </p:sp>
      <p:sp>
        <p:nvSpPr>
          <p:cNvPr id="13" name="Title 4">
            <a:extLst>
              <a:ext uri="{FF2B5EF4-FFF2-40B4-BE49-F238E27FC236}">
                <a16:creationId xmlns:a16="http://schemas.microsoft.com/office/drawing/2014/main" id="{21A87225-28C2-4DE4-A1DE-A2EAFA83C18E}"/>
              </a:ext>
            </a:extLst>
          </p:cNvPr>
          <p:cNvSpPr>
            <a:spLocks noGrp="1"/>
          </p:cNvSpPr>
          <p:nvPr>
            <p:ph type="title"/>
          </p:nvPr>
        </p:nvSpPr>
        <p:spPr>
          <a:xfrm>
            <a:off x="582143" y="148024"/>
            <a:ext cx="10972800" cy="548640"/>
          </a:xfrm>
        </p:spPr>
        <p:txBody>
          <a:bodyPr anchor="ctr" anchorCtr="0"/>
          <a:lstStyle>
            <a:lvl1pPr>
              <a:lnSpc>
                <a:spcPct val="100000"/>
              </a:lnSpc>
              <a:defRPr sz="2600">
                <a:solidFill>
                  <a:srgbClr val="2372B9"/>
                </a:solidFill>
                <a:latin typeface="BentonSans Bold" panose="02000503000000020004" pitchFamily="50" charset="0"/>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B36694E8-09F9-4C92-B6B3-F0A2805DE242}"/>
              </a:ext>
            </a:extLst>
          </p:cNvPr>
          <p:cNvSpPr>
            <a:spLocks noGrp="1"/>
          </p:cNvSpPr>
          <p:nvPr>
            <p:ph idx="10"/>
          </p:nvPr>
        </p:nvSpPr>
        <p:spPr>
          <a:xfrm>
            <a:off x="6217920" y="1097281"/>
            <a:ext cx="4876800" cy="2448177"/>
          </a:xfrm>
        </p:spPr>
        <p:txBody>
          <a:bodyPr/>
          <a:lstStyle>
            <a:lvl1pPr marL="169863" indent="-169863">
              <a:lnSpc>
                <a:spcPct val="100000"/>
              </a:lnSpc>
              <a:buFont typeface="Arial" panose="020B0604020202020204" pitchFamily="34" charset="0"/>
              <a:buChar char="•"/>
              <a:defRPr sz="1600">
                <a:solidFill>
                  <a:schemeClr val="tx2"/>
                </a:solidFill>
                <a:latin typeface="BentonSans Regular"/>
              </a:defRPr>
            </a:lvl1pPr>
            <a:lvl2pPr marL="404813" indent="-171450">
              <a:lnSpc>
                <a:spcPct val="100000"/>
              </a:lnSpc>
              <a:buClr>
                <a:srgbClr val="F47B27"/>
              </a:buClr>
              <a:defRPr sz="1600">
                <a:solidFill>
                  <a:schemeClr val="tx2"/>
                </a:solidFill>
                <a:latin typeface="BentonSans Regular"/>
              </a:defRPr>
            </a:lvl2pPr>
            <a:lvl3pPr marL="627063" indent="-169863">
              <a:lnSpc>
                <a:spcPct val="100000"/>
              </a:lnSpc>
              <a:buClr>
                <a:srgbClr val="F47B27"/>
              </a:buClr>
              <a:defRPr sz="1600">
                <a:solidFill>
                  <a:schemeClr val="tx2"/>
                </a:solidFill>
                <a:latin typeface="BentonSans Regular"/>
              </a:defRPr>
            </a:lvl3pPr>
            <a:lvl4pPr marL="862013" indent="-171450">
              <a:lnSpc>
                <a:spcPct val="100000"/>
              </a:lnSpc>
              <a:buClr>
                <a:srgbClr val="F47B27"/>
              </a:buClr>
              <a:defRPr sz="1600">
                <a:solidFill>
                  <a:schemeClr val="tx2"/>
                </a:solidFill>
                <a:latin typeface="BentonSans Regular"/>
              </a:defRPr>
            </a:lvl4pPr>
            <a:lvl5pPr marL="1031875" indent="-169863">
              <a:lnSpc>
                <a:spcPct val="100000"/>
              </a:lnSpc>
              <a:buClr>
                <a:srgbClr val="F47B27"/>
              </a:buClr>
              <a:defRPr sz="1600">
                <a:solidFill>
                  <a:schemeClr val="tx2"/>
                </a:solidFill>
                <a:latin typeface="BentonSans Regul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4">
            <a:extLst>
              <a:ext uri="{FF2B5EF4-FFF2-40B4-BE49-F238E27FC236}">
                <a16:creationId xmlns:a16="http://schemas.microsoft.com/office/drawing/2014/main" id="{4A24EF0E-1424-7C94-1FAC-04CD3B2F3AE9}"/>
              </a:ext>
            </a:extLst>
          </p:cNvPr>
          <p:cNvSpPr>
            <a:spLocks noGrp="1"/>
          </p:cNvSpPr>
          <p:nvPr>
            <p:ph type="ftr" sz="quarter" idx="3"/>
          </p:nvPr>
        </p:nvSpPr>
        <p:spPr>
          <a:xfrm>
            <a:off x="554686" y="6438507"/>
            <a:ext cx="8801349" cy="213086"/>
          </a:xfrm>
          <a:prstGeom prst="rect">
            <a:avLst/>
          </a:prstGeom>
        </p:spPr>
        <p:txBody>
          <a:bodyPr vert="horz" lIns="0" tIns="0" rIns="0" bIns="0" rtlCol="0" anchor="t" anchorCtr="0"/>
          <a:lstStyle>
            <a:lvl1pPr algn="l">
              <a:defRPr sz="675">
                <a:solidFill>
                  <a:srgbClr val="2372B9"/>
                </a:solidFill>
                <a:latin typeface="BentonSans Regular"/>
              </a:defRPr>
            </a:lvl1pPr>
          </a:lstStyle>
          <a:p>
            <a:r>
              <a:rPr lang="en-US" dirty="0"/>
              <a:t>© 2024 Constellation. The offerings described herein are those of either Constellation NewEnergy, Inc. or Constellation NewEnergy-Gas Division, LLC, affiliates of each other. Brand names and product names are trademarks or service marks of their respective holders. All rights reserved.</a:t>
            </a:r>
          </a:p>
        </p:txBody>
      </p:sp>
      <p:pic>
        <p:nvPicPr>
          <p:cNvPr id="4" name="Picture 3" descr="Logo&#10;&#10;Description automatically generated">
            <a:extLst>
              <a:ext uri="{FF2B5EF4-FFF2-40B4-BE49-F238E27FC236}">
                <a16:creationId xmlns:a16="http://schemas.microsoft.com/office/drawing/2014/main" id="{B715B7F2-820E-A77A-A615-76CDC59FB5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458342" y="6254496"/>
            <a:ext cx="2448737" cy="402336"/>
          </a:xfrm>
          <a:prstGeom prst="rect">
            <a:avLst/>
          </a:prstGeom>
        </p:spPr>
      </p:pic>
      <p:cxnSp>
        <p:nvCxnSpPr>
          <p:cNvPr id="5" name="Straight Connector 4">
            <a:extLst>
              <a:ext uri="{FF2B5EF4-FFF2-40B4-BE49-F238E27FC236}">
                <a16:creationId xmlns:a16="http://schemas.microsoft.com/office/drawing/2014/main" id="{4431627B-5643-C4C4-C111-E0017E5753B1}"/>
              </a:ext>
            </a:extLst>
          </p:cNvPr>
          <p:cNvCxnSpPr>
            <a:cxnSpLocks/>
          </p:cNvCxnSpPr>
          <p:nvPr userDrawn="1"/>
        </p:nvCxnSpPr>
        <p:spPr>
          <a:xfrm>
            <a:off x="554685" y="774742"/>
            <a:ext cx="11027715" cy="0"/>
          </a:xfrm>
          <a:prstGeom prst="line">
            <a:avLst/>
          </a:prstGeom>
          <a:ln w="12700">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9C9C4201-31F9-48AC-2E16-AC396A6A4D03}"/>
              </a:ext>
            </a:extLst>
          </p:cNvPr>
          <p:cNvSpPr>
            <a:spLocks noGrp="1"/>
          </p:cNvSpPr>
          <p:nvPr>
            <p:ph type="body" sz="quarter" idx="12"/>
          </p:nvPr>
        </p:nvSpPr>
        <p:spPr>
          <a:xfrm>
            <a:off x="609600" y="3656784"/>
            <a:ext cx="10524067" cy="1597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4071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6_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97280"/>
            <a:ext cx="4876800" cy="2448174"/>
          </a:xfrm>
        </p:spPr>
        <p:txBody>
          <a:bodyPr/>
          <a:lstStyle>
            <a:lvl1pPr marL="169863" indent="-169863">
              <a:lnSpc>
                <a:spcPct val="100000"/>
              </a:lnSpc>
              <a:buFont typeface="Arial" panose="020B0604020202020204" pitchFamily="34" charset="0"/>
              <a:buChar char="•"/>
              <a:defRPr sz="1600">
                <a:solidFill>
                  <a:schemeClr val="tx2"/>
                </a:solidFill>
                <a:latin typeface="BentonSans Regular"/>
              </a:defRPr>
            </a:lvl1pPr>
            <a:lvl2pPr marL="404813" indent="-171450">
              <a:lnSpc>
                <a:spcPct val="100000"/>
              </a:lnSpc>
              <a:buClr>
                <a:srgbClr val="F47B27"/>
              </a:buClr>
              <a:defRPr sz="1600">
                <a:solidFill>
                  <a:schemeClr val="tx2"/>
                </a:solidFill>
                <a:latin typeface="BentonSans Regular"/>
              </a:defRPr>
            </a:lvl2pPr>
            <a:lvl3pPr marL="627063" indent="-169863">
              <a:lnSpc>
                <a:spcPct val="100000"/>
              </a:lnSpc>
              <a:buClr>
                <a:srgbClr val="F47B27"/>
              </a:buClr>
              <a:defRPr sz="1600">
                <a:solidFill>
                  <a:schemeClr val="tx2"/>
                </a:solidFill>
                <a:latin typeface="BentonSans Regular"/>
              </a:defRPr>
            </a:lvl3pPr>
            <a:lvl4pPr marL="862013" indent="-171450">
              <a:lnSpc>
                <a:spcPct val="100000"/>
              </a:lnSpc>
              <a:buClr>
                <a:srgbClr val="F47B27"/>
              </a:buClr>
              <a:defRPr sz="1600">
                <a:solidFill>
                  <a:schemeClr val="tx2"/>
                </a:solidFill>
                <a:latin typeface="BentonSans Regular"/>
              </a:defRPr>
            </a:lvl4pPr>
            <a:lvl5pPr marL="1031875" indent="-169863">
              <a:lnSpc>
                <a:spcPct val="100000"/>
              </a:lnSpc>
              <a:buClr>
                <a:srgbClr val="F47B27"/>
              </a:buClr>
              <a:defRPr sz="1600">
                <a:solidFill>
                  <a:schemeClr val="tx2"/>
                </a:solidFill>
                <a:latin typeface="BentonSans Regul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4">
            <a:extLst>
              <a:ext uri="{FF2B5EF4-FFF2-40B4-BE49-F238E27FC236}">
                <a16:creationId xmlns:a16="http://schemas.microsoft.com/office/drawing/2014/main" id="{21A87225-28C2-4DE4-A1DE-A2EAFA83C18E}"/>
              </a:ext>
            </a:extLst>
          </p:cNvPr>
          <p:cNvSpPr>
            <a:spLocks noGrp="1"/>
          </p:cNvSpPr>
          <p:nvPr>
            <p:ph type="title"/>
          </p:nvPr>
        </p:nvSpPr>
        <p:spPr>
          <a:xfrm>
            <a:off x="609600" y="210343"/>
            <a:ext cx="10972800" cy="548640"/>
          </a:xfrm>
        </p:spPr>
        <p:txBody>
          <a:bodyPr anchor="ctr" anchorCtr="0"/>
          <a:lstStyle>
            <a:lvl1pPr>
              <a:lnSpc>
                <a:spcPct val="100000"/>
              </a:lnSpc>
              <a:defRPr sz="2600">
                <a:solidFill>
                  <a:srgbClr val="2372B9"/>
                </a:solidFill>
                <a:latin typeface="BentonSans Bold" panose="02000503000000020004" pitchFamily="50" charset="0"/>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B36694E8-09F9-4C92-B6B3-F0A2805DE242}"/>
              </a:ext>
            </a:extLst>
          </p:cNvPr>
          <p:cNvSpPr>
            <a:spLocks noGrp="1"/>
          </p:cNvSpPr>
          <p:nvPr>
            <p:ph idx="10"/>
          </p:nvPr>
        </p:nvSpPr>
        <p:spPr>
          <a:xfrm>
            <a:off x="6217920" y="1097281"/>
            <a:ext cx="4876800" cy="2448177"/>
          </a:xfrm>
        </p:spPr>
        <p:txBody>
          <a:bodyPr/>
          <a:lstStyle>
            <a:lvl1pPr marL="169863" indent="-169863">
              <a:lnSpc>
                <a:spcPct val="100000"/>
              </a:lnSpc>
              <a:buFont typeface="Arial" panose="020B0604020202020204" pitchFamily="34" charset="0"/>
              <a:buChar char="•"/>
              <a:defRPr sz="1600">
                <a:solidFill>
                  <a:schemeClr val="tx2"/>
                </a:solidFill>
                <a:latin typeface="BentonSans Regular"/>
              </a:defRPr>
            </a:lvl1pPr>
            <a:lvl2pPr marL="404813" indent="-171450">
              <a:lnSpc>
                <a:spcPct val="100000"/>
              </a:lnSpc>
              <a:buClr>
                <a:srgbClr val="F47B27"/>
              </a:buClr>
              <a:defRPr sz="1600">
                <a:solidFill>
                  <a:schemeClr val="tx2"/>
                </a:solidFill>
                <a:latin typeface="BentonSans Regular"/>
              </a:defRPr>
            </a:lvl2pPr>
            <a:lvl3pPr marL="627063" indent="-169863">
              <a:lnSpc>
                <a:spcPct val="100000"/>
              </a:lnSpc>
              <a:buClr>
                <a:srgbClr val="F47B27"/>
              </a:buClr>
              <a:defRPr sz="1600">
                <a:solidFill>
                  <a:schemeClr val="tx2"/>
                </a:solidFill>
                <a:latin typeface="BentonSans Regular"/>
              </a:defRPr>
            </a:lvl3pPr>
            <a:lvl4pPr marL="862013" indent="-171450">
              <a:lnSpc>
                <a:spcPct val="100000"/>
              </a:lnSpc>
              <a:buClr>
                <a:srgbClr val="F47B27"/>
              </a:buClr>
              <a:defRPr sz="1600">
                <a:solidFill>
                  <a:schemeClr val="tx2"/>
                </a:solidFill>
                <a:latin typeface="BentonSans Regular"/>
              </a:defRPr>
            </a:lvl4pPr>
            <a:lvl5pPr marL="1031875" indent="-169863">
              <a:lnSpc>
                <a:spcPct val="100000"/>
              </a:lnSpc>
              <a:buClr>
                <a:srgbClr val="F47B27"/>
              </a:buClr>
              <a:defRPr sz="1600">
                <a:solidFill>
                  <a:schemeClr val="tx2"/>
                </a:solidFill>
                <a:latin typeface="BentonSans Regul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Logo&#10;&#10;Description automatically generated">
            <a:extLst>
              <a:ext uri="{FF2B5EF4-FFF2-40B4-BE49-F238E27FC236}">
                <a16:creationId xmlns:a16="http://schemas.microsoft.com/office/drawing/2014/main" id="{B715B7F2-820E-A77A-A615-76CDC59FB5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458342" y="6254496"/>
            <a:ext cx="2448737" cy="402336"/>
          </a:xfrm>
          <a:prstGeom prst="rect">
            <a:avLst/>
          </a:prstGeom>
        </p:spPr>
      </p:pic>
      <p:cxnSp>
        <p:nvCxnSpPr>
          <p:cNvPr id="5" name="Straight Connector 4">
            <a:extLst>
              <a:ext uri="{FF2B5EF4-FFF2-40B4-BE49-F238E27FC236}">
                <a16:creationId xmlns:a16="http://schemas.microsoft.com/office/drawing/2014/main" id="{4431627B-5643-C4C4-C111-E0017E5753B1}"/>
              </a:ext>
            </a:extLst>
          </p:cNvPr>
          <p:cNvCxnSpPr>
            <a:cxnSpLocks/>
          </p:cNvCxnSpPr>
          <p:nvPr userDrawn="1"/>
        </p:nvCxnSpPr>
        <p:spPr>
          <a:xfrm>
            <a:off x="554685" y="774742"/>
            <a:ext cx="11027715" cy="0"/>
          </a:xfrm>
          <a:prstGeom prst="line">
            <a:avLst/>
          </a:prstGeom>
          <a:ln w="12700">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9C9C4201-31F9-48AC-2E16-AC396A6A4D03}"/>
              </a:ext>
            </a:extLst>
          </p:cNvPr>
          <p:cNvSpPr>
            <a:spLocks noGrp="1"/>
          </p:cNvSpPr>
          <p:nvPr>
            <p:ph type="body" sz="quarter" idx="12"/>
          </p:nvPr>
        </p:nvSpPr>
        <p:spPr>
          <a:xfrm>
            <a:off x="609600" y="3656784"/>
            <a:ext cx="10524067" cy="1597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2">
            <a:extLst>
              <a:ext uri="{FF2B5EF4-FFF2-40B4-BE49-F238E27FC236}">
                <a16:creationId xmlns:a16="http://schemas.microsoft.com/office/drawing/2014/main" id="{9D603C28-9C15-F31B-1913-B929317CA17B}"/>
              </a:ext>
            </a:extLst>
          </p:cNvPr>
          <p:cNvSpPr txBox="1">
            <a:spLocks/>
          </p:cNvSpPr>
          <p:nvPr userDrawn="1"/>
        </p:nvSpPr>
        <p:spPr>
          <a:xfrm>
            <a:off x="199111" y="6438505"/>
            <a:ext cx="487680" cy="2130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ED86176-D6A4-43D8-BE13-F18245AD9D39}" type="slidenum">
              <a:rPr lang="en-US" sz="800" smtClean="0">
                <a:solidFill>
                  <a:srgbClr val="2372B9"/>
                </a:solidFill>
                <a:latin typeface="BentonSans Regular"/>
              </a:rPr>
              <a:pPr>
                <a:defRPr/>
              </a:pPr>
              <a:t>‹#›</a:t>
            </a:fld>
            <a:endParaRPr lang="en-US" sz="800" dirty="0">
              <a:solidFill>
                <a:srgbClr val="2372B9"/>
              </a:solidFill>
              <a:latin typeface="BentonSans Regular"/>
            </a:endParaRPr>
          </a:p>
        </p:txBody>
      </p:sp>
      <p:sp>
        <p:nvSpPr>
          <p:cNvPr id="7" name="Footer Placeholder 5">
            <a:extLst>
              <a:ext uri="{FF2B5EF4-FFF2-40B4-BE49-F238E27FC236}">
                <a16:creationId xmlns:a16="http://schemas.microsoft.com/office/drawing/2014/main" id="{714AFFCE-C2BA-0511-C3C6-FDB7DFE540EE}"/>
              </a:ext>
            </a:extLst>
          </p:cNvPr>
          <p:cNvSpPr txBox="1">
            <a:spLocks/>
          </p:cNvSpPr>
          <p:nvPr userDrawn="1"/>
        </p:nvSpPr>
        <p:spPr>
          <a:xfrm>
            <a:off x="554686" y="6438507"/>
            <a:ext cx="8801349" cy="21308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675" dirty="0">
                <a:solidFill>
                  <a:srgbClr val="7E8083"/>
                </a:solidFill>
                <a:latin typeface="BentonSans Regular"/>
              </a:rPr>
              <a:t>© 2024. The offerings described herein are those of either Constellation NewEnergy, Inc. or Constellation NewEnergy-Gas Division, LLC, affiliates of each other. Brand names and product names are trademarks or service marks of their respective holders. All rights reserved.</a:t>
            </a:r>
          </a:p>
        </p:txBody>
      </p:sp>
    </p:spTree>
    <p:extLst>
      <p:ext uri="{BB962C8B-B14F-4D97-AF65-F5344CB8AC3E}">
        <p14:creationId xmlns:p14="http://schemas.microsoft.com/office/powerpoint/2010/main" val="18950787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Image Title Slide">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6C41AEC0-E88E-4C33-9490-7595C732848F}"/>
              </a:ext>
            </a:extLst>
          </p:cNvPr>
          <p:cNvSpPr>
            <a:spLocks noGrp="1"/>
          </p:cNvSpPr>
          <p:nvPr>
            <p:ph type="body" sz="quarter" idx="10"/>
          </p:nvPr>
        </p:nvSpPr>
        <p:spPr>
          <a:xfrm>
            <a:off x="1225177" y="2529928"/>
            <a:ext cx="5416551" cy="1360696"/>
          </a:xfrm>
        </p:spPr>
        <p:txBody>
          <a:bodyPr/>
          <a:lstStyle>
            <a:lvl1pPr>
              <a:lnSpc>
                <a:spcPct val="150000"/>
              </a:lnSpc>
              <a:defRPr sz="2000">
                <a:solidFill>
                  <a:srgbClr val="2372B9"/>
                </a:solidFill>
                <a:latin typeface="BentonSans Medium" panose="02000603000000020004" pitchFamily="50" charset="0"/>
              </a:defRPr>
            </a:lvl1pPr>
            <a:lvl2pPr>
              <a:lnSpc>
                <a:spcPct val="150000"/>
              </a:lnSpc>
              <a:buClr>
                <a:srgbClr val="F47B27"/>
              </a:buClr>
              <a:defRPr sz="2000">
                <a:latin typeface="BentonSans Medium" panose="02000603000000020004" pitchFamily="50" charset="0"/>
              </a:defRPr>
            </a:lvl2pPr>
            <a:lvl3pPr marL="288918" indent="-160335">
              <a:lnSpc>
                <a:spcPct val="150000"/>
              </a:lnSpc>
              <a:buClr>
                <a:srgbClr val="F47B27"/>
              </a:buClr>
              <a:defRPr sz="2000">
                <a:latin typeface="BentonSans Medium" panose="02000603000000020004" pitchFamily="50" charset="0"/>
              </a:defRPr>
            </a:lvl3pPr>
            <a:lvl4pPr marL="396865" indent="-139697">
              <a:lnSpc>
                <a:spcPct val="150000"/>
              </a:lnSpc>
              <a:buClr>
                <a:srgbClr val="F47B27"/>
              </a:buClr>
              <a:defRPr sz="2000">
                <a:latin typeface="BentonSans Medium" panose="02000603000000020004" pitchFamily="50" charset="0"/>
              </a:defRPr>
            </a:lvl4pPr>
            <a:lvl5pPr marL="517512" indent="-131759">
              <a:lnSpc>
                <a:spcPct val="150000"/>
              </a:lnSpc>
              <a:buClr>
                <a:srgbClr val="F47B27"/>
              </a:buClr>
              <a:defRPr sz="2000">
                <a:latin typeface="BentonSans Medium" panose="02000603000000020004" pitchFamily="50" charset="0"/>
              </a:defRPr>
            </a:lvl5pPr>
          </a:lstStyle>
          <a:p>
            <a:pPr lvl="0"/>
            <a:r>
              <a:rPr lang="en-US"/>
              <a:t>Click to edit Master text styles</a:t>
            </a:r>
          </a:p>
        </p:txBody>
      </p:sp>
      <p:sp>
        <p:nvSpPr>
          <p:cNvPr id="4" name="Title 1">
            <a:extLst>
              <a:ext uri="{FF2B5EF4-FFF2-40B4-BE49-F238E27FC236}">
                <a16:creationId xmlns:a16="http://schemas.microsoft.com/office/drawing/2014/main" id="{56F6273A-DC61-408F-AA55-1E6FFB054908}"/>
              </a:ext>
            </a:extLst>
          </p:cNvPr>
          <p:cNvSpPr>
            <a:spLocks noGrp="1"/>
          </p:cNvSpPr>
          <p:nvPr>
            <p:ph type="title"/>
          </p:nvPr>
        </p:nvSpPr>
        <p:spPr>
          <a:xfrm>
            <a:off x="1225176" y="1610317"/>
            <a:ext cx="9759576" cy="640080"/>
          </a:xfrm>
        </p:spPr>
        <p:txBody>
          <a:bodyPr/>
          <a:lstStyle/>
          <a:p>
            <a:endParaRPr lang="en-US" sz="3600" b="1"/>
          </a:p>
        </p:txBody>
      </p:sp>
    </p:spTree>
    <p:extLst>
      <p:ext uri="{BB962C8B-B14F-4D97-AF65-F5344CB8AC3E}">
        <p14:creationId xmlns:p14="http://schemas.microsoft.com/office/powerpoint/2010/main" val="8504337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7_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863126"/>
            <a:ext cx="10972800" cy="5263355"/>
          </a:xfrm>
        </p:spPr>
        <p:txBody>
          <a:bodyPr/>
          <a:lstStyle>
            <a:lvl1pPr marL="169863" indent="-169863">
              <a:lnSpc>
                <a:spcPct val="100000"/>
              </a:lnSpc>
              <a:buFont typeface="Arial" panose="020B0604020202020204" pitchFamily="34" charset="0"/>
              <a:buChar char="•"/>
              <a:defRPr sz="1600">
                <a:solidFill>
                  <a:srgbClr val="000000"/>
                </a:solidFill>
                <a:latin typeface="BentonSans"/>
              </a:defRPr>
            </a:lvl1pPr>
            <a:lvl2pPr marL="404813" indent="-171450">
              <a:lnSpc>
                <a:spcPct val="100000"/>
              </a:lnSpc>
              <a:buClr>
                <a:srgbClr val="F47B27"/>
              </a:buClr>
              <a:buFontTx/>
              <a:buChar char="–"/>
              <a:defRPr sz="1600">
                <a:solidFill>
                  <a:srgbClr val="000000"/>
                </a:solidFill>
                <a:latin typeface="BentonSans"/>
              </a:defRPr>
            </a:lvl2pPr>
            <a:lvl3pPr marL="627063" indent="-169863">
              <a:lnSpc>
                <a:spcPct val="100000"/>
              </a:lnSpc>
              <a:buClr>
                <a:srgbClr val="F47B27"/>
              </a:buClr>
              <a:buFont typeface="Arial" panose="020B0604020202020204" pitchFamily="34" charset="0"/>
              <a:buChar char="•"/>
              <a:defRPr sz="1600">
                <a:solidFill>
                  <a:srgbClr val="000000"/>
                </a:solidFill>
                <a:latin typeface="BentonSans"/>
              </a:defRPr>
            </a:lvl3pPr>
            <a:lvl4pPr marL="796925" indent="-169863" defTabSz="627063">
              <a:lnSpc>
                <a:spcPct val="100000"/>
              </a:lnSpc>
              <a:buClr>
                <a:srgbClr val="F47B27"/>
              </a:buClr>
              <a:buFontTx/>
              <a:buChar char="–"/>
              <a:defRPr sz="1600">
                <a:solidFill>
                  <a:srgbClr val="000000"/>
                </a:solidFill>
                <a:latin typeface="BentonSans"/>
              </a:defRPr>
            </a:lvl4pPr>
            <a:lvl5pPr marL="966788" indent="-169863">
              <a:lnSpc>
                <a:spcPct val="100000"/>
              </a:lnSpc>
              <a:buClr>
                <a:srgbClr val="F47B27"/>
              </a:buClr>
              <a:buFont typeface="Arial" panose="020B0604020202020204" pitchFamily="34" charset="0"/>
              <a:buChar char="•"/>
              <a:defRPr sz="1600">
                <a:solidFill>
                  <a:srgbClr val="000000"/>
                </a:solidFill>
                <a:latin typeface="BentonSan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6FCD1EA4-EB6B-45BD-8A63-FEAD46526AE7}"/>
              </a:ext>
            </a:extLst>
          </p:cNvPr>
          <p:cNvSpPr>
            <a:spLocks noGrp="1"/>
          </p:cNvSpPr>
          <p:nvPr>
            <p:ph type="ftr" sz="quarter" idx="10"/>
          </p:nvPr>
        </p:nvSpPr>
        <p:spPr/>
        <p:txBody>
          <a:bodyPr/>
          <a:lstStyle>
            <a:lvl1pPr>
              <a:defRPr/>
            </a:lvl1pPr>
          </a:lstStyle>
          <a:p>
            <a:pPr>
              <a:defRPr/>
            </a:pPr>
            <a:r>
              <a:rPr lang="en-US"/>
              <a:t>© 2022 Constellation Energy Resources, LLC. The offerings described herein are those of either Constellation </a:t>
            </a:r>
            <a:r>
              <a:rPr lang="en-US" err="1"/>
              <a:t>NewEnergy</a:t>
            </a:r>
            <a:r>
              <a:rPr lang="en-US"/>
              <a:t>, Inc. or Constellation </a:t>
            </a:r>
            <a:r>
              <a:rPr lang="en-US" err="1"/>
              <a:t>NewEnergy</a:t>
            </a:r>
            <a:r>
              <a:rPr lang="en-US"/>
              <a:t>-Gas Division, LLC, affiliates of each other and ultimate subsidiaries of Constellation Energy Company. Brand names and product names are trademarks or service marks of their respective holders. All rights reserved. Errors and omissions excepted.</a:t>
            </a:r>
          </a:p>
          <a:p>
            <a:pPr>
              <a:defRPr/>
            </a:pPr>
            <a:endParaRPr lang="en-US"/>
          </a:p>
        </p:txBody>
      </p:sp>
      <p:sp>
        <p:nvSpPr>
          <p:cNvPr id="5" name="Slide Number Placeholder 5">
            <a:extLst>
              <a:ext uri="{FF2B5EF4-FFF2-40B4-BE49-F238E27FC236}">
                <a16:creationId xmlns:a16="http://schemas.microsoft.com/office/drawing/2014/main" id="{6BFE893F-480D-4569-AA03-F6323690159A}"/>
              </a:ext>
            </a:extLst>
          </p:cNvPr>
          <p:cNvSpPr>
            <a:spLocks noGrp="1"/>
          </p:cNvSpPr>
          <p:nvPr>
            <p:ph type="sldNum" sz="quarter" idx="11"/>
          </p:nvPr>
        </p:nvSpPr>
        <p:spPr/>
        <p:txBody>
          <a:bodyPr/>
          <a:lstStyle>
            <a:lvl1pPr>
              <a:defRPr/>
            </a:lvl1pPr>
          </a:lstStyle>
          <a:p>
            <a:pPr>
              <a:defRPr/>
            </a:pPr>
            <a:fld id="{F023B8F8-21BD-4511-9FEB-357915568097}" type="slidenum">
              <a:rPr lang="en-US"/>
              <a:pPr>
                <a:defRPr/>
              </a:pPr>
              <a:t>‹#›</a:t>
            </a:fld>
            <a:endParaRPr lang="en-US"/>
          </a:p>
        </p:txBody>
      </p:sp>
      <p:sp>
        <p:nvSpPr>
          <p:cNvPr id="6" name="Title Placeholder 1">
            <a:extLst>
              <a:ext uri="{FF2B5EF4-FFF2-40B4-BE49-F238E27FC236}">
                <a16:creationId xmlns:a16="http://schemas.microsoft.com/office/drawing/2014/main" id="{9BEE359A-99A7-46E0-9608-B21B71B7448D}"/>
              </a:ext>
            </a:extLst>
          </p:cNvPr>
          <p:cNvSpPr>
            <a:spLocks noGrp="1" noChangeArrowheads="1"/>
          </p:cNvSpPr>
          <p:nvPr>
            <p:ph type="title"/>
          </p:nvPr>
        </p:nvSpPr>
        <p:spPr bwMode="auto">
          <a:xfrm>
            <a:off x="609600" y="135898"/>
            <a:ext cx="10972800" cy="59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titles</a:t>
            </a:r>
          </a:p>
        </p:txBody>
      </p:sp>
      <p:sp>
        <p:nvSpPr>
          <p:cNvPr id="7" name="Text Placeholder 6">
            <a:extLst>
              <a:ext uri="{FF2B5EF4-FFF2-40B4-BE49-F238E27FC236}">
                <a16:creationId xmlns:a16="http://schemas.microsoft.com/office/drawing/2014/main" id="{9E0C9C1C-3AD0-4992-B290-1A275D8DA0E4}"/>
              </a:ext>
            </a:extLst>
          </p:cNvPr>
          <p:cNvSpPr>
            <a:spLocks noGrp="1"/>
          </p:cNvSpPr>
          <p:nvPr>
            <p:ph type="body" sz="quarter" idx="12" hasCustomPrompt="1"/>
          </p:nvPr>
        </p:nvSpPr>
        <p:spPr>
          <a:xfrm>
            <a:off x="554567" y="6217920"/>
            <a:ext cx="8607552" cy="148697"/>
          </a:xfrm>
        </p:spPr>
        <p:txBody>
          <a:bodyPr/>
          <a:lstStyle>
            <a:lvl1pPr>
              <a:defRPr sz="800">
                <a:solidFill>
                  <a:schemeClr val="bg1">
                    <a:lumMod val="50000"/>
                  </a:schemeClr>
                </a:solidFill>
              </a:defRPr>
            </a:lvl1pPr>
            <a:lvl2pPr>
              <a:defRPr sz="800">
                <a:solidFill>
                  <a:schemeClr val="bg1">
                    <a:lumMod val="50000"/>
                  </a:schemeClr>
                </a:solidFill>
              </a:defRPr>
            </a:lvl2pPr>
            <a:lvl3pPr>
              <a:defRPr sz="800">
                <a:solidFill>
                  <a:schemeClr val="bg1">
                    <a:lumMod val="50000"/>
                  </a:schemeClr>
                </a:solidFill>
              </a:defRPr>
            </a:lvl3pPr>
            <a:lvl4pPr>
              <a:defRPr sz="800">
                <a:solidFill>
                  <a:schemeClr val="bg1">
                    <a:lumMod val="50000"/>
                  </a:schemeClr>
                </a:solidFill>
              </a:defRPr>
            </a:lvl4pPr>
            <a:lvl5pPr>
              <a:defRPr sz="800">
                <a:solidFill>
                  <a:schemeClr val="bg1">
                    <a:lumMod val="50000"/>
                  </a:schemeClr>
                </a:solidFill>
              </a:defRPr>
            </a:lvl5pPr>
          </a:lstStyle>
          <a:p>
            <a:pPr lvl="0"/>
            <a:r>
              <a:rPr lang="en-US"/>
              <a:t>Source: </a:t>
            </a:r>
          </a:p>
        </p:txBody>
      </p:sp>
    </p:spTree>
    <p:extLst>
      <p:ext uri="{BB962C8B-B14F-4D97-AF65-F5344CB8AC3E}">
        <p14:creationId xmlns:p14="http://schemas.microsoft.com/office/powerpoint/2010/main" val="25982238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8_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97280"/>
            <a:ext cx="4876800" cy="2448174"/>
          </a:xfrm>
        </p:spPr>
        <p:txBody>
          <a:bodyPr/>
          <a:lstStyle>
            <a:lvl1pPr marL="169863" indent="-169863">
              <a:lnSpc>
                <a:spcPct val="100000"/>
              </a:lnSpc>
              <a:buFont typeface="Arial" panose="020B0604020202020204" pitchFamily="34" charset="0"/>
              <a:buChar char="•"/>
              <a:defRPr sz="1600">
                <a:solidFill>
                  <a:schemeClr val="tx2"/>
                </a:solidFill>
                <a:latin typeface="BentonSans Regular"/>
              </a:defRPr>
            </a:lvl1pPr>
            <a:lvl2pPr marL="404813" indent="-171450">
              <a:lnSpc>
                <a:spcPct val="100000"/>
              </a:lnSpc>
              <a:buClr>
                <a:srgbClr val="F47B27"/>
              </a:buClr>
              <a:defRPr sz="1600">
                <a:solidFill>
                  <a:schemeClr val="tx2"/>
                </a:solidFill>
                <a:latin typeface="BentonSans Regular"/>
              </a:defRPr>
            </a:lvl2pPr>
            <a:lvl3pPr marL="627063" indent="-169863">
              <a:lnSpc>
                <a:spcPct val="100000"/>
              </a:lnSpc>
              <a:buClr>
                <a:srgbClr val="F47B27"/>
              </a:buClr>
              <a:defRPr sz="1600">
                <a:solidFill>
                  <a:schemeClr val="tx2"/>
                </a:solidFill>
                <a:latin typeface="BentonSans Regular"/>
              </a:defRPr>
            </a:lvl3pPr>
            <a:lvl4pPr marL="862013" indent="-171450">
              <a:lnSpc>
                <a:spcPct val="100000"/>
              </a:lnSpc>
              <a:buClr>
                <a:srgbClr val="F47B27"/>
              </a:buClr>
              <a:defRPr sz="1600">
                <a:solidFill>
                  <a:schemeClr val="tx2"/>
                </a:solidFill>
                <a:latin typeface="BentonSans Regular"/>
              </a:defRPr>
            </a:lvl4pPr>
            <a:lvl5pPr marL="1031875" indent="-169863">
              <a:lnSpc>
                <a:spcPct val="100000"/>
              </a:lnSpc>
              <a:buClr>
                <a:srgbClr val="F47B27"/>
              </a:buClr>
              <a:defRPr sz="1600">
                <a:solidFill>
                  <a:schemeClr val="tx2"/>
                </a:solidFill>
                <a:latin typeface="BentonSans Regul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4">
            <a:extLst>
              <a:ext uri="{FF2B5EF4-FFF2-40B4-BE49-F238E27FC236}">
                <a16:creationId xmlns:a16="http://schemas.microsoft.com/office/drawing/2014/main" id="{21A87225-28C2-4DE4-A1DE-A2EAFA83C18E}"/>
              </a:ext>
            </a:extLst>
          </p:cNvPr>
          <p:cNvSpPr>
            <a:spLocks noGrp="1"/>
          </p:cNvSpPr>
          <p:nvPr>
            <p:ph type="title"/>
          </p:nvPr>
        </p:nvSpPr>
        <p:spPr>
          <a:xfrm>
            <a:off x="609600" y="210343"/>
            <a:ext cx="10972800" cy="548640"/>
          </a:xfrm>
        </p:spPr>
        <p:txBody>
          <a:bodyPr anchor="ctr" anchorCtr="0"/>
          <a:lstStyle>
            <a:lvl1pPr>
              <a:lnSpc>
                <a:spcPct val="100000"/>
              </a:lnSpc>
              <a:defRPr sz="2600">
                <a:solidFill>
                  <a:srgbClr val="2372B9"/>
                </a:solidFill>
                <a:latin typeface="BentonSans Bold" panose="02000503000000020004" pitchFamily="50" charset="0"/>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B36694E8-09F9-4C92-B6B3-F0A2805DE242}"/>
              </a:ext>
            </a:extLst>
          </p:cNvPr>
          <p:cNvSpPr>
            <a:spLocks noGrp="1"/>
          </p:cNvSpPr>
          <p:nvPr>
            <p:ph idx="10"/>
          </p:nvPr>
        </p:nvSpPr>
        <p:spPr>
          <a:xfrm>
            <a:off x="6217920" y="1097281"/>
            <a:ext cx="4876800" cy="2448177"/>
          </a:xfrm>
        </p:spPr>
        <p:txBody>
          <a:bodyPr/>
          <a:lstStyle>
            <a:lvl1pPr marL="169863" indent="-169863">
              <a:lnSpc>
                <a:spcPct val="100000"/>
              </a:lnSpc>
              <a:buFont typeface="Arial" panose="020B0604020202020204" pitchFamily="34" charset="0"/>
              <a:buChar char="•"/>
              <a:defRPr sz="1600">
                <a:solidFill>
                  <a:schemeClr val="tx2"/>
                </a:solidFill>
                <a:latin typeface="BentonSans Regular"/>
              </a:defRPr>
            </a:lvl1pPr>
            <a:lvl2pPr marL="404813" indent="-171450">
              <a:lnSpc>
                <a:spcPct val="100000"/>
              </a:lnSpc>
              <a:buClr>
                <a:srgbClr val="F47B27"/>
              </a:buClr>
              <a:defRPr sz="1600">
                <a:solidFill>
                  <a:schemeClr val="tx2"/>
                </a:solidFill>
                <a:latin typeface="BentonSans Regular"/>
              </a:defRPr>
            </a:lvl2pPr>
            <a:lvl3pPr marL="627063" indent="-169863">
              <a:lnSpc>
                <a:spcPct val="100000"/>
              </a:lnSpc>
              <a:buClr>
                <a:srgbClr val="F47B27"/>
              </a:buClr>
              <a:defRPr sz="1600">
                <a:solidFill>
                  <a:schemeClr val="tx2"/>
                </a:solidFill>
                <a:latin typeface="BentonSans Regular"/>
              </a:defRPr>
            </a:lvl3pPr>
            <a:lvl4pPr marL="862013" indent="-171450">
              <a:lnSpc>
                <a:spcPct val="100000"/>
              </a:lnSpc>
              <a:buClr>
                <a:srgbClr val="F47B27"/>
              </a:buClr>
              <a:defRPr sz="1600">
                <a:solidFill>
                  <a:schemeClr val="tx2"/>
                </a:solidFill>
                <a:latin typeface="BentonSans Regular"/>
              </a:defRPr>
            </a:lvl4pPr>
            <a:lvl5pPr marL="1031875" indent="-169863">
              <a:lnSpc>
                <a:spcPct val="100000"/>
              </a:lnSpc>
              <a:buClr>
                <a:srgbClr val="F47B27"/>
              </a:buClr>
              <a:defRPr sz="1600">
                <a:solidFill>
                  <a:schemeClr val="tx2"/>
                </a:solidFill>
                <a:latin typeface="BentonSans Regul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Logo&#10;&#10;Description automatically generated">
            <a:extLst>
              <a:ext uri="{FF2B5EF4-FFF2-40B4-BE49-F238E27FC236}">
                <a16:creationId xmlns:a16="http://schemas.microsoft.com/office/drawing/2014/main" id="{B715B7F2-820E-A77A-A615-76CDC59FB5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458342" y="6254496"/>
            <a:ext cx="2448737" cy="402336"/>
          </a:xfrm>
          <a:prstGeom prst="rect">
            <a:avLst/>
          </a:prstGeom>
        </p:spPr>
      </p:pic>
      <p:cxnSp>
        <p:nvCxnSpPr>
          <p:cNvPr id="5" name="Straight Connector 4">
            <a:extLst>
              <a:ext uri="{FF2B5EF4-FFF2-40B4-BE49-F238E27FC236}">
                <a16:creationId xmlns:a16="http://schemas.microsoft.com/office/drawing/2014/main" id="{4431627B-5643-C4C4-C111-E0017E5753B1}"/>
              </a:ext>
            </a:extLst>
          </p:cNvPr>
          <p:cNvCxnSpPr>
            <a:cxnSpLocks/>
          </p:cNvCxnSpPr>
          <p:nvPr userDrawn="1"/>
        </p:nvCxnSpPr>
        <p:spPr>
          <a:xfrm>
            <a:off x="554685" y="774742"/>
            <a:ext cx="11027715" cy="0"/>
          </a:xfrm>
          <a:prstGeom prst="line">
            <a:avLst/>
          </a:prstGeom>
          <a:ln w="12700">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9C9C4201-31F9-48AC-2E16-AC396A6A4D03}"/>
              </a:ext>
            </a:extLst>
          </p:cNvPr>
          <p:cNvSpPr>
            <a:spLocks noGrp="1"/>
          </p:cNvSpPr>
          <p:nvPr>
            <p:ph type="body" sz="quarter" idx="12"/>
          </p:nvPr>
        </p:nvSpPr>
        <p:spPr>
          <a:xfrm>
            <a:off x="609600" y="3656784"/>
            <a:ext cx="10524067" cy="1597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2">
            <a:extLst>
              <a:ext uri="{FF2B5EF4-FFF2-40B4-BE49-F238E27FC236}">
                <a16:creationId xmlns:a16="http://schemas.microsoft.com/office/drawing/2014/main" id="{9D603C28-9C15-F31B-1913-B929317CA17B}"/>
              </a:ext>
            </a:extLst>
          </p:cNvPr>
          <p:cNvSpPr txBox="1">
            <a:spLocks/>
          </p:cNvSpPr>
          <p:nvPr userDrawn="1"/>
        </p:nvSpPr>
        <p:spPr>
          <a:xfrm>
            <a:off x="199111" y="6438505"/>
            <a:ext cx="487680" cy="2130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ED86176-D6A4-43D8-BE13-F18245AD9D39}" type="slidenum">
              <a:rPr lang="en-US" sz="800" smtClean="0">
                <a:solidFill>
                  <a:srgbClr val="2372B9"/>
                </a:solidFill>
                <a:latin typeface="BentonSans Regular"/>
              </a:rPr>
              <a:pPr>
                <a:defRPr/>
              </a:pPr>
              <a:t>‹#›</a:t>
            </a:fld>
            <a:endParaRPr lang="en-US" sz="800" dirty="0">
              <a:solidFill>
                <a:srgbClr val="2372B9"/>
              </a:solidFill>
              <a:latin typeface="BentonSans Regular"/>
            </a:endParaRPr>
          </a:p>
        </p:txBody>
      </p:sp>
      <p:sp>
        <p:nvSpPr>
          <p:cNvPr id="7" name="Footer Placeholder 5">
            <a:extLst>
              <a:ext uri="{FF2B5EF4-FFF2-40B4-BE49-F238E27FC236}">
                <a16:creationId xmlns:a16="http://schemas.microsoft.com/office/drawing/2014/main" id="{714AFFCE-C2BA-0511-C3C6-FDB7DFE540EE}"/>
              </a:ext>
            </a:extLst>
          </p:cNvPr>
          <p:cNvSpPr txBox="1">
            <a:spLocks/>
          </p:cNvSpPr>
          <p:nvPr userDrawn="1"/>
        </p:nvSpPr>
        <p:spPr>
          <a:xfrm>
            <a:off x="554686" y="6438507"/>
            <a:ext cx="8801349" cy="21308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675" dirty="0">
                <a:solidFill>
                  <a:srgbClr val="7E8083"/>
                </a:solidFill>
                <a:latin typeface="BentonSans Regular"/>
              </a:rPr>
              <a:t>© 2024. The offerings described herein are those of either Constellation NewEnergy, Inc. or Constellation NewEnergy-Gas Division, LLC, affiliates of each other. Brand names and product names are trademarks or service marks of their respective holders. All rights reserved.</a:t>
            </a:r>
          </a:p>
        </p:txBody>
      </p:sp>
    </p:spTree>
    <p:extLst>
      <p:ext uri="{BB962C8B-B14F-4D97-AF65-F5344CB8AC3E}">
        <p14:creationId xmlns:p14="http://schemas.microsoft.com/office/powerpoint/2010/main" val="340230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9_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863126"/>
            <a:ext cx="10972800" cy="5263355"/>
          </a:xfrm>
        </p:spPr>
        <p:txBody>
          <a:bodyPr/>
          <a:lstStyle>
            <a:lvl1pPr marL="169863" indent="-169863">
              <a:lnSpc>
                <a:spcPct val="100000"/>
              </a:lnSpc>
              <a:buFont typeface="Arial" panose="020B0604020202020204" pitchFamily="34" charset="0"/>
              <a:buChar char="•"/>
              <a:defRPr sz="1600">
                <a:solidFill>
                  <a:srgbClr val="000000"/>
                </a:solidFill>
                <a:latin typeface="BentonSans"/>
              </a:defRPr>
            </a:lvl1pPr>
            <a:lvl2pPr marL="404813" indent="-171450">
              <a:lnSpc>
                <a:spcPct val="100000"/>
              </a:lnSpc>
              <a:buClr>
                <a:srgbClr val="F47B27"/>
              </a:buClr>
              <a:buFontTx/>
              <a:buChar char="–"/>
              <a:defRPr sz="1600">
                <a:solidFill>
                  <a:srgbClr val="000000"/>
                </a:solidFill>
                <a:latin typeface="BentonSans"/>
              </a:defRPr>
            </a:lvl2pPr>
            <a:lvl3pPr marL="627063" indent="-169863">
              <a:lnSpc>
                <a:spcPct val="100000"/>
              </a:lnSpc>
              <a:buClr>
                <a:srgbClr val="F47B27"/>
              </a:buClr>
              <a:buFont typeface="Arial" panose="020B0604020202020204" pitchFamily="34" charset="0"/>
              <a:buChar char="•"/>
              <a:defRPr sz="1600">
                <a:solidFill>
                  <a:srgbClr val="000000"/>
                </a:solidFill>
                <a:latin typeface="BentonSans"/>
              </a:defRPr>
            </a:lvl3pPr>
            <a:lvl4pPr marL="796925" indent="-169863" defTabSz="627063">
              <a:lnSpc>
                <a:spcPct val="100000"/>
              </a:lnSpc>
              <a:buClr>
                <a:srgbClr val="F47B27"/>
              </a:buClr>
              <a:buFontTx/>
              <a:buChar char="–"/>
              <a:defRPr sz="1600">
                <a:solidFill>
                  <a:srgbClr val="000000"/>
                </a:solidFill>
                <a:latin typeface="BentonSans"/>
              </a:defRPr>
            </a:lvl4pPr>
            <a:lvl5pPr marL="966788" indent="-169863">
              <a:lnSpc>
                <a:spcPct val="100000"/>
              </a:lnSpc>
              <a:buClr>
                <a:srgbClr val="F47B27"/>
              </a:buClr>
              <a:buFont typeface="Arial" panose="020B0604020202020204" pitchFamily="34" charset="0"/>
              <a:buChar char="•"/>
              <a:defRPr sz="1600">
                <a:solidFill>
                  <a:srgbClr val="000000"/>
                </a:solidFill>
                <a:latin typeface="BentonSan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6FCD1EA4-EB6B-45BD-8A63-FEAD46526AE7}"/>
              </a:ext>
            </a:extLst>
          </p:cNvPr>
          <p:cNvSpPr>
            <a:spLocks noGrp="1"/>
          </p:cNvSpPr>
          <p:nvPr>
            <p:ph type="ftr" sz="quarter" idx="10"/>
          </p:nvPr>
        </p:nvSpPr>
        <p:spPr/>
        <p:txBody>
          <a:bodyPr/>
          <a:lstStyle>
            <a:lvl1pPr>
              <a:defRPr/>
            </a:lvl1pPr>
          </a:lstStyle>
          <a:p>
            <a:pPr>
              <a:defRPr/>
            </a:pPr>
            <a:r>
              <a:rPr lang="en-US"/>
              <a:t>© 2022 Constellation Energy Resources, LLC. The offerings described herein are those of either Constellation </a:t>
            </a:r>
            <a:r>
              <a:rPr lang="en-US" err="1"/>
              <a:t>NewEnergy</a:t>
            </a:r>
            <a:r>
              <a:rPr lang="en-US"/>
              <a:t>, Inc. or Constellation </a:t>
            </a:r>
            <a:r>
              <a:rPr lang="en-US" err="1"/>
              <a:t>NewEnergy</a:t>
            </a:r>
            <a:r>
              <a:rPr lang="en-US"/>
              <a:t>-Gas Division, LLC, affiliates of each other and ultimate subsidiaries of Constellation Energy Company. Brand names and product names are trademarks or service marks of their respective holders. All rights reserved. Errors and omissions excepted.</a:t>
            </a:r>
          </a:p>
          <a:p>
            <a:pPr>
              <a:defRPr/>
            </a:pPr>
            <a:endParaRPr lang="en-US"/>
          </a:p>
        </p:txBody>
      </p:sp>
      <p:sp>
        <p:nvSpPr>
          <p:cNvPr id="5" name="Slide Number Placeholder 5">
            <a:extLst>
              <a:ext uri="{FF2B5EF4-FFF2-40B4-BE49-F238E27FC236}">
                <a16:creationId xmlns:a16="http://schemas.microsoft.com/office/drawing/2014/main" id="{6BFE893F-480D-4569-AA03-F6323690159A}"/>
              </a:ext>
            </a:extLst>
          </p:cNvPr>
          <p:cNvSpPr>
            <a:spLocks noGrp="1"/>
          </p:cNvSpPr>
          <p:nvPr>
            <p:ph type="sldNum" sz="quarter" idx="11"/>
          </p:nvPr>
        </p:nvSpPr>
        <p:spPr/>
        <p:txBody>
          <a:bodyPr/>
          <a:lstStyle>
            <a:lvl1pPr>
              <a:defRPr/>
            </a:lvl1pPr>
          </a:lstStyle>
          <a:p>
            <a:pPr>
              <a:defRPr/>
            </a:pPr>
            <a:fld id="{F023B8F8-21BD-4511-9FEB-357915568097}" type="slidenum">
              <a:rPr lang="en-US"/>
              <a:pPr>
                <a:defRPr/>
              </a:pPr>
              <a:t>‹#›</a:t>
            </a:fld>
            <a:endParaRPr lang="en-US"/>
          </a:p>
        </p:txBody>
      </p:sp>
      <p:sp>
        <p:nvSpPr>
          <p:cNvPr id="6" name="Title Placeholder 1">
            <a:extLst>
              <a:ext uri="{FF2B5EF4-FFF2-40B4-BE49-F238E27FC236}">
                <a16:creationId xmlns:a16="http://schemas.microsoft.com/office/drawing/2014/main" id="{9BEE359A-99A7-46E0-9608-B21B71B7448D}"/>
              </a:ext>
            </a:extLst>
          </p:cNvPr>
          <p:cNvSpPr>
            <a:spLocks noGrp="1" noChangeArrowheads="1"/>
          </p:cNvSpPr>
          <p:nvPr>
            <p:ph type="title"/>
          </p:nvPr>
        </p:nvSpPr>
        <p:spPr bwMode="auto">
          <a:xfrm>
            <a:off x="609600" y="135898"/>
            <a:ext cx="10972800" cy="59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titles</a:t>
            </a:r>
          </a:p>
        </p:txBody>
      </p:sp>
      <p:sp>
        <p:nvSpPr>
          <p:cNvPr id="7" name="Text Placeholder 6">
            <a:extLst>
              <a:ext uri="{FF2B5EF4-FFF2-40B4-BE49-F238E27FC236}">
                <a16:creationId xmlns:a16="http://schemas.microsoft.com/office/drawing/2014/main" id="{9E0C9C1C-3AD0-4992-B290-1A275D8DA0E4}"/>
              </a:ext>
            </a:extLst>
          </p:cNvPr>
          <p:cNvSpPr>
            <a:spLocks noGrp="1"/>
          </p:cNvSpPr>
          <p:nvPr>
            <p:ph type="body" sz="quarter" idx="12" hasCustomPrompt="1"/>
          </p:nvPr>
        </p:nvSpPr>
        <p:spPr>
          <a:xfrm>
            <a:off x="554567" y="6217920"/>
            <a:ext cx="8607552" cy="148697"/>
          </a:xfrm>
        </p:spPr>
        <p:txBody>
          <a:bodyPr/>
          <a:lstStyle>
            <a:lvl1pPr>
              <a:defRPr sz="800">
                <a:solidFill>
                  <a:schemeClr val="bg1">
                    <a:lumMod val="50000"/>
                  </a:schemeClr>
                </a:solidFill>
              </a:defRPr>
            </a:lvl1pPr>
            <a:lvl2pPr>
              <a:defRPr sz="800">
                <a:solidFill>
                  <a:schemeClr val="bg1">
                    <a:lumMod val="50000"/>
                  </a:schemeClr>
                </a:solidFill>
              </a:defRPr>
            </a:lvl2pPr>
            <a:lvl3pPr>
              <a:defRPr sz="800">
                <a:solidFill>
                  <a:schemeClr val="bg1">
                    <a:lumMod val="50000"/>
                  </a:schemeClr>
                </a:solidFill>
              </a:defRPr>
            </a:lvl3pPr>
            <a:lvl4pPr>
              <a:defRPr sz="800">
                <a:solidFill>
                  <a:schemeClr val="bg1">
                    <a:lumMod val="50000"/>
                  </a:schemeClr>
                </a:solidFill>
              </a:defRPr>
            </a:lvl4pPr>
            <a:lvl5pPr>
              <a:defRPr sz="800">
                <a:solidFill>
                  <a:schemeClr val="bg1">
                    <a:lumMod val="50000"/>
                  </a:schemeClr>
                </a:solidFill>
              </a:defRPr>
            </a:lvl5pPr>
          </a:lstStyle>
          <a:p>
            <a:pPr lvl="0"/>
            <a:r>
              <a:rPr lang="en-US"/>
              <a:t>Source: </a:t>
            </a:r>
          </a:p>
        </p:txBody>
      </p:sp>
    </p:spTree>
    <p:extLst>
      <p:ext uri="{BB962C8B-B14F-4D97-AF65-F5344CB8AC3E}">
        <p14:creationId xmlns:p14="http://schemas.microsoft.com/office/powerpoint/2010/main" val="21851550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0_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97280"/>
            <a:ext cx="4876800" cy="2448174"/>
          </a:xfrm>
        </p:spPr>
        <p:txBody>
          <a:bodyPr/>
          <a:lstStyle>
            <a:lvl1pPr marL="169863" indent="-169863">
              <a:lnSpc>
                <a:spcPct val="100000"/>
              </a:lnSpc>
              <a:buFont typeface="Arial" panose="020B0604020202020204" pitchFamily="34" charset="0"/>
              <a:buChar char="•"/>
              <a:defRPr sz="1600">
                <a:solidFill>
                  <a:schemeClr val="tx2"/>
                </a:solidFill>
                <a:latin typeface="BentonSans Regular"/>
              </a:defRPr>
            </a:lvl1pPr>
            <a:lvl2pPr marL="404813" indent="-171450">
              <a:lnSpc>
                <a:spcPct val="100000"/>
              </a:lnSpc>
              <a:buClr>
                <a:srgbClr val="F47B27"/>
              </a:buClr>
              <a:defRPr sz="1600">
                <a:solidFill>
                  <a:schemeClr val="tx2"/>
                </a:solidFill>
                <a:latin typeface="BentonSans Regular"/>
              </a:defRPr>
            </a:lvl2pPr>
            <a:lvl3pPr marL="627063" indent="-169863">
              <a:lnSpc>
                <a:spcPct val="100000"/>
              </a:lnSpc>
              <a:buClr>
                <a:srgbClr val="F47B27"/>
              </a:buClr>
              <a:defRPr sz="1600">
                <a:solidFill>
                  <a:schemeClr val="tx2"/>
                </a:solidFill>
                <a:latin typeface="BentonSans Regular"/>
              </a:defRPr>
            </a:lvl3pPr>
            <a:lvl4pPr marL="862013" indent="-171450">
              <a:lnSpc>
                <a:spcPct val="100000"/>
              </a:lnSpc>
              <a:buClr>
                <a:srgbClr val="F47B27"/>
              </a:buClr>
              <a:defRPr sz="1600">
                <a:solidFill>
                  <a:schemeClr val="tx2"/>
                </a:solidFill>
                <a:latin typeface="BentonSans Regular"/>
              </a:defRPr>
            </a:lvl4pPr>
            <a:lvl5pPr marL="1031875" indent="-169863">
              <a:lnSpc>
                <a:spcPct val="100000"/>
              </a:lnSpc>
              <a:buClr>
                <a:srgbClr val="F47B27"/>
              </a:buClr>
              <a:defRPr sz="1600">
                <a:solidFill>
                  <a:schemeClr val="tx2"/>
                </a:solidFill>
                <a:latin typeface="BentonSans Regul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4">
            <a:extLst>
              <a:ext uri="{FF2B5EF4-FFF2-40B4-BE49-F238E27FC236}">
                <a16:creationId xmlns:a16="http://schemas.microsoft.com/office/drawing/2014/main" id="{21A87225-28C2-4DE4-A1DE-A2EAFA83C18E}"/>
              </a:ext>
            </a:extLst>
          </p:cNvPr>
          <p:cNvSpPr>
            <a:spLocks noGrp="1"/>
          </p:cNvSpPr>
          <p:nvPr>
            <p:ph type="title"/>
          </p:nvPr>
        </p:nvSpPr>
        <p:spPr>
          <a:xfrm>
            <a:off x="609600" y="210343"/>
            <a:ext cx="10972800" cy="548640"/>
          </a:xfrm>
        </p:spPr>
        <p:txBody>
          <a:bodyPr anchor="ctr" anchorCtr="0"/>
          <a:lstStyle>
            <a:lvl1pPr>
              <a:lnSpc>
                <a:spcPct val="100000"/>
              </a:lnSpc>
              <a:defRPr sz="2600">
                <a:solidFill>
                  <a:srgbClr val="2372B9"/>
                </a:solidFill>
                <a:latin typeface="BentonSans Bold" panose="02000503000000020004" pitchFamily="50" charset="0"/>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B36694E8-09F9-4C92-B6B3-F0A2805DE242}"/>
              </a:ext>
            </a:extLst>
          </p:cNvPr>
          <p:cNvSpPr>
            <a:spLocks noGrp="1"/>
          </p:cNvSpPr>
          <p:nvPr>
            <p:ph idx="10"/>
          </p:nvPr>
        </p:nvSpPr>
        <p:spPr>
          <a:xfrm>
            <a:off x="6217920" y="1097281"/>
            <a:ext cx="4876800" cy="2448177"/>
          </a:xfrm>
        </p:spPr>
        <p:txBody>
          <a:bodyPr/>
          <a:lstStyle>
            <a:lvl1pPr marL="169863" indent="-169863">
              <a:lnSpc>
                <a:spcPct val="100000"/>
              </a:lnSpc>
              <a:buFont typeface="Arial" panose="020B0604020202020204" pitchFamily="34" charset="0"/>
              <a:buChar char="•"/>
              <a:defRPr sz="1600">
                <a:solidFill>
                  <a:schemeClr val="tx2"/>
                </a:solidFill>
                <a:latin typeface="BentonSans Regular"/>
              </a:defRPr>
            </a:lvl1pPr>
            <a:lvl2pPr marL="404813" indent="-171450">
              <a:lnSpc>
                <a:spcPct val="100000"/>
              </a:lnSpc>
              <a:buClr>
                <a:srgbClr val="F47B27"/>
              </a:buClr>
              <a:defRPr sz="1600">
                <a:solidFill>
                  <a:schemeClr val="tx2"/>
                </a:solidFill>
                <a:latin typeface="BentonSans Regular"/>
              </a:defRPr>
            </a:lvl2pPr>
            <a:lvl3pPr marL="627063" indent="-169863">
              <a:lnSpc>
                <a:spcPct val="100000"/>
              </a:lnSpc>
              <a:buClr>
                <a:srgbClr val="F47B27"/>
              </a:buClr>
              <a:defRPr sz="1600">
                <a:solidFill>
                  <a:schemeClr val="tx2"/>
                </a:solidFill>
                <a:latin typeface="BentonSans Regular"/>
              </a:defRPr>
            </a:lvl3pPr>
            <a:lvl4pPr marL="862013" indent="-171450">
              <a:lnSpc>
                <a:spcPct val="100000"/>
              </a:lnSpc>
              <a:buClr>
                <a:srgbClr val="F47B27"/>
              </a:buClr>
              <a:defRPr sz="1600">
                <a:solidFill>
                  <a:schemeClr val="tx2"/>
                </a:solidFill>
                <a:latin typeface="BentonSans Regular"/>
              </a:defRPr>
            </a:lvl4pPr>
            <a:lvl5pPr marL="1031875" indent="-169863">
              <a:lnSpc>
                <a:spcPct val="100000"/>
              </a:lnSpc>
              <a:buClr>
                <a:srgbClr val="F47B27"/>
              </a:buClr>
              <a:defRPr sz="1600">
                <a:solidFill>
                  <a:schemeClr val="tx2"/>
                </a:solidFill>
                <a:latin typeface="BentonSans Regul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Logo&#10;&#10;Description automatically generated">
            <a:extLst>
              <a:ext uri="{FF2B5EF4-FFF2-40B4-BE49-F238E27FC236}">
                <a16:creationId xmlns:a16="http://schemas.microsoft.com/office/drawing/2014/main" id="{B715B7F2-820E-A77A-A615-76CDC59FB5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458342" y="6254496"/>
            <a:ext cx="2448737" cy="402336"/>
          </a:xfrm>
          <a:prstGeom prst="rect">
            <a:avLst/>
          </a:prstGeom>
        </p:spPr>
      </p:pic>
      <p:cxnSp>
        <p:nvCxnSpPr>
          <p:cNvPr id="5" name="Straight Connector 4">
            <a:extLst>
              <a:ext uri="{FF2B5EF4-FFF2-40B4-BE49-F238E27FC236}">
                <a16:creationId xmlns:a16="http://schemas.microsoft.com/office/drawing/2014/main" id="{4431627B-5643-C4C4-C111-E0017E5753B1}"/>
              </a:ext>
            </a:extLst>
          </p:cNvPr>
          <p:cNvCxnSpPr>
            <a:cxnSpLocks/>
          </p:cNvCxnSpPr>
          <p:nvPr userDrawn="1"/>
        </p:nvCxnSpPr>
        <p:spPr>
          <a:xfrm>
            <a:off x="554685" y="774742"/>
            <a:ext cx="11027715" cy="0"/>
          </a:xfrm>
          <a:prstGeom prst="line">
            <a:avLst/>
          </a:prstGeom>
          <a:ln w="12700">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9C9C4201-31F9-48AC-2E16-AC396A6A4D03}"/>
              </a:ext>
            </a:extLst>
          </p:cNvPr>
          <p:cNvSpPr>
            <a:spLocks noGrp="1"/>
          </p:cNvSpPr>
          <p:nvPr>
            <p:ph type="body" sz="quarter" idx="12"/>
          </p:nvPr>
        </p:nvSpPr>
        <p:spPr>
          <a:xfrm>
            <a:off x="609600" y="3656784"/>
            <a:ext cx="10524067" cy="1597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2">
            <a:extLst>
              <a:ext uri="{FF2B5EF4-FFF2-40B4-BE49-F238E27FC236}">
                <a16:creationId xmlns:a16="http://schemas.microsoft.com/office/drawing/2014/main" id="{9D603C28-9C15-F31B-1913-B929317CA17B}"/>
              </a:ext>
            </a:extLst>
          </p:cNvPr>
          <p:cNvSpPr txBox="1">
            <a:spLocks/>
          </p:cNvSpPr>
          <p:nvPr userDrawn="1"/>
        </p:nvSpPr>
        <p:spPr>
          <a:xfrm>
            <a:off x="199111" y="6438505"/>
            <a:ext cx="487680" cy="2130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ED86176-D6A4-43D8-BE13-F18245AD9D39}" type="slidenum">
              <a:rPr lang="en-US" sz="800" smtClean="0">
                <a:solidFill>
                  <a:srgbClr val="2372B9"/>
                </a:solidFill>
                <a:latin typeface="BentonSans Regular"/>
              </a:rPr>
              <a:pPr>
                <a:defRPr/>
              </a:pPr>
              <a:t>‹#›</a:t>
            </a:fld>
            <a:endParaRPr lang="en-US" sz="800" dirty="0">
              <a:solidFill>
                <a:srgbClr val="2372B9"/>
              </a:solidFill>
              <a:latin typeface="BentonSans Regular"/>
            </a:endParaRPr>
          </a:p>
        </p:txBody>
      </p:sp>
      <p:sp>
        <p:nvSpPr>
          <p:cNvPr id="7" name="Footer Placeholder 5">
            <a:extLst>
              <a:ext uri="{FF2B5EF4-FFF2-40B4-BE49-F238E27FC236}">
                <a16:creationId xmlns:a16="http://schemas.microsoft.com/office/drawing/2014/main" id="{714AFFCE-C2BA-0511-C3C6-FDB7DFE540EE}"/>
              </a:ext>
            </a:extLst>
          </p:cNvPr>
          <p:cNvSpPr txBox="1">
            <a:spLocks/>
          </p:cNvSpPr>
          <p:nvPr userDrawn="1"/>
        </p:nvSpPr>
        <p:spPr>
          <a:xfrm>
            <a:off x="554686" y="6438507"/>
            <a:ext cx="8801349" cy="21308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675" dirty="0">
                <a:solidFill>
                  <a:srgbClr val="7E8083"/>
                </a:solidFill>
                <a:latin typeface="BentonSans Regular"/>
              </a:rPr>
              <a:t>© 2024. The offerings described herein are those of either Constellation NewEnergy, Inc. or Constellation NewEnergy-Gas Division, LLC, affiliates of each other. Brand names and product names are trademarks or service marks of their respective holders. All rights reserved.</a:t>
            </a:r>
          </a:p>
        </p:txBody>
      </p:sp>
    </p:spTree>
    <p:extLst>
      <p:ext uri="{BB962C8B-B14F-4D97-AF65-F5344CB8AC3E}">
        <p14:creationId xmlns:p14="http://schemas.microsoft.com/office/powerpoint/2010/main" val="2692523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118C6C03-52BD-4A72-96F9-66770F807327}" type="datetime1">
              <a:rPr lang="en-US" smtClean="0"/>
              <a:t>5/28/2024</a:t>
            </a:fld>
            <a:endParaRPr lang="en-US" dirty="0"/>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4573CFF5-95FE-48F1-8536-9021E3950276}" type="slidenum">
              <a:rPr lang="en-US" smtClean="0"/>
              <a:t>‹#›</a:t>
            </a:fld>
            <a:endParaRPr lang="en-US" dirty="0"/>
          </a:p>
        </p:txBody>
      </p:sp>
    </p:spTree>
    <p:extLst>
      <p:ext uri="{BB962C8B-B14F-4D97-AF65-F5344CB8AC3E}">
        <p14:creationId xmlns:p14="http://schemas.microsoft.com/office/powerpoint/2010/main" val="7090289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1_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97280"/>
            <a:ext cx="4876800" cy="2448174"/>
          </a:xfrm>
        </p:spPr>
        <p:txBody>
          <a:bodyPr/>
          <a:lstStyle>
            <a:lvl1pPr marL="169863" indent="-169863">
              <a:lnSpc>
                <a:spcPct val="100000"/>
              </a:lnSpc>
              <a:buFont typeface="Arial" panose="020B0604020202020204" pitchFamily="34" charset="0"/>
              <a:buChar char="•"/>
              <a:defRPr sz="1600">
                <a:solidFill>
                  <a:schemeClr val="tx2"/>
                </a:solidFill>
                <a:latin typeface="BentonSans Regular"/>
              </a:defRPr>
            </a:lvl1pPr>
            <a:lvl2pPr marL="404813" indent="-171450">
              <a:lnSpc>
                <a:spcPct val="100000"/>
              </a:lnSpc>
              <a:buClr>
                <a:srgbClr val="F47B27"/>
              </a:buClr>
              <a:defRPr sz="1600">
                <a:solidFill>
                  <a:schemeClr val="tx2"/>
                </a:solidFill>
                <a:latin typeface="BentonSans Regular"/>
              </a:defRPr>
            </a:lvl2pPr>
            <a:lvl3pPr marL="627063" indent="-169863">
              <a:lnSpc>
                <a:spcPct val="100000"/>
              </a:lnSpc>
              <a:buClr>
                <a:srgbClr val="F47B27"/>
              </a:buClr>
              <a:defRPr sz="1600">
                <a:solidFill>
                  <a:schemeClr val="tx2"/>
                </a:solidFill>
                <a:latin typeface="BentonSans Regular"/>
              </a:defRPr>
            </a:lvl3pPr>
            <a:lvl4pPr marL="862013" indent="-171450">
              <a:lnSpc>
                <a:spcPct val="100000"/>
              </a:lnSpc>
              <a:buClr>
                <a:srgbClr val="F47B27"/>
              </a:buClr>
              <a:defRPr sz="1600">
                <a:solidFill>
                  <a:schemeClr val="tx2"/>
                </a:solidFill>
                <a:latin typeface="BentonSans Regular"/>
              </a:defRPr>
            </a:lvl4pPr>
            <a:lvl5pPr marL="1031875" indent="-169863">
              <a:lnSpc>
                <a:spcPct val="100000"/>
              </a:lnSpc>
              <a:buClr>
                <a:srgbClr val="F47B27"/>
              </a:buClr>
              <a:defRPr sz="1600">
                <a:solidFill>
                  <a:schemeClr val="tx2"/>
                </a:solidFill>
                <a:latin typeface="BentonSans Regul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4">
            <a:extLst>
              <a:ext uri="{FF2B5EF4-FFF2-40B4-BE49-F238E27FC236}">
                <a16:creationId xmlns:a16="http://schemas.microsoft.com/office/drawing/2014/main" id="{21A87225-28C2-4DE4-A1DE-A2EAFA83C18E}"/>
              </a:ext>
            </a:extLst>
          </p:cNvPr>
          <p:cNvSpPr>
            <a:spLocks noGrp="1"/>
          </p:cNvSpPr>
          <p:nvPr>
            <p:ph type="title"/>
          </p:nvPr>
        </p:nvSpPr>
        <p:spPr>
          <a:xfrm>
            <a:off x="609600" y="210343"/>
            <a:ext cx="10972800" cy="548640"/>
          </a:xfrm>
        </p:spPr>
        <p:txBody>
          <a:bodyPr anchor="ctr" anchorCtr="0"/>
          <a:lstStyle>
            <a:lvl1pPr>
              <a:lnSpc>
                <a:spcPct val="100000"/>
              </a:lnSpc>
              <a:defRPr sz="2600">
                <a:solidFill>
                  <a:srgbClr val="2372B9"/>
                </a:solidFill>
                <a:latin typeface="BentonSans Bold" panose="02000503000000020004" pitchFamily="50" charset="0"/>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B36694E8-09F9-4C92-B6B3-F0A2805DE242}"/>
              </a:ext>
            </a:extLst>
          </p:cNvPr>
          <p:cNvSpPr>
            <a:spLocks noGrp="1"/>
          </p:cNvSpPr>
          <p:nvPr>
            <p:ph idx="10"/>
          </p:nvPr>
        </p:nvSpPr>
        <p:spPr>
          <a:xfrm>
            <a:off x="6217920" y="1097281"/>
            <a:ext cx="4876800" cy="2448177"/>
          </a:xfrm>
        </p:spPr>
        <p:txBody>
          <a:bodyPr/>
          <a:lstStyle>
            <a:lvl1pPr marL="169863" indent="-169863">
              <a:lnSpc>
                <a:spcPct val="100000"/>
              </a:lnSpc>
              <a:buFont typeface="Arial" panose="020B0604020202020204" pitchFamily="34" charset="0"/>
              <a:buChar char="•"/>
              <a:defRPr sz="1600">
                <a:solidFill>
                  <a:schemeClr val="tx2"/>
                </a:solidFill>
                <a:latin typeface="BentonSans Regular"/>
              </a:defRPr>
            </a:lvl1pPr>
            <a:lvl2pPr marL="404813" indent="-171450">
              <a:lnSpc>
                <a:spcPct val="100000"/>
              </a:lnSpc>
              <a:buClr>
                <a:srgbClr val="F47B27"/>
              </a:buClr>
              <a:defRPr sz="1600">
                <a:solidFill>
                  <a:schemeClr val="tx2"/>
                </a:solidFill>
                <a:latin typeface="BentonSans Regular"/>
              </a:defRPr>
            </a:lvl2pPr>
            <a:lvl3pPr marL="627063" indent="-169863">
              <a:lnSpc>
                <a:spcPct val="100000"/>
              </a:lnSpc>
              <a:buClr>
                <a:srgbClr val="F47B27"/>
              </a:buClr>
              <a:defRPr sz="1600">
                <a:solidFill>
                  <a:schemeClr val="tx2"/>
                </a:solidFill>
                <a:latin typeface="BentonSans Regular"/>
              </a:defRPr>
            </a:lvl3pPr>
            <a:lvl4pPr marL="862013" indent="-171450">
              <a:lnSpc>
                <a:spcPct val="100000"/>
              </a:lnSpc>
              <a:buClr>
                <a:srgbClr val="F47B27"/>
              </a:buClr>
              <a:defRPr sz="1600">
                <a:solidFill>
                  <a:schemeClr val="tx2"/>
                </a:solidFill>
                <a:latin typeface="BentonSans Regular"/>
              </a:defRPr>
            </a:lvl4pPr>
            <a:lvl5pPr marL="1031875" indent="-169863">
              <a:lnSpc>
                <a:spcPct val="100000"/>
              </a:lnSpc>
              <a:buClr>
                <a:srgbClr val="F47B27"/>
              </a:buClr>
              <a:defRPr sz="1600">
                <a:solidFill>
                  <a:schemeClr val="tx2"/>
                </a:solidFill>
                <a:latin typeface="BentonSans Regul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Logo&#10;&#10;Description automatically generated">
            <a:extLst>
              <a:ext uri="{FF2B5EF4-FFF2-40B4-BE49-F238E27FC236}">
                <a16:creationId xmlns:a16="http://schemas.microsoft.com/office/drawing/2014/main" id="{B715B7F2-820E-A77A-A615-76CDC59FB5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458342" y="6254496"/>
            <a:ext cx="2448737" cy="402336"/>
          </a:xfrm>
          <a:prstGeom prst="rect">
            <a:avLst/>
          </a:prstGeom>
        </p:spPr>
      </p:pic>
      <p:cxnSp>
        <p:nvCxnSpPr>
          <p:cNvPr id="5" name="Straight Connector 4">
            <a:extLst>
              <a:ext uri="{FF2B5EF4-FFF2-40B4-BE49-F238E27FC236}">
                <a16:creationId xmlns:a16="http://schemas.microsoft.com/office/drawing/2014/main" id="{4431627B-5643-C4C4-C111-E0017E5753B1}"/>
              </a:ext>
            </a:extLst>
          </p:cNvPr>
          <p:cNvCxnSpPr>
            <a:cxnSpLocks/>
          </p:cNvCxnSpPr>
          <p:nvPr userDrawn="1"/>
        </p:nvCxnSpPr>
        <p:spPr>
          <a:xfrm>
            <a:off x="554685" y="774742"/>
            <a:ext cx="11027715" cy="0"/>
          </a:xfrm>
          <a:prstGeom prst="line">
            <a:avLst/>
          </a:prstGeom>
          <a:ln w="12700">
            <a:solidFill>
              <a:srgbClr val="0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9C9C4201-31F9-48AC-2E16-AC396A6A4D03}"/>
              </a:ext>
            </a:extLst>
          </p:cNvPr>
          <p:cNvSpPr>
            <a:spLocks noGrp="1"/>
          </p:cNvSpPr>
          <p:nvPr>
            <p:ph type="body" sz="quarter" idx="12"/>
          </p:nvPr>
        </p:nvSpPr>
        <p:spPr>
          <a:xfrm>
            <a:off x="609600" y="3656784"/>
            <a:ext cx="10524067" cy="1597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2">
            <a:extLst>
              <a:ext uri="{FF2B5EF4-FFF2-40B4-BE49-F238E27FC236}">
                <a16:creationId xmlns:a16="http://schemas.microsoft.com/office/drawing/2014/main" id="{9D603C28-9C15-F31B-1913-B929317CA17B}"/>
              </a:ext>
            </a:extLst>
          </p:cNvPr>
          <p:cNvSpPr txBox="1">
            <a:spLocks/>
          </p:cNvSpPr>
          <p:nvPr userDrawn="1"/>
        </p:nvSpPr>
        <p:spPr>
          <a:xfrm>
            <a:off x="199111" y="6438505"/>
            <a:ext cx="487680" cy="21308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ED86176-D6A4-43D8-BE13-F18245AD9D39}" type="slidenum">
              <a:rPr lang="en-US" sz="800" smtClean="0">
                <a:solidFill>
                  <a:srgbClr val="2372B9"/>
                </a:solidFill>
                <a:latin typeface="BentonSans Regular"/>
              </a:rPr>
              <a:pPr>
                <a:defRPr/>
              </a:pPr>
              <a:t>‹#›</a:t>
            </a:fld>
            <a:endParaRPr lang="en-US" sz="800" dirty="0">
              <a:solidFill>
                <a:srgbClr val="2372B9"/>
              </a:solidFill>
              <a:latin typeface="BentonSans Regular"/>
            </a:endParaRPr>
          </a:p>
        </p:txBody>
      </p:sp>
      <p:sp>
        <p:nvSpPr>
          <p:cNvPr id="7" name="Footer Placeholder 5">
            <a:extLst>
              <a:ext uri="{FF2B5EF4-FFF2-40B4-BE49-F238E27FC236}">
                <a16:creationId xmlns:a16="http://schemas.microsoft.com/office/drawing/2014/main" id="{714AFFCE-C2BA-0511-C3C6-FDB7DFE540EE}"/>
              </a:ext>
            </a:extLst>
          </p:cNvPr>
          <p:cNvSpPr txBox="1">
            <a:spLocks/>
          </p:cNvSpPr>
          <p:nvPr userDrawn="1"/>
        </p:nvSpPr>
        <p:spPr>
          <a:xfrm>
            <a:off x="554686" y="6438507"/>
            <a:ext cx="8801349" cy="21308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675" dirty="0">
                <a:solidFill>
                  <a:srgbClr val="7E8083"/>
                </a:solidFill>
                <a:latin typeface="BentonSans Regular"/>
              </a:rPr>
              <a:t>© 2024. The offerings described herein are those of either Constellation NewEnergy, Inc. or Constellation NewEnergy-Gas Division, LLC, affiliates of each other. Brand names and product names are trademarks or service marks of their respective holders. All rights reserved.</a:t>
            </a:r>
          </a:p>
        </p:txBody>
      </p:sp>
    </p:spTree>
    <p:extLst>
      <p:ext uri="{BB962C8B-B14F-4D97-AF65-F5344CB8AC3E}">
        <p14:creationId xmlns:p14="http://schemas.microsoft.com/office/powerpoint/2010/main" val="304014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8870643" cy="117957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E207EEF9-AAF5-43ED-AF4F-75B9ADF8D479}" type="datetime1">
              <a:rPr lang="en-US" smtClean="0"/>
              <a:t>5/28/2024</a:t>
            </a:fld>
            <a:endParaRPr lang="en-US" dirty="0"/>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4573CFF5-95FE-48F1-8536-9021E3950276}" type="slidenum">
              <a:rPr lang="en-US" smtClean="0"/>
              <a:t>‹#›</a:t>
            </a:fld>
            <a:endParaRPr lang="en-US" dirty="0"/>
          </a:p>
        </p:txBody>
      </p:sp>
    </p:spTree>
    <p:extLst>
      <p:ext uri="{BB962C8B-B14F-4D97-AF65-F5344CB8AC3E}">
        <p14:creationId xmlns:p14="http://schemas.microsoft.com/office/powerpoint/2010/main" val="1861588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8942832" cy="1179576"/>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E0BC573D-C5FB-4A66-9863-E8D0301C4A9D}" type="datetime1">
              <a:rPr lang="en-US" smtClean="0"/>
              <a:t>5/28/2024</a:t>
            </a:fld>
            <a:endParaRPr lang="en-US" dirty="0"/>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4573CFF5-95FE-48F1-8536-9021E3950276}" type="slidenum">
              <a:rPr lang="en-US" smtClean="0"/>
              <a:t>‹#›</a:t>
            </a:fld>
            <a:endParaRPr lang="en-US" dirty="0"/>
          </a:p>
        </p:txBody>
      </p:sp>
    </p:spTree>
    <p:extLst>
      <p:ext uri="{BB962C8B-B14F-4D97-AF65-F5344CB8AC3E}">
        <p14:creationId xmlns:p14="http://schemas.microsoft.com/office/powerpoint/2010/main" val="3409383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2A057823-92C9-4FC6-B4A0-220C25EA8719}" type="datetime1">
              <a:rPr lang="en-US" smtClean="0"/>
              <a:t>5/28/2024</a:t>
            </a:fld>
            <a:endParaRPr lang="en-US" dirty="0"/>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4573CFF5-95FE-48F1-8536-9021E3950276}" type="slidenum">
              <a:rPr lang="en-US" smtClean="0"/>
              <a:t>‹#›</a:t>
            </a:fld>
            <a:endParaRPr lang="en-US" dirty="0"/>
          </a:p>
        </p:txBody>
      </p:sp>
    </p:spTree>
    <p:extLst>
      <p:ext uri="{BB962C8B-B14F-4D97-AF65-F5344CB8AC3E}">
        <p14:creationId xmlns:p14="http://schemas.microsoft.com/office/powerpoint/2010/main" val="2931085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5799A1BD-48EB-43BD-BB12-2C9D7F610DD0}" type="datetime1">
              <a:rPr lang="en-US" smtClean="0"/>
              <a:t>5/28/2024</a:t>
            </a:fld>
            <a:endParaRPr lang="en-US" dirty="0"/>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4573CFF5-95FE-48F1-8536-9021E3950276}" type="slidenum">
              <a:rPr lang="en-US" smtClean="0"/>
              <a:t>‹#›</a:t>
            </a:fld>
            <a:endParaRPr lang="en-US" dirty="0"/>
          </a:p>
        </p:txBody>
      </p:sp>
    </p:spTree>
    <p:extLst>
      <p:ext uri="{BB962C8B-B14F-4D97-AF65-F5344CB8AC3E}">
        <p14:creationId xmlns:p14="http://schemas.microsoft.com/office/powerpoint/2010/main" val="4064490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2EDE0A16-8896-4004-82D5-0823B79BFBF8}" type="datetime1">
              <a:rPr lang="en-US" smtClean="0"/>
              <a:t>5/28/2024</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4573CFF5-95FE-48F1-8536-9021E3950276}" type="slidenum">
              <a:rPr lang="en-US" smtClean="0"/>
              <a:t>‹#›</a:t>
            </a:fld>
            <a:endParaRPr lang="en-US" dirty="0"/>
          </a:p>
        </p:txBody>
      </p:sp>
    </p:spTree>
    <p:extLst>
      <p:ext uri="{BB962C8B-B14F-4D97-AF65-F5344CB8AC3E}">
        <p14:creationId xmlns:p14="http://schemas.microsoft.com/office/powerpoint/2010/main" val="3476326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709928"/>
            <a:ext cx="6729984" cy="409651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13642CC-78DC-44C3-B32E-41B162C4E6F2}" type="datetime1">
              <a:rPr lang="en-US" smtClean="0"/>
              <a:t>5/28/2024</a:t>
            </a:fld>
            <a:endParaRPr lang="en-US" dirty="0"/>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4573CFF5-95FE-48F1-8536-9021E3950276}" type="slidenum">
              <a:rPr lang="en-US" smtClean="0"/>
              <a:t>‹#›</a:t>
            </a:fld>
            <a:endParaRPr lang="en-US" dirty="0"/>
          </a:p>
        </p:txBody>
      </p:sp>
    </p:spTree>
    <p:extLst>
      <p:ext uri="{BB962C8B-B14F-4D97-AF65-F5344CB8AC3E}">
        <p14:creationId xmlns:p14="http://schemas.microsoft.com/office/powerpoint/2010/main" val="905719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9123947"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05AF16-01C2-4441-A772-E21D8D966ADC}" type="datetime1">
              <a:rPr lang="en-US" smtClean="0"/>
              <a:t>5/28/2024</a:t>
            </a:fld>
            <a:endParaRPr lang="en-US" dirty="0"/>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73CFF5-95FE-48F1-8536-9021E3950276}" type="slidenum">
              <a:rPr lang="en-US" smtClean="0"/>
              <a:t>‹#›</a:t>
            </a:fld>
            <a:endParaRPr lang="en-US" dirty="0"/>
          </a:p>
        </p:txBody>
      </p:sp>
      <p:pic>
        <p:nvPicPr>
          <p:cNvPr id="10" name="Picture 9">
            <a:extLst>
              <a:ext uri="{FF2B5EF4-FFF2-40B4-BE49-F238E27FC236}">
                <a16:creationId xmlns:a16="http://schemas.microsoft.com/office/drawing/2014/main" id="{7C3473AD-8A2F-2DD2-A0D1-163AAA6C41C2}"/>
              </a:ext>
            </a:extLst>
          </p:cNvPr>
          <p:cNvPicPr>
            <a:picLocks noChangeAspect="1"/>
          </p:cNvPicPr>
          <p:nvPr userDrawn="1"/>
        </p:nvPicPr>
        <p:blipFill>
          <a:blip r:embed="rId32"/>
          <a:stretch>
            <a:fillRect/>
          </a:stretch>
        </p:blipFill>
        <p:spPr>
          <a:xfrm>
            <a:off x="9984439" y="125510"/>
            <a:ext cx="2144806" cy="1559859"/>
          </a:xfrm>
          <a:prstGeom prst="rect">
            <a:avLst/>
          </a:prstGeom>
        </p:spPr>
      </p:pic>
    </p:spTree>
    <p:extLst>
      <p:ext uri="{BB962C8B-B14F-4D97-AF65-F5344CB8AC3E}">
        <p14:creationId xmlns:p14="http://schemas.microsoft.com/office/powerpoint/2010/main" val="25162482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72" r:id="rId11"/>
    <p:sldLayoutId id="2147483673" r:id="rId12"/>
    <p:sldLayoutId id="2147483677" r:id="rId13"/>
    <p:sldLayoutId id="2147483678" r:id="rId14"/>
    <p:sldLayoutId id="2147483679" r:id="rId15"/>
    <p:sldLayoutId id="2147483680" r:id="rId16"/>
    <p:sldLayoutId id="2147483681" r:id="rId17"/>
    <p:sldLayoutId id="2147483682" r:id="rId18"/>
    <p:sldLayoutId id="2147483683"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 id="2147483695" r:id="rId30"/>
  </p:sldLayoutIdLst>
  <p:hf hdr="0" ft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hyperlink" Target="http://www.green-e.org/" TargetMode="External"/><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jpg"/><Relationship Id="rId12" Type="http://schemas.openxmlformats.org/officeDocument/2006/relationships/image" Target="../media/image69.png"/><Relationship Id="rId2" Type="http://schemas.openxmlformats.org/officeDocument/2006/relationships/image" Target="../media/image59.png"/><Relationship Id="rId16" Type="http://schemas.openxmlformats.org/officeDocument/2006/relationships/image" Target="../media/image73.jpg"/><Relationship Id="rId1" Type="http://schemas.openxmlformats.org/officeDocument/2006/relationships/slideLayout" Target="../slideLayouts/slideLayout17.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hyperlink" Target="https://betterbuildingssolutioncenter.energy.gov/onsite-energy/taps" TargetMode="External"/><Relationship Id="rId2" Type="http://schemas.openxmlformats.org/officeDocument/2006/relationships/image" Target="../media/image74.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6.xml"/><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hyperlink" Target="https://www.efficiencymaine.com/custom-electric-projects/" TargetMode="External"/><Relationship Id="rId7" Type="http://schemas.openxmlformats.org/officeDocument/2006/relationships/hyperlink" Target="https://www.efficiencymaine.com/manufacturer-thermal-efficiency-projects/" TargetMode="External"/><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hyperlink" Target="https://www.efficiencymaine.com/custom-distributed-generation-projects/" TargetMode="External"/><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13721-C307-E4A9-F08D-2F11214E239C}"/>
              </a:ext>
            </a:extLst>
          </p:cNvPr>
          <p:cNvSpPr>
            <a:spLocks noGrp="1"/>
          </p:cNvSpPr>
          <p:nvPr>
            <p:ph type="ctrTitle"/>
          </p:nvPr>
        </p:nvSpPr>
        <p:spPr/>
        <p:txBody>
          <a:bodyPr/>
          <a:lstStyle/>
          <a:p>
            <a:r>
              <a:rPr lang="en-US" dirty="0"/>
              <a:t>MFG</a:t>
            </a:r>
            <a:r>
              <a:rPr lang="en-US" baseline="30000" dirty="0"/>
              <a:t>x</a:t>
            </a:r>
            <a:r>
              <a:rPr lang="en-US" dirty="0"/>
              <a:t> SUMMIT</a:t>
            </a:r>
          </a:p>
        </p:txBody>
      </p:sp>
      <p:sp>
        <p:nvSpPr>
          <p:cNvPr id="3" name="Subtitle 2">
            <a:extLst>
              <a:ext uri="{FF2B5EF4-FFF2-40B4-BE49-F238E27FC236}">
                <a16:creationId xmlns:a16="http://schemas.microsoft.com/office/drawing/2014/main" id="{4DB20508-E419-047D-823D-B5C66E582A0D}"/>
              </a:ext>
            </a:extLst>
          </p:cNvPr>
          <p:cNvSpPr>
            <a:spLocks noGrp="1"/>
          </p:cNvSpPr>
          <p:nvPr>
            <p:ph type="subTitle" idx="1"/>
          </p:nvPr>
        </p:nvSpPr>
        <p:spPr/>
        <p:txBody>
          <a:bodyPr/>
          <a:lstStyle/>
          <a:p>
            <a:r>
              <a:rPr lang="en-US" dirty="0"/>
              <a:t>24 May 2024</a:t>
            </a:r>
          </a:p>
        </p:txBody>
      </p:sp>
      <p:sp>
        <p:nvSpPr>
          <p:cNvPr id="4" name="Slide Number Placeholder 3">
            <a:extLst>
              <a:ext uri="{FF2B5EF4-FFF2-40B4-BE49-F238E27FC236}">
                <a16:creationId xmlns:a16="http://schemas.microsoft.com/office/drawing/2014/main" id="{1C867530-19EC-58C0-A061-DB6FAB77CF87}"/>
              </a:ext>
            </a:extLst>
          </p:cNvPr>
          <p:cNvSpPr>
            <a:spLocks noGrp="1"/>
          </p:cNvSpPr>
          <p:nvPr>
            <p:ph type="sldNum" sz="quarter" idx="12"/>
          </p:nvPr>
        </p:nvSpPr>
        <p:spPr/>
        <p:txBody>
          <a:bodyPr/>
          <a:lstStyle/>
          <a:p>
            <a:fld id="{4573CFF5-95FE-48F1-8536-9021E3950276}" type="slidenum">
              <a:rPr lang="en-US" smtClean="0"/>
              <a:t>1</a:t>
            </a:fld>
            <a:endParaRPr lang="en-US" dirty="0"/>
          </a:p>
        </p:txBody>
      </p:sp>
    </p:spTree>
    <p:extLst>
      <p:ext uri="{BB962C8B-B14F-4D97-AF65-F5344CB8AC3E}">
        <p14:creationId xmlns:p14="http://schemas.microsoft.com/office/powerpoint/2010/main" val="2310443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1D54B-0110-6FB2-C99B-9AE1AC13869B}"/>
              </a:ext>
            </a:extLst>
          </p:cNvPr>
          <p:cNvSpPr>
            <a:spLocks noGrp="1"/>
          </p:cNvSpPr>
          <p:nvPr>
            <p:ph type="title"/>
          </p:nvPr>
        </p:nvSpPr>
        <p:spPr/>
        <p:txBody>
          <a:bodyPr/>
          <a:lstStyle/>
          <a:p>
            <a:r>
              <a:rPr lang="en-US" dirty="0"/>
              <a:t>Thank-you to our sponsors</a:t>
            </a:r>
          </a:p>
        </p:txBody>
      </p:sp>
      <p:sp>
        <p:nvSpPr>
          <p:cNvPr id="4" name="Slide Number Placeholder 3">
            <a:extLst>
              <a:ext uri="{FF2B5EF4-FFF2-40B4-BE49-F238E27FC236}">
                <a16:creationId xmlns:a16="http://schemas.microsoft.com/office/drawing/2014/main" id="{D6A2A04B-EAEE-A693-F96C-BA0FD635BD96}"/>
              </a:ext>
            </a:extLst>
          </p:cNvPr>
          <p:cNvSpPr>
            <a:spLocks noGrp="1"/>
          </p:cNvSpPr>
          <p:nvPr>
            <p:ph type="sldNum" sz="quarter" idx="12"/>
          </p:nvPr>
        </p:nvSpPr>
        <p:spPr/>
        <p:txBody>
          <a:bodyPr/>
          <a:lstStyle/>
          <a:p>
            <a:fld id="{4573CFF5-95FE-48F1-8536-9021E3950276}" type="slidenum">
              <a:rPr lang="en-US" smtClean="0"/>
              <a:t>10</a:t>
            </a:fld>
            <a:endParaRPr lang="en-US" dirty="0"/>
          </a:p>
        </p:txBody>
      </p:sp>
      <p:sp>
        <p:nvSpPr>
          <p:cNvPr id="11" name="Rectangle 10">
            <a:extLst>
              <a:ext uri="{FF2B5EF4-FFF2-40B4-BE49-F238E27FC236}">
                <a16:creationId xmlns:a16="http://schemas.microsoft.com/office/drawing/2014/main" id="{78750C8C-E7DE-4EF8-2FA3-C41A4A5E10EF}"/>
              </a:ext>
            </a:extLst>
          </p:cNvPr>
          <p:cNvSpPr/>
          <p:nvPr/>
        </p:nvSpPr>
        <p:spPr>
          <a:xfrm>
            <a:off x="499730" y="1022424"/>
            <a:ext cx="116958" cy="434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group of logos on a white background&#10;&#10;Description automatically generated">
            <a:extLst>
              <a:ext uri="{FF2B5EF4-FFF2-40B4-BE49-F238E27FC236}">
                <a16:creationId xmlns:a16="http://schemas.microsoft.com/office/drawing/2014/main" id="{D54084CE-7DC5-39F4-716F-5EB38C73BC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339" y="1686759"/>
            <a:ext cx="11453412" cy="4772255"/>
          </a:xfrm>
          <a:prstGeom prst="rect">
            <a:avLst/>
          </a:prstGeom>
        </p:spPr>
      </p:pic>
    </p:spTree>
    <p:extLst>
      <p:ext uri="{BB962C8B-B14F-4D97-AF65-F5344CB8AC3E}">
        <p14:creationId xmlns:p14="http://schemas.microsoft.com/office/powerpoint/2010/main" val="9616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F8EE3-51F2-DBD6-B5CF-E799D4B0BB3C}"/>
              </a:ext>
            </a:extLst>
          </p:cNvPr>
          <p:cNvSpPr>
            <a:spLocks noGrp="1"/>
          </p:cNvSpPr>
          <p:nvPr>
            <p:ph type="title"/>
          </p:nvPr>
        </p:nvSpPr>
        <p:spPr/>
        <p:txBody>
          <a:bodyPr/>
          <a:lstStyle/>
          <a:p>
            <a:r>
              <a:rPr lang="en-US" dirty="0"/>
              <a:t>Mainebiz</a:t>
            </a:r>
          </a:p>
        </p:txBody>
      </p:sp>
      <p:sp>
        <p:nvSpPr>
          <p:cNvPr id="4" name="Slide Number Placeholder 3">
            <a:extLst>
              <a:ext uri="{FF2B5EF4-FFF2-40B4-BE49-F238E27FC236}">
                <a16:creationId xmlns:a16="http://schemas.microsoft.com/office/drawing/2014/main" id="{66570398-E593-5093-47EB-49EA1BB91279}"/>
              </a:ext>
            </a:extLst>
          </p:cNvPr>
          <p:cNvSpPr>
            <a:spLocks noGrp="1"/>
          </p:cNvSpPr>
          <p:nvPr>
            <p:ph type="sldNum" sz="quarter" idx="12"/>
          </p:nvPr>
        </p:nvSpPr>
        <p:spPr/>
        <p:txBody>
          <a:bodyPr/>
          <a:lstStyle/>
          <a:p>
            <a:fld id="{4573CFF5-95FE-48F1-8536-9021E3950276}" type="slidenum">
              <a:rPr lang="en-US" smtClean="0"/>
              <a:t>11</a:t>
            </a:fld>
            <a:endParaRPr lang="en-US" dirty="0"/>
          </a:p>
        </p:txBody>
      </p:sp>
      <p:pic>
        <p:nvPicPr>
          <p:cNvPr id="11" name="Picture 10">
            <a:extLst>
              <a:ext uri="{FF2B5EF4-FFF2-40B4-BE49-F238E27FC236}">
                <a16:creationId xmlns:a16="http://schemas.microsoft.com/office/drawing/2014/main" id="{9EE7908F-2DBA-77A0-45B3-4E06E1AB74BE}"/>
              </a:ext>
            </a:extLst>
          </p:cNvPr>
          <p:cNvPicPr>
            <a:picLocks noChangeAspect="1"/>
          </p:cNvPicPr>
          <p:nvPr/>
        </p:nvPicPr>
        <p:blipFill>
          <a:blip r:embed="rId2"/>
          <a:stretch>
            <a:fillRect/>
          </a:stretch>
        </p:blipFill>
        <p:spPr>
          <a:xfrm>
            <a:off x="8305504" y="1893583"/>
            <a:ext cx="3698329" cy="4596189"/>
          </a:xfrm>
          <a:prstGeom prst="rect">
            <a:avLst/>
          </a:prstGeom>
        </p:spPr>
      </p:pic>
      <p:pic>
        <p:nvPicPr>
          <p:cNvPr id="5" name="Picture 4">
            <a:extLst>
              <a:ext uri="{FF2B5EF4-FFF2-40B4-BE49-F238E27FC236}">
                <a16:creationId xmlns:a16="http://schemas.microsoft.com/office/drawing/2014/main" id="{D90101AD-E25F-B26D-F33F-7F5EA346D697}"/>
              </a:ext>
            </a:extLst>
          </p:cNvPr>
          <p:cNvPicPr>
            <a:picLocks noChangeAspect="1"/>
          </p:cNvPicPr>
          <p:nvPr/>
        </p:nvPicPr>
        <p:blipFill>
          <a:blip r:embed="rId3"/>
          <a:stretch>
            <a:fillRect/>
          </a:stretch>
        </p:blipFill>
        <p:spPr>
          <a:xfrm>
            <a:off x="561001" y="1893583"/>
            <a:ext cx="3588022" cy="4602666"/>
          </a:xfrm>
          <a:prstGeom prst="rect">
            <a:avLst/>
          </a:prstGeom>
        </p:spPr>
      </p:pic>
      <p:pic>
        <p:nvPicPr>
          <p:cNvPr id="7" name="Picture 6">
            <a:extLst>
              <a:ext uri="{FF2B5EF4-FFF2-40B4-BE49-F238E27FC236}">
                <a16:creationId xmlns:a16="http://schemas.microsoft.com/office/drawing/2014/main" id="{93F2DDA1-8FFA-4411-4B23-4F2428EB1798}"/>
              </a:ext>
            </a:extLst>
          </p:cNvPr>
          <p:cNvPicPr>
            <a:picLocks noChangeAspect="1"/>
          </p:cNvPicPr>
          <p:nvPr/>
        </p:nvPicPr>
        <p:blipFill>
          <a:blip r:embed="rId4"/>
          <a:stretch>
            <a:fillRect/>
          </a:stretch>
        </p:blipFill>
        <p:spPr>
          <a:xfrm>
            <a:off x="4367311" y="1900060"/>
            <a:ext cx="3751085" cy="4596189"/>
          </a:xfrm>
          <a:prstGeom prst="rect">
            <a:avLst/>
          </a:prstGeom>
        </p:spPr>
      </p:pic>
    </p:spTree>
    <p:extLst>
      <p:ext uri="{BB962C8B-B14F-4D97-AF65-F5344CB8AC3E}">
        <p14:creationId xmlns:p14="http://schemas.microsoft.com/office/powerpoint/2010/main" val="2920696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3C07F8-F4D2-1CBF-226B-DA527698AABA}"/>
              </a:ext>
            </a:extLst>
          </p:cNvPr>
          <p:cNvSpPr>
            <a:spLocks noGrp="1"/>
          </p:cNvSpPr>
          <p:nvPr>
            <p:ph type="title"/>
          </p:nvPr>
        </p:nvSpPr>
        <p:spPr/>
        <p:txBody>
          <a:bodyPr/>
          <a:lstStyle/>
          <a:p>
            <a:r>
              <a:rPr lang="en-US" dirty="0"/>
              <a:t>Advocacy</a:t>
            </a:r>
          </a:p>
        </p:txBody>
      </p:sp>
      <p:sp>
        <p:nvSpPr>
          <p:cNvPr id="5" name="Text Placeholder 4">
            <a:extLst>
              <a:ext uri="{FF2B5EF4-FFF2-40B4-BE49-F238E27FC236}">
                <a16:creationId xmlns:a16="http://schemas.microsoft.com/office/drawing/2014/main" id="{3BA69E23-F4F9-8FD0-0DA5-6ED2C69A8D01}"/>
              </a:ext>
            </a:extLst>
          </p:cNvPr>
          <p:cNvSpPr>
            <a:spLocks noGrp="1"/>
          </p:cNvSpPr>
          <p:nvPr>
            <p:ph type="body" idx="1"/>
          </p:nvPr>
        </p:nvSpPr>
        <p:spPr>
          <a:xfrm>
            <a:off x="792480" y="4909693"/>
            <a:ext cx="10607040" cy="1115568"/>
          </a:xfrm>
        </p:spPr>
        <p:txBody>
          <a:bodyPr>
            <a:normAutofit/>
          </a:bodyPr>
          <a:lstStyle/>
          <a:p>
            <a:r>
              <a:rPr lang="en-US" dirty="0"/>
              <a:t>A summary of activities in the 131</a:t>
            </a:r>
            <a:r>
              <a:rPr lang="en-US" baseline="30000" dirty="0"/>
              <a:t>st</a:t>
            </a:r>
            <a:r>
              <a:rPr lang="en-US" dirty="0"/>
              <a:t> Session of the legislature </a:t>
            </a:r>
          </a:p>
          <a:p>
            <a:r>
              <a:rPr lang="en-US" sz="2900" b="1" baseline="30000" dirty="0"/>
              <a:t>Maine Street Solutions </a:t>
            </a:r>
            <a:r>
              <a:rPr lang="en-US" sz="2900" baseline="30000" dirty="0"/>
              <a:t>- Michael Saxl, Sara Vanderwood, and Peter Gore</a:t>
            </a:r>
          </a:p>
        </p:txBody>
      </p:sp>
      <p:sp>
        <p:nvSpPr>
          <p:cNvPr id="2" name="Slide Number Placeholder 1">
            <a:extLst>
              <a:ext uri="{FF2B5EF4-FFF2-40B4-BE49-F238E27FC236}">
                <a16:creationId xmlns:a16="http://schemas.microsoft.com/office/drawing/2014/main" id="{2198CB19-710B-EE62-8C51-CD67C08506EC}"/>
              </a:ext>
            </a:extLst>
          </p:cNvPr>
          <p:cNvSpPr>
            <a:spLocks noGrp="1"/>
          </p:cNvSpPr>
          <p:nvPr>
            <p:ph type="sldNum" sz="quarter" idx="12"/>
          </p:nvPr>
        </p:nvSpPr>
        <p:spPr/>
        <p:txBody>
          <a:bodyPr/>
          <a:lstStyle/>
          <a:p>
            <a:fld id="{4573CFF5-95FE-48F1-8536-9021E3950276}" type="slidenum">
              <a:rPr lang="en-US" smtClean="0"/>
              <a:t>12</a:t>
            </a:fld>
            <a:endParaRPr lang="en-US" dirty="0"/>
          </a:p>
        </p:txBody>
      </p:sp>
      <p:pic>
        <p:nvPicPr>
          <p:cNvPr id="3" name="Picture 2">
            <a:extLst>
              <a:ext uri="{FF2B5EF4-FFF2-40B4-BE49-F238E27FC236}">
                <a16:creationId xmlns:a16="http://schemas.microsoft.com/office/drawing/2014/main" id="{0F892863-BD3C-5587-3A9C-7485DD48F91D}"/>
              </a:ext>
            </a:extLst>
          </p:cNvPr>
          <p:cNvPicPr>
            <a:picLocks noChangeAspect="1"/>
          </p:cNvPicPr>
          <p:nvPr/>
        </p:nvPicPr>
        <p:blipFill>
          <a:blip r:embed="rId2">
            <a:extLst>
              <a:ext uri="{BEBA8EAE-BF5A-486C-A8C5-ECC9F3942E4B}">
                <a14:imgProps xmlns:a14="http://schemas.microsoft.com/office/drawing/2010/main">
                  <a14:imgLayer r:embed="rId3">
                    <a14:imgEffect>
                      <a14:artisticPhotocopy/>
                    </a14:imgEffect>
                  </a14:imgLayer>
                </a14:imgProps>
              </a:ext>
            </a:extLst>
          </a:blip>
          <a:stretch>
            <a:fillRect/>
          </a:stretch>
        </p:blipFill>
        <p:spPr>
          <a:xfrm>
            <a:off x="315468" y="292608"/>
            <a:ext cx="5942698" cy="3340340"/>
          </a:xfrm>
          <a:prstGeom prst="rect">
            <a:avLst/>
          </a:prstGeom>
        </p:spPr>
      </p:pic>
    </p:spTree>
    <p:extLst>
      <p:ext uri="{BB962C8B-B14F-4D97-AF65-F5344CB8AC3E}">
        <p14:creationId xmlns:p14="http://schemas.microsoft.com/office/powerpoint/2010/main" val="2874571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DF208547-6942-CF14-431D-905C163281BE}"/>
              </a:ext>
            </a:extLst>
          </p:cNvPr>
          <p:cNvGraphicFramePr/>
          <p:nvPr>
            <p:extLst>
              <p:ext uri="{D42A27DB-BD31-4B8C-83A1-F6EECF244321}">
                <p14:modId xmlns:p14="http://schemas.microsoft.com/office/powerpoint/2010/main" val="2221343703"/>
              </p:ext>
            </p:extLst>
          </p:nvPr>
        </p:nvGraphicFramePr>
        <p:xfrm>
          <a:off x="6096000" y="1728216"/>
          <a:ext cx="7272629" cy="44983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C454B6E8-7941-4B1A-9997-7846D4F4F8A7}"/>
              </a:ext>
            </a:extLst>
          </p:cNvPr>
          <p:cNvSpPr>
            <a:spLocks noGrp="1"/>
          </p:cNvSpPr>
          <p:nvPr>
            <p:ph type="title"/>
          </p:nvPr>
        </p:nvSpPr>
        <p:spPr/>
        <p:txBody>
          <a:bodyPr>
            <a:normAutofit fontScale="90000"/>
          </a:bodyPr>
          <a:lstStyle/>
          <a:p>
            <a:br>
              <a:rPr lang="en-US" dirty="0"/>
            </a:br>
            <a:br>
              <a:rPr lang="en-US" dirty="0"/>
            </a:br>
            <a:br>
              <a:rPr lang="en-US" dirty="0"/>
            </a:br>
            <a:r>
              <a:rPr lang="en-US" dirty="0"/>
              <a:t>131st Legislature Overview</a:t>
            </a:r>
            <a:br>
              <a:rPr lang="en-US" dirty="0"/>
            </a:br>
            <a:br>
              <a:rPr lang="en-US" dirty="0"/>
            </a:br>
            <a:br>
              <a:rPr lang="en-US" dirty="0"/>
            </a:br>
            <a:endParaRPr lang="en-US" dirty="0"/>
          </a:p>
        </p:txBody>
      </p:sp>
      <p:sp>
        <p:nvSpPr>
          <p:cNvPr id="3" name="Subtitle 2">
            <a:extLst>
              <a:ext uri="{FF2B5EF4-FFF2-40B4-BE49-F238E27FC236}">
                <a16:creationId xmlns:a16="http://schemas.microsoft.com/office/drawing/2014/main" id="{590DBBAD-6ECE-4881-8F27-9ACFEBD17725}"/>
              </a:ext>
            </a:extLst>
          </p:cNvPr>
          <p:cNvSpPr>
            <a:spLocks noGrp="1"/>
          </p:cNvSpPr>
          <p:nvPr>
            <p:ph idx="1"/>
          </p:nvPr>
        </p:nvSpPr>
        <p:spPr>
          <a:xfrm>
            <a:off x="903533" y="2080459"/>
            <a:ext cx="6968258" cy="3694176"/>
          </a:xfrm>
        </p:spPr>
        <p:txBody>
          <a:bodyPr>
            <a:normAutofit lnSpcReduction="10000"/>
          </a:bodyPr>
          <a:lstStyle/>
          <a:p>
            <a:r>
              <a:rPr lang="en-US" dirty="0"/>
              <a:t>MSS identified and tracked 73 bills of interest</a:t>
            </a:r>
          </a:p>
          <a:p>
            <a:endParaRPr lang="en-US" dirty="0"/>
          </a:p>
          <a:p>
            <a:r>
              <a:rPr lang="en-US" dirty="0"/>
              <a:t>MSS and MAME directly engaged either through testimony,  lobbying efforts or veto requests on 28 bills</a:t>
            </a:r>
          </a:p>
          <a:p>
            <a:endParaRPr lang="en-US" dirty="0"/>
          </a:p>
          <a:p>
            <a:r>
              <a:rPr lang="en-US" dirty="0"/>
              <a:t>Created and facilitated the R&amp;D caucus of which MAME was an active participant</a:t>
            </a:r>
          </a:p>
        </p:txBody>
      </p:sp>
      <p:sp>
        <p:nvSpPr>
          <p:cNvPr id="9" name="Slide Number Placeholder 8">
            <a:extLst>
              <a:ext uri="{FF2B5EF4-FFF2-40B4-BE49-F238E27FC236}">
                <a16:creationId xmlns:a16="http://schemas.microsoft.com/office/drawing/2014/main" id="{13435A16-107A-450E-9CCE-324E4E712073}"/>
              </a:ext>
            </a:extLst>
          </p:cNvPr>
          <p:cNvSpPr>
            <a:spLocks noGrp="1"/>
          </p:cNvSpPr>
          <p:nvPr>
            <p:ph type="sldNum" sz="quarter" idx="12"/>
          </p:nvPr>
        </p:nvSpPr>
        <p:spPr/>
        <p:txBody>
          <a:bodyPr/>
          <a:lstStyle/>
          <a:p>
            <a:fld id="{4573CFF5-95FE-48F1-8536-9021E3950276}" type="slidenum">
              <a:rPr lang="en-US" smtClean="0"/>
              <a:t>13</a:t>
            </a:fld>
            <a:endParaRPr lang="en-US" dirty="0"/>
          </a:p>
        </p:txBody>
      </p:sp>
      <p:sp>
        <p:nvSpPr>
          <p:cNvPr id="4" name="TextBox 3">
            <a:extLst>
              <a:ext uri="{FF2B5EF4-FFF2-40B4-BE49-F238E27FC236}">
                <a16:creationId xmlns:a16="http://schemas.microsoft.com/office/drawing/2014/main" id="{182A6CE3-2CDD-94EA-602C-222A503E613C}"/>
              </a:ext>
            </a:extLst>
          </p:cNvPr>
          <p:cNvSpPr txBox="1"/>
          <p:nvPr/>
        </p:nvSpPr>
        <p:spPr>
          <a:xfrm>
            <a:off x="8266342" y="6084979"/>
            <a:ext cx="3078692" cy="369332"/>
          </a:xfrm>
          <a:prstGeom prst="rect">
            <a:avLst/>
          </a:prstGeom>
          <a:noFill/>
        </p:spPr>
        <p:txBody>
          <a:bodyPr wrap="square" rtlCol="0">
            <a:spAutoFit/>
          </a:bodyPr>
          <a:lstStyle/>
          <a:p>
            <a:r>
              <a:rPr lang="en-US" dirty="0"/>
              <a:t>MAME’s Advocacy FOCUS</a:t>
            </a:r>
          </a:p>
        </p:txBody>
      </p:sp>
    </p:spTree>
    <p:extLst>
      <p:ext uri="{BB962C8B-B14F-4D97-AF65-F5344CB8AC3E}">
        <p14:creationId xmlns:p14="http://schemas.microsoft.com/office/powerpoint/2010/main" val="1074892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E9D7A3-5978-87B3-EC38-685062B03284}"/>
              </a:ext>
            </a:extLst>
          </p:cNvPr>
          <p:cNvSpPr>
            <a:spLocks noGrp="1"/>
          </p:cNvSpPr>
          <p:nvPr>
            <p:ph type="title"/>
          </p:nvPr>
        </p:nvSpPr>
        <p:spPr/>
        <p:txBody>
          <a:bodyPr/>
          <a:lstStyle/>
          <a:p>
            <a:r>
              <a:rPr lang="en-US" dirty="0"/>
              <a:t>Legislative Successes</a:t>
            </a:r>
          </a:p>
        </p:txBody>
      </p:sp>
      <p:sp>
        <p:nvSpPr>
          <p:cNvPr id="3" name="Subtitle 2">
            <a:extLst>
              <a:ext uri="{FF2B5EF4-FFF2-40B4-BE49-F238E27FC236}">
                <a16:creationId xmlns:a16="http://schemas.microsoft.com/office/drawing/2014/main" id="{A2A1F229-9E47-4A02-80B3-EC2F743F3C39}"/>
              </a:ext>
            </a:extLst>
          </p:cNvPr>
          <p:cNvSpPr>
            <a:spLocks noGrp="1"/>
          </p:cNvSpPr>
          <p:nvPr>
            <p:ph idx="1"/>
          </p:nvPr>
        </p:nvSpPr>
        <p:spPr/>
        <p:txBody>
          <a:bodyPr>
            <a:normAutofit fontScale="77500" lnSpcReduction="20000"/>
          </a:bodyPr>
          <a:lstStyle/>
          <a:p>
            <a:r>
              <a:rPr lang="en-US" sz="2600" b="1" dirty="0"/>
              <a:t>LD 1891: Resolve, to Require the Office of Tax Policy to Study the Adoption of a Pass-through Entity Income Tax </a:t>
            </a:r>
            <a:endParaRPr lang="en-US" b="1" dirty="0"/>
          </a:p>
          <a:p>
            <a:pPr lvl="1"/>
            <a:r>
              <a:rPr lang="en-US" dirty="0"/>
              <a:t>Sponsored by Rep. Mo Terry</a:t>
            </a:r>
          </a:p>
          <a:p>
            <a:pPr lvl="1"/>
            <a:r>
              <a:rPr lang="en-US" dirty="0"/>
              <a:t>Enacted</a:t>
            </a:r>
          </a:p>
          <a:p>
            <a:r>
              <a:rPr lang="en-US" sz="2600" b="1" dirty="0"/>
              <a:t>LD 1537: An Act to Amend the Laws Relating to the Prevention of Perfluoroalkyl and Polyfluoroalkyl Substances Pollution</a:t>
            </a:r>
          </a:p>
          <a:p>
            <a:pPr lvl="1"/>
            <a:r>
              <a:rPr lang="en-US" dirty="0"/>
              <a:t>Sponsored by Senator Henry Ingwersen</a:t>
            </a:r>
          </a:p>
          <a:p>
            <a:pPr lvl="1"/>
            <a:r>
              <a:rPr lang="en-US" dirty="0"/>
              <a:t>Enacted</a:t>
            </a:r>
          </a:p>
          <a:p>
            <a:r>
              <a:rPr lang="en-US" sz="2600" b="1" dirty="0"/>
              <a:t>LD 416: An Act to Authorize a General Fund Bond Issue for Research and Development and Commercialization</a:t>
            </a:r>
          </a:p>
          <a:p>
            <a:pPr lvl="1"/>
            <a:r>
              <a:rPr lang="en-US" dirty="0"/>
              <a:t>Sponsored by Sen. Teresa Pierce</a:t>
            </a:r>
          </a:p>
          <a:p>
            <a:pPr lvl="1"/>
            <a:r>
              <a:rPr lang="en-US" dirty="0"/>
              <a:t>Enacted-requires voter approval</a:t>
            </a:r>
          </a:p>
          <a:p>
            <a:endParaRPr lang="en-US" dirty="0"/>
          </a:p>
          <a:p>
            <a:endParaRPr lang="en-US" dirty="0"/>
          </a:p>
        </p:txBody>
      </p:sp>
      <p:sp>
        <p:nvSpPr>
          <p:cNvPr id="12" name="Slide Number Placeholder 11">
            <a:extLst>
              <a:ext uri="{FF2B5EF4-FFF2-40B4-BE49-F238E27FC236}">
                <a16:creationId xmlns:a16="http://schemas.microsoft.com/office/drawing/2014/main" id="{4A6C2F08-BF34-DD04-DF55-AB9446ED2F28}"/>
              </a:ext>
            </a:extLst>
          </p:cNvPr>
          <p:cNvSpPr>
            <a:spLocks noGrp="1"/>
          </p:cNvSpPr>
          <p:nvPr>
            <p:ph type="sldNum" sz="quarter" idx="12"/>
          </p:nvPr>
        </p:nvSpPr>
        <p:spPr/>
        <p:txBody>
          <a:bodyPr/>
          <a:lstStyle/>
          <a:p>
            <a:fld id="{4573CFF5-95FE-48F1-8536-9021E3950276}" type="slidenum">
              <a:rPr lang="en-US" smtClean="0"/>
              <a:t>14</a:t>
            </a:fld>
            <a:endParaRPr lang="en-US" dirty="0"/>
          </a:p>
        </p:txBody>
      </p:sp>
      <p:sp>
        <p:nvSpPr>
          <p:cNvPr id="9" name="TextBox 8">
            <a:extLst>
              <a:ext uri="{FF2B5EF4-FFF2-40B4-BE49-F238E27FC236}">
                <a16:creationId xmlns:a16="http://schemas.microsoft.com/office/drawing/2014/main" id="{6DA3C5AC-BA2B-6B85-6C0C-0C117BC88C82}"/>
              </a:ext>
            </a:extLst>
          </p:cNvPr>
          <p:cNvSpPr txBox="1"/>
          <p:nvPr/>
        </p:nvSpPr>
        <p:spPr>
          <a:xfrm>
            <a:off x="1115568" y="1808922"/>
            <a:ext cx="4794902" cy="369332"/>
          </a:xfrm>
          <a:prstGeom prst="rect">
            <a:avLst/>
          </a:prstGeom>
          <a:noFill/>
        </p:spPr>
        <p:txBody>
          <a:bodyPr wrap="square" rtlCol="0">
            <a:spAutoFit/>
          </a:bodyPr>
          <a:lstStyle/>
          <a:p>
            <a:r>
              <a:rPr lang="en-US" sz="1800" dirty="0"/>
              <a:t>Bills </a:t>
            </a:r>
            <a:r>
              <a:rPr lang="en-US" sz="1800" b="1" dirty="0"/>
              <a:t>SUPPORTED</a:t>
            </a:r>
            <a:r>
              <a:rPr lang="en-US" sz="1800" dirty="0"/>
              <a:t> by MAME </a:t>
            </a:r>
          </a:p>
        </p:txBody>
      </p:sp>
      <p:pic>
        <p:nvPicPr>
          <p:cNvPr id="11" name="Picture 10" descr="A green and white switch&#10;&#10;Description automatically generated">
            <a:extLst>
              <a:ext uri="{FF2B5EF4-FFF2-40B4-BE49-F238E27FC236}">
                <a16:creationId xmlns:a16="http://schemas.microsoft.com/office/drawing/2014/main" id="{3B0382BD-C299-6D6C-5F6F-DE8D6CEA48A2}"/>
              </a:ext>
            </a:extLst>
          </p:cNvPr>
          <p:cNvPicPr>
            <a:picLocks noChangeAspect="1"/>
          </p:cNvPicPr>
          <p:nvPr/>
        </p:nvPicPr>
        <p:blipFill rotWithShape="1">
          <a:blip r:embed="rId2">
            <a:extLst>
              <a:ext uri="{28A0092B-C50C-407E-A947-70E740481C1C}">
                <a14:useLocalDpi xmlns:a14="http://schemas.microsoft.com/office/drawing/2010/main" val="0"/>
              </a:ext>
            </a:extLst>
          </a:blip>
          <a:srcRect l="21522" t="11594" r="19782" b="50000"/>
          <a:stretch/>
        </p:blipFill>
        <p:spPr>
          <a:xfrm>
            <a:off x="6765235" y="479011"/>
            <a:ext cx="1789044" cy="1170612"/>
          </a:xfrm>
          <a:prstGeom prst="rect">
            <a:avLst/>
          </a:prstGeom>
        </p:spPr>
      </p:pic>
    </p:spTree>
    <p:extLst>
      <p:ext uri="{BB962C8B-B14F-4D97-AF65-F5344CB8AC3E}">
        <p14:creationId xmlns:p14="http://schemas.microsoft.com/office/powerpoint/2010/main" val="1654195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E9D7A3-5978-87B3-EC38-685062B03284}"/>
              </a:ext>
            </a:extLst>
          </p:cNvPr>
          <p:cNvSpPr>
            <a:spLocks noGrp="1"/>
          </p:cNvSpPr>
          <p:nvPr>
            <p:ph type="title"/>
          </p:nvPr>
        </p:nvSpPr>
        <p:spPr/>
        <p:txBody>
          <a:bodyPr/>
          <a:lstStyle/>
          <a:p>
            <a:r>
              <a:rPr lang="en-US" dirty="0"/>
              <a:t>Legislative Successes</a:t>
            </a:r>
          </a:p>
        </p:txBody>
      </p:sp>
      <p:sp>
        <p:nvSpPr>
          <p:cNvPr id="3" name="Subtitle 2">
            <a:extLst>
              <a:ext uri="{FF2B5EF4-FFF2-40B4-BE49-F238E27FC236}">
                <a16:creationId xmlns:a16="http://schemas.microsoft.com/office/drawing/2014/main" id="{A2A1F229-9E47-4A02-80B3-EC2F743F3C39}"/>
              </a:ext>
            </a:extLst>
          </p:cNvPr>
          <p:cNvSpPr>
            <a:spLocks noGrp="1"/>
          </p:cNvSpPr>
          <p:nvPr>
            <p:ph idx="1"/>
          </p:nvPr>
        </p:nvSpPr>
        <p:spPr/>
        <p:txBody>
          <a:bodyPr>
            <a:normAutofit fontScale="92500" lnSpcReduction="10000"/>
          </a:bodyPr>
          <a:lstStyle/>
          <a:p>
            <a:r>
              <a:rPr lang="en-US" b="1" dirty="0"/>
              <a:t>LD 1977: An Act to Enact the Maine Data Privacy and Protection Act</a:t>
            </a:r>
          </a:p>
          <a:p>
            <a:pPr lvl="1"/>
            <a:r>
              <a:rPr lang="en-US" sz="1900" dirty="0"/>
              <a:t>Sponsored by: Rep. Maggie O’Neil</a:t>
            </a:r>
          </a:p>
          <a:p>
            <a:pPr lvl="1"/>
            <a:r>
              <a:rPr lang="en-US" sz="1900" dirty="0"/>
              <a:t>Defeated</a:t>
            </a:r>
          </a:p>
          <a:p>
            <a:r>
              <a:rPr lang="en-US" b="1" dirty="0"/>
              <a:t>LD 1496: An Act to Restrict Noncompete Clauses</a:t>
            </a:r>
            <a:endParaRPr lang="en-US" sz="2800" b="1" dirty="0"/>
          </a:p>
          <a:p>
            <a:pPr lvl="1"/>
            <a:r>
              <a:rPr lang="en-US" sz="1700" dirty="0"/>
              <a:t>Sponsored by Rep. Sophie Warren</a:t>
            </a:r>
          </a:p>
          <a:p>
            <a:pPr lvl="1"/>
            <a:r>
              <a:rPr lang="en-US" sz="1700" dirty="0"/>
              <a:t>Vetoed </a:t>
            </a:r>
          </a:p>
          <a:p>
            <a:r>
              <a:rPr lang="en-US" b="1" dirty="0"/>
              <a:t>LD 1231: An Act to Bring Fairness in Income Taxes to Maine Families by Adjusting the Tax Brackets </a:t>
            </a:r>
            <a:endParaRPr lang="en-US" sz="2800" b="1" dirty="0"/>
          </a:p>
          <a:p>
            <a:pPr lvl="1"/>
            <a:r>
              <a:rPr lang="en-US" sz="1700" dirty="0"/>
              <a:t>Sponsored by Rep. Mickey Carmichael</a:t>
            </a:r>
          </a:p>
          <a:p>
            <a:pPr lvl="1"/>
            <a:r>
              <a:rPr lang="en-US" sz="1700" dirty="0"/>
              <a:t>Vetoed</a:t>
            </a:r>
          </a:p>
          <a:p>
            <a:endParaRPr lang="en-US" dirty="0"/>
          </a:p>
        </p:txBody>
      </p:sp>
      <p:sp>
        <p:nvSpPr>
          <p:cNvPr id="10" name="Slide Number Placeholder 9">
            <a:extLst>
              <a:ext uri="{FF2B5EF4-FFF2-40B4-BE49-F238E27FC236}">
                <a16:creationId xmlns:a16="http://schemas.microsoft.com/office/drawing/2014/main" id="{EDD9DC4C-ADAF-E813-6088-1CFD113EE109}"/>
              </a:ext>
            </a:extLst>
          </p:cNvPr>
          <p:cNvSpPr>
            <a:spLocks noGrp="1"/>
          </p:cNvSpPr>
          <p:nvPr>
            <p:ph type="sldNum" sz="quarter" idx="12"/>
          </p:nvPr>
        </p:nvSpPr>
        <p:spPr/>
        <p:txBody>
          <a:bodyPr/>
          <a:lstStyle/>
          <a:p>
            <a:fld id="{4573CFF5-95FE-48F1-8536-9021E3950276}" type="slidenum">
              <a:rPr lang="en-US" smtClean="0"/>
              <a:t>15</a:t>
            </a:fld>
            <a:endParaRPr lang="en-US" dirty="0"/>
          </a:p>
        </p:txBody>
      </p:sp>
      <p:sp>
        <p:nvSpPr>
          <p:cNvPr id="5" name="TextBox 4">
            <a:extLst>
              <a:ext uri="{FF2B5EF4-FFF2-40B4-BE49-F238E27FC236}">
                <a16:creationId xmlns:a16="http://schemas.microsoft.com/office/drawing/2014/main" id="{E822EF48-D907-146D-C04A-E2E1C95170FB}"/>
              </a:ext>
            </a:extLst>
          </p:cNvPr>
          <p:cNvSpPr txBox="1"/>
          <p:nvPr/>
        </p:nvSpPr>
        <p:spPr>
          <a:xfrm>
            <a:off x="1115568" y="1808922"/>
            <a:ext cx="4794902" cy="369332"/>
          </a:xfrm>
          <a:prstGeom prst="rect">
            <a:avLst/>
          </a:prstGeom>
          <a:noFill/>
        </p:spPr>
        <p:txBody>
          <a:bodyPr wrap="square" rtlCol="0">
            <a:spAutoFit/>
          </a:bodyPr>
          <a:lstStyle/>
          <a:p>
            <a:r>
              <a:rPr lang="en-US" sz="1800" dirty="0"/>
              <a:t>Bills </a:t>
            </a:r>
            <a:r>
              <a:rPr lang="en-US" sz="1800" b="1" dirty="0"/>
              <a:t>OPPOSED</a:t>
            </a:r>
            <a:r>
              <a:rPr lang="en-US" sz="1800" dirty="0"/>
              <a:t> by MAME </a:t>
            </a:r>
          </a:p>
        </p:txBody>
      </p:sp>
      <p:pic>
        <p:nvPicPr>
          <p:cNvPr id="8" name="Picture 7" descr="A green and white switch&#10;&#10;Description automatically generated">
            <a:extLst>
              <a:ext uri="{FF2B5EF4-FFF2-40B4-BE49-F238E27FC236}">
                <a16:creationId xmlns:a16="http://schemas.microsoft.com/office/drawing/2014/main" id="{3CC1FBB7-57F4-F1C6-AA3C-A901801E0E84}"/>
              </a:ext>
            </a:extLst>
          </p:cNvPr>
          <p:cNvPicPr>
            <a:picLocks noChangeAspect="1"/>
          </p:cNvPicPr>
          <p:nvPr/>
        </p:nvPicPr>
        <p:blipFill rotWithShape="1">
          <a:blip r:embed="rId2">
            <a:extLst>
              <a:ext uri="{28A0092B-C50C-407E-A947-70E740481C1C}">
                <a14:useLocalDpi xmlns:a14="http://schemas.microsoft.com/office/drawing/2010/main" val="0"/>
              </a:ext>
            </a:extLst>
          </a:blip>
          <a:srcRect l="21521" t="50000" r="19348" b="12935"/>
          <a:stretch/>
        </p:blipFill>
        <p:spPr>
          <a:xfrm>
            <a:off x="6811617" y="548640"/>
            <a:ext cx="1802295" cy="1129748"/>
          </a:xfrm>
          <a:prstGeom prst="rect">
            <a:avLst/>
          </a:prstGeom>
        </p:spPr>
      </p:pic>
    </p:spTree>
    <p:extLst>
      <p:ext uri="{BB962C8B-B14F-4D97-AF65-F5344CB8AC3E}">
        <p14:creationId xmlns:p14="http://schemas.microsoft.com/office/powerpoint/2010/main" val="1071906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E9D7A3-5978-87B3-EC38-685062B03284}"/>
              </a:ext>
            </a:extLst>
          </p:cNvPr>
          <p:cNvSpPr>
            <a:spLocks noGrp="1"/>
          </p:cNvSpPr>
          <p:nvPr>
            <p:ph type="title"/>
          </p:nvPr>
        </p:nvSpPr>
        <p:spPr/>
        <p:txBody>
          <a:bodyPr/>
          <a:lstStyle/>
          <a:p>
            <a:r>
              <a:rPr lang="en-US" dirty="0"/>
              <a:t>Saved by Dysfunction</a:t>
            </a:r>
          </a:p>
        </p:txBody>
      </p:sp>
      <p:sp>
        <p:nvSpPr>
          <p:cNvPr id="3" name="Subtitle 2">
            <a:extLst>
              <a:ext uri="{FF2B5EF4-FFF2-40B4-BE49-F238E27FC236}">
                <a16:creationId xmlns:a16="http://schemas.microsoft.com/office/drawing/2014/main" id="{A2A1F229-9E47-4A02-80B3-EC2F743F3C39}"/>
              </a:ext>
            </a:extLst>
          </p:cNvPr>
          <p:cNvSpPr>
            <a:spLocks noGrp="1"/>
          </p:cNvSpPr>
          <p:nvPr>
            <p:ph idx="1"/>
          </p:nvPr>
        </p:nvSpPr>
        <p:spPr>
          <a:xfrm>
            <a:off x="1115568" y="2438400"/>
            <a:ext cx="10168128" cy="4224131"/>
          </a:xfrm>
        </p:spPr>
        <p:txBody>
          <a:bodyPr>
            <a:normAutofit fontScale="55000" lnSpcReduction="20000"/>
          </a:bodyPr>
          <a:lstStyle/>
          <a:p>
            <a:r>
              <a:rPr lang="en-US" sz="3600" b="1" dirty="0"/>
              <a:t>Labor Bills</a:t>
            </a:r>
          </a:p>
          <a:p>
            <a:pPr lvl="1"/>
            <a:r>
              <a:rPr lang="en-US" sz="2500" dirty="0"/>
              <a:t>LD 513, </a:t>
            </a:r>
            <a:r>
              <a:rPr lang="en-US" sz="2500" i="1" dirty="0">
                <a:solidFill>
                  <a:srgbClr val="333333"/>
                </a:solidFill>
                <a:effectLst/>
                <a:latin typeface="Source Sans Pro" panose="020B0503030403020204" pitchFamily="34" charset="0"/>
              </a:rPr>
              <a:t>An Act Regarding Overtime Protections for Certain Salaried Employees</a:t>
            </a:r>
            <a:r>
              <a:rPr lang="en-US" sz="2500" i="1" dirty="0"/>
              <a:t> </a:t>
            </a:r>
          </a:p>
          <a:p>
            <a:pPr lvl="1"/>
            <a:r>
              <a:rPr lang="en-US" sz="2500" dirty="0"/>
              <a:t>LD 741, </a:t>
            </a:r>
            <a:r>
              <a:rPr lang="en-US" sz="2500" i="1" dirty="0">
                <a:solidFill>
                  <a:srgbClr val="333333"/>
                </a:solidFill>
                <a:effectLst/>
                <a:latin typeface="Source Sans Pro" panose="020B0503030403020204" pitchFamily="34" charset="0"/>
              </a:rPr>
              <a:t>An Act to Prohibit Certain Training Repayment Agreements by Employers</a:t>
            </a:r>
            <a:r>
              <a:rPr lang="en-US" sz="2500" i="1" dirty="0"/>
              <a:t> </a:t>
            </a:r>
          </a:p>
          <a:p>
            <a:pPr lvl="1"/>
            <a:r>
              <a:rPr lang="en-US" sz="2500" dirty="0"/>
              <a:t>LD 827, </a:t>
            </a:r>
            <a:r>
              <a:rPr lang="en-US" sz="2500" i="1" dirty="0">
                <a:solidFill>
                  <a:srgbClr val="333333"/>
                </a:solidFill>
                <a:effectLst/>
                <a:latin typeface="Source Sans Pro" panose="020B0503030403020204" pitchFamily="34" charset="0"/>
              </a:rPr>
              <a:t>An Act to Allow Employees to Request Flexible Work Schedules</a:t>
            </a:r>
          </a:p>
          <a:p>
            <a:pPr lvl="1"/>
            <a:r>
              <a:rPr lang="en-US" sz="2500" dirty="0"/>
              <a:t>LD 936, </a:t>
            </a:r>
            <a:r>
              <a:rPr lang="en-US" sz="2500" i="1" dirty="0">
                <a:solidFill>
                  <a:srgbClr val="333333"/>
                </a:solidFill>
                <a:effectLst/>
                <a:latin typeface="Source Sans Pro" panose="020B0503030403020204" pitchFamily="34" charset="0"/>
              </a:rPr>
              <a:t>An Act to Require Employers to Disclose Pay Ranges and Maintain Records of Employees' Pay History</a:t>
            </a:r>
            <a:endParaRPr lang="en-US" sz="2500" i="1" dirty="0"/>
          </a:p>
          <a:p>
            <a:pPr lvl="1"/>
            <a:r>
              <a:rPr lang="en-US" sz="2500" dirty="0"/>
              <a:t>LD 949</a:t>
            </a:r>
            <a:r>
              <a:rPr lang="en-US" sz="2500" i="1" dirty="0"/>
              <a:t>,</a:t>
            </a:r>
            <a:r>
              <a:rPr lang="en-US" sz="2500" i="1" dirty="0">
                <a:solidFill>
                  <a:srgbClr val="333333"/>
                </a:solidFill>
                <a:effectLst/>
                <a:latin typeface="Source Sans Pro" panose="020B0503030403020204" pitchFamily="34" charset="0"/>
              </a:rPr>
              <a:t> An Act to Protect Workers from Employer Surveillance</a:t>
            </a:r>
          </a:p>
          <a:p>
            <a:pPr lvl="1"/>
            <a:r>
              <a:rPr lang="en-US" sz="2500" dirty="0"/>
              <a:t>LD 1190, </a:t>
            </a:r>
            <a:r>
              <a:rPr lang="en-US" sz="2500" i="1" dirty="0">
                <a:solidFill>
                  <a:srgbClr val="333333"/>
                </a:solidFill>
                <a:effectLst/>
                <a:latin typeface="Source Sans Pro" panose="020B0503030403020204" pitchFamily="34" charset="0"/>
              </a:rPr>
              <a:t>An Act to Require Minimum Pay for Reporting to Work</a:t>
            </a:r>
            <a:endParaRPr lang="en-US" sz="2500" i="1" dirty="0"/>
          </a:p>
          <a:p>
            <a:r>
              <a:rPr lang="en-US" sz="3600" b="1" dirty="0"/>
              <a:t>Health Insurance Mandates</a:t>
            </a:r>
          </a:p>
          <a:p>
            <a:pPr lvl="1"/>
            <a:r>
              <a:rPr lang="en-US" sz="2500" dirty="0"/>
              <a:t>LD 132, </a:t>
            </a:r>
            <a:r>
              <a:rPr lang="en-US" sz="2500" i="1" dirty="0">
                <a:solidFill>
                  <a:srgbClr val="333333"/>
                </a:solidFill>
                <a:effectLst/>
                <a:latin typeface="Source Sans Pro" panose="020B0503030403020204" pitchFamily="34" charset="0"/>
              </a:rPr>
              <a:t>An Act to Require Health Insurance Carriers to Provide Coverage for Blood Testing for Perfluoroalkyl and Polyfluoroalkyl Substances</a:t>
            </a:r>
            <a:endParaRPr lang="en-US" sz="2500" i="1" dirty="0"/>
          </a:p>
          <a:p>
            <a:pPr lvl="1"/>
            <a:r>
              <a:rPr lang="en-US" sz="2500" dirty="0"/>
              <a:t>LD 444, </a:t>
            </a:r>
            <a:r>
              <a:rPr lang="en-US" sz="2500" i="1" dirty="0">
                <a:solidFill>
                  <a:srgbClr val="333333"/>
                </a:solidFill>
                <a:effectLst/>
                <a:latin typeface="Source Sans Pro" panose="020B0503030403020204" pitchFamily="34" charset="0"/>
              </a:rPr>
              <a:t>An Act to Require Health Insurance Coverage for Specialized Risk Screening for First Responders and Other Public Safety Professionals</a:t>
            </a:r>
            <a:endParaRPr lang="en-US" sz="2500" i="1" dirty="0"/>
          </a:p>
          <a:p>
            <a:pPr lvl="1"/>
            <a:r>
              <a:rPr lang="en-US" sz="2500" dirty="0"/>
              <a:t>LD 1577, </a:t>
            </a:r>
            <a:r>
              <a:rPr lang="en-US" sz="2500" i="1" dirty="0">
                <a:solidFill>
                  <a:srgbClr val="333333"/>
                </a:solidFill>
                <a:effectLst/>
                <a:latin typeface="Source Sans Pro" panose="020B0503030403020204" pitchFamily="34" charset="0"/>
              </a:rPr>
              <a:t>An Act to Require Health Insurance Coverage for Biomarker Testing</a:t>
            </a:r>
          </a:p>
          <a:p>
            <a:pPr lvl="1"/>
            <a:r>
              <a:rPr lang="en-US" sz="2500" dirty="0"/>
              <a:t>LD 2203,</a:t>
            </a:r>
            <a:r>
              <a:rPr lang="en-US" sz="2500" i="0" dirty="0">
                <a:solidFill>
                  <a:srgbClr val="333333"/>
                </a:solidFill>
                <a:effectLst/>
                <a:latin typeface="Source Sans Pro" panose="020B0503030403020204" pitchFamily="34" charset="0"/>
              </a:rPr>
              <a:t> </a:t>
            </a:r>
            <a:r>
              <a:rPr lang="en-US" sz="2500" i="1" dirty="0">
                <a:solidFill>
                  <a:srgbClr val="333333"/>
                </a:solidFill>
                <a:effectLst/>
                <a:latin typeface="Source Sans Pro" panose="020B0503030403020204" pitchFamily="34" charset="0"/>
              </a:rPr>
              <a:t>An Act to Require Health Insurance Coverage for Federally Approved Nonprescription Oral Hormonal Contraceptives and Nonprescription Emergency Contraceptives</a:t>
            </a:r>
          </a:p>
        </p:txBody>
      </p:sp>
      <p:sp>
        <p:nvSpPr>
          <p:cNvPr id="7" name="Slide Number Placeholder 6">
            <a:extLst>
              <a:ext uri="{FF2B5EF4-FFF2-40B4-BE49-F238E27FC236}">
                <a16:creationId xmlns:a16="http://schemas.microsoft.com/office/drawing/2014/main" id="{A33E4689-6E0F-1598-3CA4-3219CD5B954C}"/>
              </a:ext>
            </a:extLst>
          </p:cNvPr>
          <p:cNvSpPr>
            <a:spLocks noGrp="1"/>
          </p:cNvSpPr>
          <p:nvPr>
            <p:ph type="sldNum" sz="quarter" idx="12"/>
          </p:nvPr>
        </p:nvSpPr>
        <p:spPr/>
        <p:txBody>
          <a:bodyPr/>
          <a:lstStyle/>
          <a:p>
            <a:fld id="{4573CFF5-95FE-48F1-8536-9021E3950276}" type="slidenum">
              <a:rPr lang="en-US" smtClean="0"/>
              <a:t>16</a:t>
            </a:fld>
            <a:endParaRPr lang="en-US" dirty="0"/>
          </a:p>
        </p:txBody>
      </p:sp>
      <p:sp>
        <p:nvSpPr>
          <p:cNvPr id="5" name="TextBox 4">
            <a:extLst>
              <a:ext uri="{FF2B5EF4-FFF2-40B4-BE49-F238E27FC236}">
                <a16:creationId xmlns:a16="http://schemas.microsoft.com/office/drawing/2014/main" id="{F9A6F75F-73E2-A7B4-A05C-4B5624D8C9BC}"/>
              </a:ext>
            </a:extLst>
          </p:cNvPr>
          <p:cNvSpPr txBox="1"/>
          <p:nvPr/>
        </p:nvSpPr>
        <p:spPr>
          <a:xfrm>
            <a:off x="1115568" y="1808922"/>
            <a:ext cx="4794902" cy="369332"/>
          </a:xfrm>
          <a:prstGeom prst="rect">
            <a:avLst/>
          </a:prstGeom>
          <a:noFill/>
        </p:spPr>
        <p:txBody>
          <a:bodyPr wrap="square" rtlCol="0">
            <a:spAutoFit/>
          </a:bodyPr>
          <a:lstStyle/>
          <a:p>
            <a:r>
              <a:rPr lang="en-US" sz="1800" dirty="0"/>
              <a:t>Bills </a:t>
            </a:r>
            <a:r>
              <a:rPr lang="en-US" sz="1800" b="1" dirty="0"/>
              <a:t>OPPOSED</a:t>
            </a:r>
            <a:r>
              <a:rPr lang="en-US" sz="1800" dirty="0"/>
              <a:t> by MAME </a:t>
            </a:r>
          </a:p>
        </p:txBody>
      </p:sp>
      <p:pic>
        <p:nvPicPr>
          <p:cNvPr id="9" name="Picture 8" descr="A green and white switch&#10;&#10;Description automatically generated">
            <a:extLst>
              <a:ext uri="{FF2B5EF4-FFF2-40B4-BE49-F238E27FC236}">
                <a16:creationId xmlns:a16="http://schemas.microsoft.com/office/drawing/2014/main" id="{CDD01257-C075-C56E-868F-75CB0A906C3A}"/>
              </a:ext>
            </a:extLst>
          </p:cNvPr>
          <p:cNvPicPr>
            <a:picLocks noChangeAspect="1"/>
          </p:cNvPicPr>
          <p:nvPr/>
        </p:nvPicPr>
        <p:blipFill rotWithShape="1">
          <a:blip r:embed="rId2">
            <a:extLst>
              <a:ext uri="{28A0092B-C50C-407E-A947-70E740481C1C}">
                <a14:useLocalDpi xmlns:a14="http://schemas.microsoft.com/office/drawing/2010/main" val="0"/>
              </a:ext>
            </a:extLst>
          </a:blip>
          <a:srcRect l="21521" t="50000" r="19348" b="12935"/>
          <a:stretch/>
        </p:blipFill>
        <p:spPr>
          <a:xfrm>
            <a:off x="6712226" y="598468"/>
            <a:ext cx="1802295" cy="1129748"/>
          </a:xfrm>
          <a:prstGeom prst="rect">
            <a:avLst/>
          </a:prstGeom>
        </p:spPr>
      </p:pic>
    </p:spTree>
    <p:extLst>
      <p:ext uri="{BB962C8B-B14F-4D97-AF65-F5344CB8AC3E}">
        <p14:creationId xmlns:p14="http://schemas.microsoft.com/office/powerpoint/2010/main" val="1403477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ck with a arrow pointing to it&#10;&#10;Description automatically generated">
            <a:extLst>
              <a:ext uri="{FF2B5EF4-FFF2-40B4-BE49-F238E27FC236}">
                <a16:creationId xmlns:a16="http://schemas.microsoft.com/office/drawing/2014/main" id="{B1FCDAE4-D083-1ABA-ACA7-AA45D6E69381}"/>
              </a:ext>
            </a:extLst>
          </p:cNvPr>
          <p:cNvPicPr>
            <a:picLocks noChangeAspect="1"/>
          </p:cNvPicPr>
          <p:nvPr/>
        </p:nvPicPr>
        <p:blipFill rotWithShape="1">
          <a:blip r:embed="rId2">
            <a:alphaModFix amt="40000"/>
            <a:extLst>
              <a:ext uri="{BEBA8EAE-BF5A-486C-A8C5-ECC9F3942E4B}">
                <a14:imgProps xmlns:a14="http://schemas.microsoft.com/office/drawing/2010/main">
                  <a14:imgLayer r:embed="rId3">
                    <a14:imgEffect>
                      <a14:artisticLineDrawing trans="12000"/>
                    </a14:imgEffect>
                  </a14:imgLayer>
                </a14:imgProps>
              </a:ext>
              <a:ext uri="{28A0092B-C50C-407E-A947-70E740481C1C}">
                <a14:useLocalDpi xmlns:a14="http://schemas.microsoft.com/office/drawing/2010/main" val="0"/>
              </a:ext>
            </a:extLst>
          </a:blip>
          <a:srcRect l="15438" t="17798" r="12550" b="16273"/>
          <a:stretch/>
        </p:blipFill>
        <p:spPr>
          <a:xfrm>
            <a:off x="298735" y="2451308"/>
            <a:ext cx="4006799" cy="3658179"/>
          </a:xfrm>
          <a:prstGeom prst="rect">
            <a:avLst/>
          </a:prstGeom>
        </p:spPr>
      </p:pic>
      <p:sp>
        <p:nvSpPr>
          <p:cNvPr id="2" name="Title 1">
            <a:extLst>
              <a:ext uri="{FF2B5EF4-FFF2-40B4-BE49-F238E27FC236}">
                <a16:creationId xmlns:a16="http://schemas.microsoft.com/office/drawing/2014/main" id="{BF72C347-A37C-E48B-A346-39964D42FB8F}"/>
              </a:ext>
            </a:extLst>
          </p:cNvPr>
          <p:cNvSpPr>
            <a:spLocks noGrp="1"/>
          </p:cNvSpPr>
          <p:nvPr>
            <p:ph type="title"/>
          </p:nvPr>
        </p:nvSpPr>
        <p:spPr/>
        <p:txBody>
          <a:bodyPr/>
          <a:lstStyle/>
          <a:p>
            <a:r>
              <a:rPr lang="en-US" dirty="0"/>
              <a:t>Looking to the Future</a:t>
            </a:r>
          </a:p>
        </p:txBody>
      </p:sp>
      <p:sp>
        <p:nvSpPr>
          <p:cNvPr id="3" name="Content Placeholder 2">
            <a:extLst>
              <a:ext uri="{FF2B5EF4-FFF2-40B4-BE49-F238E27FC236}">
                <a16:creationId xmlns:a16="http://schemas.microsoft.com/office/drawing/2014/main" id="{91DF55E1-8186-B6D7-89A9-B7799FD7FBEE}"/>
              </a:ext>
            </a:extLst>
          </p:cNvPr>
          <p:cNvSpPr>
            <a:spLocks noGrp="1"/>
          </p:cNvSpPr>
          <p:nvPr>
            <p:ph idx="1"/>
          </p:nvPr>
        </p:nvSpPr>
        <p:spPr>
          <a:xfrm>
            <a:off x="1142206" y="2120114"/>
            <a:ext cx="9907587" cy="4188612"/>
          </a:xfrm>
        </p:spPr>
        <p:txBody>
          <a:bodyPr>
            <a:normAutofit fontScale="85000" lnSpcReduction="20000"/>
          </a:bodyPr>
          <a:lstStyle/>
          <a:p>
            <a:r>
              <a:rPr lang="en-US" dirty="0"/>
              <a:t>Continue work on </a:t>
            </a:r>
            <a:r>
              <a:rPr lang="en-US" b="1" dirty="0"/>
              <a:t>Pass Thru Entity Tax legislation </a:t>
            </a:r>
            <a:r>
              <a:rPr lang="en-US" dirty="0"/>
              <a:t>to give our members relief from federal income tax.</a:t>
            </a:r>
          </a:p>
          <a:p>
            <a:r>
              <a:rPr lang="en-US" b="1" dirty="0"/>
              <a:t>Expand access to quality, affordable childcare </a:t>
            </a:r>
            <a:r>
              <a:rPr lang="en-US" dirty="0"/>
              <a:t>to attract more people into the workforce.</a:t>
            </a:r>
          </a:p>
          <a:p>
            <a:r>
              <a:rPr lang="en-US" dirty="0"/>
              <a:t>Actively </a:t>
            </a:r>
            <a:r>
              <a:rPr lang="en-US" b="1" dirty="0"/>
              <a:t>promote changes to legislative rules </a:t>
            </a:r>
            <a:r>
              <a:rPr lang="en-US" dirty="0"/>
              <a:t>that reduce complexity, foster deeper understanding of issues, and generally improve the efficiency of the process</a:t>
            </a:r>
          </a:p>
          <a:p>
            <a:r>
              <a:rPr lang="en-US" dirty="0"/>
              <a:t>Expand relationships with new and returning legislators to build champions through </a:t>
            </a:r>
            <a:r>
              <a:rPr lang="en-US" b="1" dirty="0"/>
              <a:t>establishment of a legislative Workforce Caucus </a:t>
            </a:r>
            <a:r>
              <a:rPr lang="en-US" dirty="0"/>
              <a:t>to build coalitions to support expansion of workforce and housing initiatives.</a:t>
            </a:r>
          </a:p>
          <a:p>
            <a:r>
              <a:rPr lang="en-US" b="1" dirty="0"/>
              <a:t>Defeat anti-employer legislation </a:t>
            </a:r>
            <a:r>
              <a:rPr lang="en-US" dirty="0"/>
              <a:t>which are sure to resurface in 2025 such as: privacy, business tax increases, non-compete clauses, employer surveillance, and increased mandates on health insurance.</a:t>
            </a:r>
          </a:p>
        </p:txBody>
      </p:sp>
      <p:sp>
        <p:nvSpPr>
          <p:cNvPr id="8" name="Slide Number Placeholder 7">
            <a:extLst>
              <a:ext uri="{FF2B5EF4-FFF2-40B4-BE49-F238E27FC236}">
                <a16:creationId xmlns:a16="http://schemas.microsoft.com/office/drawing/2014/main" id="{60768916-92C5-AD6E-CDDD-D02D0DF5B710}"/>
              </a:ext>
            </a:extLst>
          </p:cNvPr>
          <p:cNvSpPr>
            <a:spLocks noGrp="1"/>
          </p:cNvSpPr>
          <p:nvPr>
            <p:ph type="sldNum" sz="quarter" idx="12"/>
          </p:nvPr>
        </p:nvSpPr>
        <p:spPr/>
        <p:txBody>
          <a:bodyPr/>
          <a:lstStyle/>
          <a:p>
            <a:fld id="{4573CFF5-95FE-48F1-8536-9021E3950276}" type="slidenum">
              <a:rPr lang="en-US" smtClean="0"/>
              <a:t>17</a:t>
            </a:fld>
            <a:endParaRPr lang="en-US" dirty="0"/>
          </a:p>
        </p:txBody>
      </p:sp>
    </p:spTree>
    <p:extLst>
      <p:ext uri="{BB962C8B-B14F-4D97-AF65-F5344CB8AC3E}">
        <p14:creationId xmlns:p14="http://schemas.microsoft.com/office/powerpoint/2010/main" val="2205047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01CB5-B8C7-29E5-DA76-A76BC92967FF}"/>
              </a:ext>
            </a:extLst>
          </p:cNvPr>
          <p:cNvSpPr>
            <a:spLocks noGrp="1"/>
          </p:cNvSpPr>
          <p:nvPr>
            <p:ph type="title"/>
          </p:nvPr>
        </p:nvSpPr>
        <p:spPr/>
        <p:txBody>
          <a:bodyPr/>
          <a:lstStyle/>
          <a:p>
            <a:r>
              <a:rPr lang="en-US" dirty="0"/>
              <a:t>Dirigo Business Incentives</a:t>
            </a:r>
          </a:p>
        </p:txBody>
      </p:sp>
      <p:sp>
        <p:nvSpPr>
          <p:cNvPr id="3" name="Content Placeholder 2">
            <a:extLst>
              <a:ext uri="{FF2B5EF4-FFF2-40B4-BE49-F238E27FC236}">
                <a16:creationId xmlns:a16="http://schemas.microsoft.com/office/drawing/2014/main" id="{24FC7ABF-B516-AD47-514B-56D8191CF6C5}"/>
              </a:ext>
            </a:extLst>
          </p:cNvPr>
          <p:cNvSpPr>
            <a:spLocks noGrp="1"/>
          </p:cNvSpPr>
          <p:nvPr>
            <p:ph idx="1"/>
          </p:nvPr>
        </p:nvSpPr>
        <p:spPr>
          <a:xfrm>
            <a:off x="8877300" y="2172714"/>
            <a:ext cx="3017520" cy="2635506"/>
          </a:xfrm>
          <a:solidFill>
            <a:srgbClr val="074162"/>
          </a:solidFill>
        </p:spPr>
        <p:txBody>
          <a:bodyPr>
            <a:normAutofit/>
          </a:bodyPr>
          <a:lstStyle/>
          <a:p>
            <a:endParaRPr lang="en-US" sz="1600" b="0" i="0" u="none" strike="noStrike" baseline="0" dirty="0">
              <a:solidFill>
                <a:schemeClr val="bg1"/>
              </a:solidFill>
              <a:latin typeface="Libre Baskerville" panose="02000000000000000000" pitchFamily="2" charset="0"/>
            </a:endParaRPr>
          </a:p>
          <a:p>
            <a:r>
              <a:rPr lang="en-US" sz="1600" b="0" i="0" u="none" strike="noStrike" baseline="0" dirty="0">
                <a:solidFill>
                  <a:schemeClr val="bg1"/>
                </a:solidFill>
                <a:latin typeface="Libre Baskerville" panose="02000000000000000000" pitchFamily="2" charset="0"/>
              </a:rPr>
              <a:t>LIMITS:  Credit capped at $2 million per business per year, can be taken over 5 years. Up to $500,000 of the credit would be refundable per year. </a:t>
            </a:r>
            <a:endParaRPr lang="en-US" sz="2000" dirty="0">
              <a:solidFill>
                <a:schemeClr val="bg1"/>
              </a:solidFill>
            </a:endParaRPr>
          </a:p>
        </p:txBody>
      </p:sp>
      <p:sp>
        <p:nvSpPr>
          <p:cNvPr id="4" name="Slide Number Placeholder 3">
            <a:extLst>
              <a:ext uri="{FF2B5EF4-FFF2-40B4-BE49-F238E27FC236}">
                <a16:creationId xmlns:a16="http://schemas.microsoft.com/office/drawing/2014/main" id="{EDC8C406-C39B-0D4E-3040-FA01545B7814}"/>
              </a:ext>
            </a:extLst>
          </p:cNvPr>
          <p:cNvSpPr>
            <a:spLocks noGrp="1"/>
          </p:cNvSpPr>
          <p:nvPr>
            <p:ph type="sldNum" sz="quarter" idx="12"/>
          </p:nvPr>
        </p:nvSpPr>
        <p:spPr/>
        <p:txBody>
          <a:bodyPr/>
          <a:lstStyle/>
          <a:p>
            <a:fld id="{4573CFF5-95FE-48F1-8536-9021E3950276}" type="slidenum">
              <a:rPr lang="en-US" smtClean="0"/>
              <a:t>18</a:t>
            </a:fld>
            <a:endParaRPr lang="en-US" dirty="0"/>
          </a:p>
        </p:txBody>
      </p:sp>
      <p:pic>
        <p:nvPicPr>
          <p:cNvPr id="8" name="Picture 7">
            <a:extLst>
              <a:ext uri="{FF2B5EF4-FFF2-40B4-BE49-F238E27FC236}">
                <a16:creationId xmlns:a16="http://schemas.microsoft.com/office/drawing/2014/main" id="{6E1F456B-1947-0E6D-73D7-A65B4EE99EE3}"/>
              </a:ext>
            </a:extLst>
          </p:cNvPr>
          <p:cNvPicPr>
            <a:picLocks noChangeAspect="1"/>
          </p:cNvPicPr>
          <p:nvPr/>
        </p:nvPicPr>
        <p:blipFill>
          <a:blip r:embed="rId2"/>
          <a:stretch>
            <a:fillRect/>
          </a:stretch>
        </p:blipFill>
        <p:spPr>
          <a:xfrm>
            <a:off x="4691449" y="1536696"/>
            <a:ext cx="4241619" cy="5295396"/>
          </a:xfrm>
          <a:prstGeom prst="rect">
            <a:avLst/>
          </a:prstGeom>
        </p:spPr>
      </p:pic>
      <p:pic>
        <p:nvPicPr>
          <p:cNvPr id="6" name="Picture 5">
            <a:extLst>
              <a:ext uri="{FF2B5EF4-FFF2-40B4-BE49-F238E27FC236}">
                <a16:creationId xmlns:a16="http://schemas.microsoft.com/office/drawing/2014/main" id="{7995B84C-8058-B9F8-637F-9BD7954E2EE1}"/>
              </a:ext>
            </a:extLst>
          </p:cNvPr>
          <p:cNvPicPr>
            <a:picLocks noChangeAspect="1"/>
          </p:cNvPicPr>
          <p:nvPr/>
        </p:nvPicPr>
        <p:blipFill rotWithShape="1">
          <a:blip r:embed="rId3"/>
          <a:srcRect t="40941"/>
          <a:stretch/>
        </p:blipFill>
        <p:spPr>
          <a:xfrm>
            <a:off x="528207" y="1952879"/>
            <a:ext cx="4369025" cy="3694176"/>
          </a:xfrm>
          <a:prstGeom prst="rect">
            <a:avLst/>
          </a:prstGeom>
        </p:spPr>
      </p:pic>
      <p:pic>
        <p:nvPicPr>
          <p:cNvPr id="10" name="Picture 9">
            <a:extLst>
              <a:ext uri="{FF2B5EF4-FFF2-40B4-BE49-F238E27FC236}">
                <a16:creationId xmlns:a16="http://schemas.microsoft.com/office/drawing/2014/main" id="{9CABF759-D223-4908-0BC5-58180F68D849}"/>
              </a:ext>
            </a:extLst>
          </p:cNvPr>
          <p:cNvPicPr>
            <a:picLocks noChangeAspect="1"/>
          </p:cNvPicPr>
          <p:nvPr/>
        </p:nvPicPr>
        <p:blipFill>
          <a:blip r:embed="rId4"/>
          <a:stretch>
            <a:fillRect/>
          </a:stretch>
        </p:blipFill>
        <p:spPr>
          <a:xfrm>
            <a:off x="8961441" y="4946562"/>
            <a:ext cx="1720938" cy="1720938"/>
          </a:xfrm>
          <a:prstGeom prst="rect">
            <a:avLst/>
          </a:prstGeom>
        </p:spPr>
      </p:pic>
      <p:sp>
        <p:nvSpPr>
          <p:cNvPr id="12" name="TextBox 11">
            <a:extLst>
              <a:ext uri="{FF2B5EF4-FFF2-40B4-BE49-F238E27FC236}">
                <a16:creationId xmlns:a16="http://schemas.microsoft.com/office/drawing/2014/main" id="{2514FF75-98AA-BFCD-619F-D1FF5B0C1326}"/>
              </a:ext>
            </a:extLst>
          </p:cNvPr>
          <p:cNvSpPr txBox="1"/>
          <p:nvPr/>
        </p:nvSpPr>
        <p:spPr>
          <a:xfrm>
            <a:off x="528207" y="5940028"/>
            <a:ext cx="4424793" cy="646331"/>
          </a:xfrm>
          <a:prstGeom prst="rect">
            <a:avLst/>
          </a:prstGeom>
          <a:noFill/>
        </p:spPr>
        <p:txBody>
          <a:bodyPr wrap="square">
            <a:spAutoFit/>
          </a:bodyPr>
          <a:lstStyle/>
          <a:p>
            <a:r>
              <a:rPr lang="en-US" dirty="0"/>
              <a:t>Email:  </a:t>
            </a:r>
            <a:r>
              <a:rPr lang="en-US" b="1" dirty="0">
                <a:solidFill>
                  <a:srgbClr val="074162"/>
                </a:solidFill>
              </a:rPr>
              <a:t>DECDTaxIncentives@maine.gov</a:t>
            </a:r>
          </a:p>
        </p:txBody>
      </p:sp>
    </p:spTree>
    <p:extLst>
      <p:ext uri="{BB962C8B-B14F-4D97-AF65-F5344CB8AC3E}">
        <p14:creationId xmlns:p14="http://schemas.microsoft.com/office/powerpoint/2010/main" val="266977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7D0BE-9ACF-CD2F-28E5-EC0AEF6C6C83}"/>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4606F3A3-54C7-68D7-0EEE-B4A30AEE00B5}"/>
              </a:ext>
            </a:extLst>
          </p:cNvPr>
          <p:cNvSpPr>
            <a:spLocks noGrp="1"/>
          </p:cNvSpPr>
          <p:nvPr>
            <p:ph idx="1"/>
          </p:nvPr>
        </p:nvSpPr>
        <p:spPr>
          <a:xfrm>
            <a:off x="5994399" y="1959428"/>
            <a:ext cx="5689601" cy="3694112"/>
          </a:xfrm>
        </p:spPr>
        <p:txBody>
          <a:bodyPr/>
          <a:lstStyle/>
          <a:p>
            <a:endParaRPr lang="en-US" dirty="0"/>
          </a:p>
          <a:p>
            <a:pPr marL="0" indent="0">
              <a:buNone/>
            </a:pPr>
            <a:r>
              <a:rPr lang="en-US" dirty="0"/>
              <a:t>Please let us know how we can help:</a:t>
            </a:r>
          </a:p>
          <a:p>
            <a:endParaRPr lang="en-US" dirty="0"/>
          </a:p>
          <a:p>
            <a:r>
              <a:rPr lang="en-US" dirty="0"/>
              <a:t>Michael Saxl (207) 329-7159</a:t>
            </a:r>
          </a:p>
          <a:p>
            <a:r>
              <a:rPr lang="en-US" dirty="0"/>
              <a:t>Sara Vanderwood (207) 485-4945</a:t>
            </a:r>
          </a:p>
        </p:txBody>
      </p:sp>
      <p:sp>
        <p:nvSpPr>
          <p:cNvPr id="8" name="Slide Number Placeholder 7">
            <a:extLst>
              <a:ext uri="{FF2B5EF4-FFF2-40B4-BE49-F238E27FC236}">
                <a16:creationId xmlns:a16="http://schemas.microsoft.com/office/drawing/2014/main" id="{D36D213E-175E-59F8-82BF-A74E138E3EFF}"/>
              </a:ext>
            </a:extLst>
          </p:cNvPr>
          <p:cNvSpPr>
            <a:spLocks noGrp="1"/>
          </p:cNvSpPr>
          <p:nvPr>
            <p:ph type="sldNum" sz="quarter" idx="12"/>
          </p:nvPr>
        </p:nvSpPr>
        <p:spPr/>
        <p:txBody>
          <a:bodyPr/>
          <a:lstStyle/>
          <a:p>
            <a:fld id="{4573CFF5-95FE-48F1-8536-9021E3950276}" type="slidenum">
              <a:rPr lang="en-US" smtClean="0"/>
              <a:t>19</a:t>
            </a:fld>
            <a:endParaRPr lang="en-US" dirty="0"/>
          </a:p>
        </p:txBody>
      </p:sp>
      <p:pic>
        <p:nvPicPr>
          <p:cNvPr id="7" name="Picture 6" descr="A black and blue text overlay with buildings&#10;&#10;Description automatically generated">
            <a:extLst>
              <a:ext uri="{FF2B5EF4-FFF2-40B4-BE49-F238E27FC236}">
                <a16:creationId xmlns:a16="http://schemas.microsoft.com/office/drawing/2014/main" id="{C873EB96-A521-C124-9FEA-12E80C49E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939" y="1959428"/>
            <a:ext cx="4399333" cy="3258457"/>
          </a:xfrm>
          <a:prstGeom prst="rect">
            <a:avLst/>
          </a:prstGeom>
        </p:spPr>
      </p:pic>
    </p:spTree>
    <p:extLst>
      <p:ext uri="{BB962C8B-B14F-4D97-AF65-F5344CB8AC3E}">
        <p14:creationId xmlns:p14="http://schemas.microsoft.com/office/powerpoint/2010/main" val="3205151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C98BC-2924-0495-98DB-1C0C3D53A37B}"/>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9A785633-6A48-C7C0-2671-7399D8ED2A7F}"/>
              </a:ext>
            </a:extLst>
          </p:cNvPr>
          <p:cNvSpPr>
            <a:spLocks noGrp="1"/>
          </p:cNvSpPr>
          <p:nvPr>
            <p:ph idx="1"/>
          </p:nvPr>
        </p:nvSpPr>
        <p:spPr>
          <a:xfrm>
            <a:off x="1115568" y="1897811"/>
            <a:ext cx="10168128" cy="4274389"/>
          </a:xfrm>
        </p:spPr>
        <p:txBody>
          <a:bodyPr>
            <a:normAutofit fontScale="85000" lnSpcReduction="10000"/>
          </a:bodyPr>
          <a:lstStyle/>
          <a:p>
            <a:pPr marL="0" marR="0" indent="0">
              <a:lnSpc>
                <a:spcPct val="175000"/>
              </a:lnSpc>
              <a:spcBef>
                <a:spcPts val="0"/>
              </a:spcBef>
              <a:spcAft>
                <a:spcPts val="0"/>
              </a:spcAft>
              <a:buNone/>
            </a:pPr>
            <a:r>
              <a:rPr lang="en-US" sz="1800" dirty="0">
                <a:solidFill>
                  <a:srgbClr val="0F2025"/>
                </a:solidFill>
                <a:effectLst/>
                <a:latin typeface="Lato" panose="020F0502020204030203" pitchFamily="34" charset="0"/>
                <a:ea typeface="Calibri" panose="020F0502020204030204" pitchFamily="34" charset="0"/>
                <a:cs typeface="Arial" panose="020B0604020202020204" pitchFamily="34" charset="0"/>
              </a:rPr>
              <a:t>9:00-9:30: 	Opening Remarks and State of the Association</a:t>
            </a:r>
            <a:br>
              <a:rPr lang="en-US" sz="1800" dirty="0">
                <a:solidFill>
                  <a:srgbClr val="0F2025"/>
                </a:solidFill>
                <a:effectLst/>
                <a:latin typeface="Lato" panose="020F0502020204030203" pitchFamily="34" charset="0"/>
                <a:ea typeface="Calibri" panose="020F0502020204030204" pitchFamily="34" charset="0"/>
                <a:cs typeface="Arial" panose="020B0604020202020204" pitchFamily="34" charset="0"/>
              </a:rPr>
            </a:br>
            <a:r>
              <a:rPr lang="en-US" sz="1800" dirty="0">
                <a:solidFill>
                  <a:srgbClr val="0F2025"/>
                </a:solidFill>
                <a:effectLst/>
                <a:latin typeface="Lato" panose="020F0502020204030203" pitchFamily="34" charset="0"/>
                <a:ea typeface="Calibri" panose="020F0502020204030204" pitchFamily="34" charset="0"/>
                <a:cs typeface="Arial" panose="020B0604020202020204" pitchFamily="34" charset="0"/>
              </a:rPr>
              <a:t>9:30-10:30: 	Legislative Advocacy Panel Discussion</a:t>
            </a:r>
          </a:p>
          <a:p>
            <a:pPr marL="0" marR="0" indent="0">
              <a:lnSpc>
                <a:spcPct val="175000"/>
              </a:lnSpc>
              <a:spcBef>
                <a:spcPts val="0"/>
              </a:spcBef>
              <a:spcAft>
                <a:spcPts val="0"/>
              </a:spcAft>
              <a:buNone/>
            </a:pPr>
            <a:r>
              <a:rPr lang="en-US" sz="1800" dirty="0">
                <a:solidFill>
                  <a:srgbClr val="0F2025"/>
                </a:solidFill>
                <a:latin typeface="Lato" panose="020F0502020204030203" pitchFamily="34" charset="0"/>
                <a:ea typeface="Calibri" panose="020F0502020204030204" pitchFamily="34" charset="0"/>
                <a:cs typeface="Arial" panose="020B0604020202020204" pitchFamily="34" charset="0"/>
              </a:rPr>
              <a:t>			Mike Saxl, Sara Vanderwood – Maine Street Solutions</a:t>
            </a:r>
            <a:br>
              <a:rPr lang="en-US" sz="1800" dirty="0">
                <a:solidFill>
                  <a:srgbClr val="0F2025"/>
                </a:solidFill>
                <a:effectLst/>
                <a:latin typeface="Lato" panose="020F0502020204030203" pitchFamily="34" charset="0"/>
                <a:ea typeface="Calibri" panose="020F0502020204030204" pitchFamily="34" charset="0"/>
                <a:cs typeface="Arial" panose="020B0604020202020204" pitchFamily="34" charset="0"/>
              </a:rPr>
            </a:br>
            <a:r>
              <a:rPr lang="en-US" sz="1800" dirty="0">
                <a:solidFill>
                  <a:srgbClr val="0F2025"/>
                </a:solidFill>
                <a:effectLst/>
                <a:latin typeface="Lato" panose="020F0502020204030203" pitchFamily="34" charset="0"/>
                <a:ea typeface="Calibri" panose="020F0502020204030204" pitchFamily="34" charset="0"/>
                <a:cs typeface="Arial" panose="020B0604020202020204" pitchFamily="34" charset="0"/>
              </a:rPr>
              <a:t>10:30-11:00: 	Break and Networking</a:t>
            </a:r>
            <a:br>
              <a:rPr lang="en-US" sz="1800" dirty="0">
                <a:solidFill>
                  <a:srgbClr val="0F2025"/>
                </a:solidFill>
                <a:effectLst/>
                <a:latin typeface="Lato" panose="020F0502020204030203" pitchFamily="34" charset="0"/>
                <a:ea typeface="Calibri" panose="020F0502020204030204" pitchFamily="34" charset="0"/>
                <a:cs typeface="Arial" panose="020B0604020202020204" pitchFamily="34" charset="0"/>
              </a:rPr>
            </a:br>
            <a:r>
              <a:rPr lang="en-US" sz="1800" dirty="0">
                <a:solidFill>
                  <a:srgbClr val="0F2025"/>
                </a:solidFill>
                <a:effectLst/>
                <a:latin typeface="Lato" panose="020F0502020204030203" pitchFamily="34" charset="0"/>
                <a:ea typeface="Calibri" panose="020F0502020204030204" pitchFamily="34" charset="0"/>
                <a:cs typeface="Arial" panose="020B0604020202020204" pitchFamily="34" charset="0"/>
              </a:rPr>
              <a:t>11:00-12:15: 	Energy Panel Discussion</a:t>
            </a:r>
          </a:p>
          <a:p>
            <a:pPr marL="0" marR="0" indent="0">
              <a:lnSpc>
                <a:spcPct val="175000"/>
              </a:lnSpc>
              <a:spcBef>
                <a:spcPts val="0"/>
              </a:spcBef>
              <a:spcAft>
                <a:spcPts val="0"/>
              </a:spcAft>
              <a:buNone/>
            </a:pPr>
            <a:r>
              <a:rPr lang="en-US" sz="1800" dirty="0">
                <a:solidFill>
                  <a:srgbClr val="0F2025"/>
                </a:solidFill>
                <a:latin typeface="Lato" panose="020F0502020204030203" pitchFamily="34" charset="0"/>
                <a:ea typeface="Calibri" panose="020F0502020204030204" pitchFamily="34" charset="0"/>
                <a:cs typeface="Arial" panose="020B0604020202020204" pitchFamily="34" charset="0"/>
              </a:rPr>
              <a:t>			Mike Cloutier &amp; Sabin Rossi – Constellation, Jesse Remillard – Efficiency Maine, </a:t>
            </a:r>
            <a:br>
              <a:rPr lang="en-US" sz="1800" dirty="0">
                <a:solidFill>
                  <a:srgbClr val="0F2025"/>
                </a:solidFill>
                <a:latin typeface="Lato" panose="020F0502020204030203" pitchFamily="34" charset="0"/>
                <a:ea typeface="Calibri" panose="020F0502020204030204" pitchFamily="34" charset="0"/>
                <a:cs typeface="Arial" panose="020B0604020202020204" pitchFamily="34" charset="0"/>
              </a:rPr>
            </a:br>
            <a:r>
              <a:rPr lang="en-US" sz="1800" dirty="0">
                <a:solidFill>
                  <a:srgbClr val="0F2025"/>
                </a:solidFill>
                <a:latin typeface="Lato" panose="020F0502020204030203" pitchFamily="34" charset="0"/>
                <a:ea typeface="Calibri" panose="020F0502020204030204" pitchFamily="34" charset="0"/>
                <a:cs typeface="Arial" panose="020B0604020202020204" pitchFamily="34" charset="0"/>
              </a:rPr>
              <a:t>			Mike Belanger – Texas Instruments, Robert Sullivan – US Dept. of Energy</a:t>
            </a:r>
            <a:br>
              <a:rPr lang="en-US" sz="1800" dirty="0">
                <a:solidFill>
                  <a:srgbClr val="0F2025"/>
                </a:solidFill>
                <a:effectLst/>
                <a:latin typeface="Lato" panose="020F0502020204030203" pitchFamily="34" charset="0"/>
                <a:ea typeface="Calibri" panose="020F0502020204030204" pitchFamily="34" charset="0"/>
                <a:cs typeface="Arial" panose="020B0604020202020204" pitchFamily="34" charset="0"/>
              </a:rPr>
            </a:br>
            <a:r>
              <a:rPr lang="en-US" sz="1800" dirty="0">
                <a:solidFill>
                  <a:srgbClr val="0F2025"/>
                </a:solidFill>
                <a:effectLst/>
                <a:latin typeface="Lato" panose="020F0502020204030203" pitchFamily="34" charset="0"/>
                <a:ea typeface="Calibri" panose="020F0502020204030204" pitchFamily="34" charset="0"/>
                <a:cs typeface="Arial" panose="020B0604020202020204" pitchFamily="34" charset="0"/>
              </a:rPr>
              <a:t>12:15-12:30: 	Awards and Closing Remarks</a:t>
            </a:r>
          </a:p>
          <a:p>
            <a:pPr marL="0" marR="0" indent="0">
              <a:lnSpc>
                <a:spcPct val="175000"/>
              </a:lnSpc>
              <a:spcBef>
                <a:spcPts val="0"/>
              </a:spcBef>
              <a:spcAft>
                <a:spcPts val="0"/>
              </a:spcAft>
              <a:buNone/>
            </a:pPr>
            <a:r>
              <a:rPr lang="en-US" sz="1800" dirty="0">
                <a:solidFill>
                  <a:srgbClr val="0F2025"/>
                </a:solidFill>
                <a:effectLst/>
                <a:latin typeface="Lato" panose="020F0502020204030203" pitchFamily="34" charset="0"/>
                <a:ea typeface="Calibri" panose="020F0502020204030204" pitchFamily="34" charset="0"/>
                <a:cs typeface="Arial" panose="020B0604020202020204" pitchFamily="34" charset="0"/>
              </a:rPr>
              <a:t>			MFPA – Pine Tree Award</a:t>
            </a:r>
          </a:p>
          <a:p>
            <a:pPr marL="0" marR="0" indent="0">
              <a:lnSpc>
                <a:spcPct val="175000"/>
              </a:lnSpc>
              <a:spcBef>
                <a:spcPts val="0"/>
              </a:spcBef>
              <a:spcAft>
                <a:spcPts val="0"/>
              </a:spcAft>
              <a:buNone/>
            </a:pPr>
            <a:r>
              <a:rPr lang="en-US" sz="1800" dirty="0">
                <a:solidFill>
                  <a:srgbClr val="0F2025"/>
                </a:solidFill>
                <a:effectLst/>
                <a:latin typeface="Lato" panose="020F0502020204030203" pitchFamily="34" charset="0"/>
                <a:ea typeface="Calibri" panose="020F0502020204030204" pitchFamily="34" charset="0"/>
                <a:cs typeface="Arial" panose="020B0604020202020204" pitchFamily="34" charset="0"/>
              </a:rPr>
              <a:t>			Manufacturer of the Year</a:t>
            </a:r>
            <a:br>
              <a:rPr lang="en-US" sz="1800" dirty="0">
                <a:solidFill>
                  <a:srgbClr val="0F2025"/>
                </a:solidFill>
                <a:effectLst/>
                <a:latin typeface="Lato" panose="020F0502020204030203" pitchFamily="34" charset="0"/>
                <a:ea typeface="Calibri" panose="020F0502020204030204" pitchFamily="34" charset="0"/>
                <a:cs typeface="Arial" panose="020B0604020202020204" pitchFamily="34" charset="0"/>
              </a:rPr>
            </a:br>
            <a:r>
              <a:rPr lang="en-US" sz="1800" dirty="0">
                <a:solidFill>
                  <a:srgbClr val="0F2025"/>
                </a:solidFill>
                <a:effectLst/>
                <a:latin typeface="Lato" panose="020F0502020204030203" pitchFamily="34" charset="0"/>
                <a:ea typeface="Calibri" panose="020F0502020204030204" pitchFamily="34" charset="0"/>
                <a:cs typeface="Arial" panose="020B0604020202020204" pitchFamily="34" charset="0"/>
              </a:rPr>
              <a:t>12:30-1:30: 	Lunch and Networking</a:t>
            </a:r>
            <a:endParaRPr lang="en-US" sz="1800" dirty="0">
              <a:effectLst/>
              <a:latin typeface="Aptos" panose="020B0004020202020204" pitchFamily="34" charset="0"/>
              <a:ea typeface="Calibri" panose="020F0502020204030204" pitchFamily="34" charset="0"/>
              <a:cs typeface="Aptos" panose="020B0004020202020204" pitchFamily="34" charset="0"/>
            </a:endParaRPr>
          </a:p>
        </p:txBody>
      </p:sp>
      <p:sp>
        <p:nvSpPr>
          <p:cNvPr id="4" name="Slide Number Placeholder 3">
            <a:extLst>
              <a:ext uri="{FF2B5EF4-FFF2-40B4-BE49-F238E27FC236}">
                <a16:creationId xmlns:a16="http://schemas.microsoft.com/office/drawing/2014/main" id="{447A17BE-2811-684F-1617-50AEEF544114}"/>
              </a:ext>
            </a:extLst>
          </p:cNvPr>
          <p:cNvSpPr>
            <a:spLocks noGrp="1"/>
          </p:cNvSpPr>
          <p:nvPr>
            <p:ph type="sldNum" sz="quarter" idx="12"/>
          </p:nvPr>
        </p:nvSpPr>
        <p:spPr/>
        <p:txBody>
          <a:bodyPr/>
          <a:lstStyle/>
          <a:p>
            <a:fld id="{4573CFF5-95FE-48F1-8536-9021E3950276}" type="slidenum">
              <a:rPr lang="en-US" smtClean="0"/>
              <a:t>2</a:t>
            </a:fld>
            <a:endParaRPr lang="en-US" dirty="0"/>
          </a:p>
        </p:txBody>
      </p:sp>
    </p:spTree>
    <p:extLst>
      <p:ext uri="{BB962C8B-B14F-4D97-AF65-F5344CB8AC3E}">
        <p14:creationId xmlns:p14="http://schemas.microsoft.com/office/powerpoint/2010/main" val="855471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A8641-2805-EC64-DD8D-E6F078C4BAEA}"/>
              </a:ext>
            </a:extLst>
          </p:cNvPr>
          <p:cNvSpPr>
            <a:spLocks noGrp="1"/>
          </p:cNvSpPr>
          <p:nvPr>
            <p:ph type="title"/>
          </p:nvPr>
        </p:nvSpPr>
        <p:spPr/>
        <p:txBody>
          <a:bodyPr/>
          <a:lstStyle/>
          <a:p>
            <a:r>
              <a:rPr lang="en-US" dirty="0"/>
              <a:t>Panel Dialogue</a:t>
            </a:r>
          </a:p>
        </p:txBody>
      </p:sp>
      <p:sp>
        <p:nvSpPr>
          <p:cNvPr id="3" name="Text Placeholder 2">
            <a:extLst>
              <a:ext uri="{FF2B5EF4-FFF2-40B4-BE49-F238E27FC236}">
                <a16:creationId xmlns:a16="http://schemas.microsoft.com/office/drawing/2014/main" id="{3D8DB3A1-59A8-E19C-7754-F44935FCC642}"/>
              </a:ext>
            </a:extLst>
          </p:cNvPr>
          <p:cNvSpPr>
            <a:spLocks noGrp="1"/>
          </p:cNvSpPr>
          <p:nvPr>
            <p:ph type="body" idx="1"/>
          </p:nvPr>
        </p:nvSpPr>
        <p:spPr/>
        <p:txBody>
          <a:bodyPr/>
          <a:lstStyle/>
          <a:p>
            <a:r>
              <a:rPr lang="en-US" dirty="0"/>
              <a:t>Moderator: Mike Saxl – Maine Street Solutions</a:t>
            </a:r>
          </a:p>
        </p:txBody>
      </p:sp>
      <p:sp>
        <p:nvSpPr>
          <p:cNvPr id="4" name="Slide Number Placeholder 3">
            <a:extLst>
              <a:ext uri="{FF2B5EF4-FFF2-40B4-BE49-F238E27FC236}">
                <a16:creationId xmlns:a16="http://schemas.microsoft.com/office/drawing/2014/main" id="{B1F2CBCA-86A8-FC32-A577-5C45E0AD662D}"/>
              </a:ext>
            </a:extLst>
          </p:cNvPr>
          <p:cNvSpPr>
            <a:spLocks noGrp="1"/>
          </p:cNvSpPr>
          <p:nvPr>
            <p:ph type="sldNum" sz="quarter" idx="12"/>
          </p:nvPr>
        </p:nvSpPr>
        <p:spPr/>
        <p:txBody>
          <a:bodyPr/>
          <a:lstStyle/>
          <a:p>
            <a:fld id="{4573CFF5-95FE-48F1-8536-9021E3950276}" type="slidenum">
              <a:rPr lang="en-US" smtClean="0"/>
              <a:t>20</a:t>
            </a:fld>
            <a:endParaRPr lang="en-US" dirty="0"/>
          </a:p>
        </p:txBody>
      </p:sp>
    </p:spTree>
    <p:extLst>
      <p:ext uri="{BB962C8B-B14F-4D97-AF65-F5344CB8AC3E}">
        <p14:creationId xmlns:p14="http://schemas.microsoft.com/office/powerpoint/2010/main" val="1913904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8230FD-00C9-F7EE-2843-53BCB8931ECF}"/>
              </a:ext>
            </a:extLst>
          </p:cNvPr>
          <p:cNvPicPr>
            <a:picLocks noChangeAspect="1"/>
          </p:cNvPicPr>
          <p:nvPr/>
        </p:nvPicPr>
        <p:blipFill>
          <a:blip r:embed="rId2"/>
          <a:stretch>
            <a:fillRect/>
          </a:stretch>
        </p:blipFill>
        <p:spPr>
          <a:xfrm>
            <a:off x="0" y="-92260"/>
            <a:ext cx="12339263" cy="6888822"/>
          </a:xfrm>
          <a:prstGeom prst="rect">
            <a:avLst/>
          </a:prstGeom>
        </p:spPr>
      </p:pic>
      <p:sp>
        <p:nvSpPr>
          <p:cNvPr id="2" name="Rectangle 1">
            <a:extLst>
              <a:ext uri="{FF2B5EF4-FFF2-40B4-BE49-F238E27FC236}">
                <a16:creationId xmlns:a16="http://schemas.microsoft.com/office/drawing/2014/main" id="{E939CB05-C07F-D070-71E8-9565040207B8}"/>
              </a:ext>
            </a:extLst>
          </p:cNvPr>
          <p:cNvSpPr/>
          <p:nvPr/>
        </p:nvSpPr>
        <p:spPr>
          <a:xfrm>
            <a:off x="5093451" y="277338"/>
            <a:ext cx="7034298" cy="2308324"/>
          </a:xfrm>
          <a:prstGeom prst="rect">
            <a:avLst/>
          </a:prstGeom>
          <a:noFill/>
        </p:spPr>
        <p:txBody>
          <a:bodyPr wrap="none" lIns="91440" tIns="45720" rIns="91440" bIns="45720">
            <a:spAutoFit/>
          </a:bodyPr>
          <a:lstStyle/>
          <a:p>
            <a:pPr algn="r"/>
            <a:r>
              <a:rPr lang="en-US" sz="7200" b="1" cap="none" spc="0" dirty="0">
                <a:ln w="22225">
                  <a:solidFill>
                    <a:schemeClr val="accent2"/>
                  </a:solidFill>
                  <a:prstDash val="solid"/>
                </a:ln>
                <a:solidFill>
                  <a:schemeClr val="accent2">
                    <a:lumMod val="40000"/>
                    <a:lumOff val="60000"/>
                  </a:schemeClr>
                </a:solidFill>
                <a:effectLst/>
              </a:rPr>
              <a:t>NETWORKING </a:t>
            </a:r>
            <a:br>
              <a:rPr lang="en-US" sz="7200" b="1" cap="none" spc="0" dirty="0">
                <a:ln w="22225">
                  <a:solidFill>
                    <a:schemeClr val="accent2"/>
                  </a:solidFill>
                  <a:prstDash val="solid"/>
                </a:ln>
                <a:solidFill>
                  <a:schemeClr val="accent2">
                    <a:lumMod val="40000"/>
                    <a:lumOff val="60000"/>
                  </a:schemeClr>
                </a:solidFill>
                <a:effectLst/>
              </a:rPr>
            </a:br>
            <a:r>
              <a:rPr lang="en-US" sz="7200" b="1" cap="none" spc="0" dirty="0">
                <a:ln w="22225">
                  <a:solidFill>
                    <a:schemeClr val="accent2"/>
                  </a:solidFill>
                  <a:prstDash val="solid"/>
                </a:ln>
                <a:solidFill>
                  <a:schemeClr val="accent2">
                    <a:lumMod val="40000"/>
                    <a:lumOff val="60000"/>
                  </a:schemeClr>
                </a:solidFill>
                <a:effectLst/>
              </a:rPr>
              <a:t>BREAK</a:t>
            </a:r>
          </a:p>
        </p:txBody>
      </p:sp>
      <p:sp>
        <p:nvSpPr>
          <p:cNvPr id="3" name="Slide Number Placeholder 2">
            <a:extLst>
              <a:ext uri="{FF2B5EF4-FFF2-40B4-BE49-F238E27FC236}">
                <a16:creationId xmlns:a16="http://schemas.microsoft.com/office/drawing/2014/main" id="{9B017C11-68DF-7EF8-7D85-3C84D6021007}"/>
              </a:ext>
            </a:extLst>
          </p:cNvPr>
          <p:cNvSpPr>
            <a:spLocks noGrp="1"/>
          </p:cNvSpPr>
          <p:nvPr>
            <p:ph type="sldNum" sz="quarter" idx="12"/>
          </p:nvPr>
        </p:nvSpPr>
        <p:spPr/>
        <p:txBody>
          <a:bodyPr/>
          <a:lstStyle/>
          <a:p>
            <a:fld id="{4573CFF5-95FE-48F1-8536-9021E3950276}" type="slidenum">
              <a:rPr lang="en-US" smtClean="0"/>
              <a:t>21</a:t>
            </a:fld>
            <a:endParaRPr lang="en-US" dirty="0"/>
          </a:p>
        </p:txBody>
      </p:sp>
    </p:spTree>
    <p:extLst>
      <p:ext uri="{BB962C8B-B14F-4D97-AF65-F5344CB8AC3E}">
        <p14:creationId xmlns:p14="http://schemas.microsoft.com/office/powerpoint/2010/main" val="1658702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3C07F8-F4D2-1CBF-226B-DA527698AABA}"/>
              </a:ext>
            </a:extLst>
          </p:cNvPr>
          <p:cNvSpPr>
            <a:spLocks noGrp="1"/>
          </p:cNvSpPr>
          <p:nvPr>
            <p:ph type="title"/>
          </p:nvPr>
        </p:nvSpPr>
        <p:spPr/>
        <p:txBody>
          <a:bodyPr/>
          <a:lstStyle/>
          <a:p>
            <a:r>
              <a:rPr lang="en-US" dirty="0"/>
              <a:t>Energy</a:t>
            </a:r>
          </a:p>
        </p:txBody>
      </p:sp>
      <p:sp>
        <p:nvSpPr>
          <p:cNvPr id="5" name="Text Placeholder 4">
            <a:extLst>
              <a:ext uri="{FF2B5EF4-FFF2-40B4-BE49-F238E27FC236}">
                <a16:creationId xmlns:a16="http://schemas.microsoft.com/office/drawing/2014/main" id="{3BA69E23-F4F9-8FD0-0DA5-6ED2C69A8D01}"/>
              </a:ext>
            </a:extLst>
          </p:cNvPr>
          <p:cNvSpPr>
            <a:spLocks noGrp="1"/>
          </p:cNvSpPr>
          <p:nvPr>
            <p:ph type="body" idx="1"/>
          </p:nvPr>
        </p:nvSpPr>
        <p:spPr/>
        <p:txBody>
          <a:bodyPr/>
          <a:lstStyle/>
          <a:p>
            <a:r>
              <a:rPr lang="en-US" dirty="0"/>
              <a:t>Constellation, Efficiency Maine (incl. Texas Instruments) and the Department of Energy</a:t>
            </a:r>
            <a:endParaRPr lang="en-US" baseline="30000" dirty="0"/>
          </a:p>
        </p:txBody>
      </p:sp>
      <p:sp>
        <p:nvSpPr>
          <p:cNvPr id="3" name="Slide Number Placeholder 2">
            <a:extLst>
              <a:ext uri="{FF2B5EF4-FFF2-40B4-BE49-F238E27FC236}">
                <a16:creationId xmlns:a16="http://schemas.microsoft.com/office/drawing/2014/main" id="{4B650FB6-DF64-93A5-1745-75B77613057C}"/>
              </a:ext>
            </a:extLst>
          </p:cNvPr>
          <p:cNvSpPr>
            <a:spLocks noGrp="1"/>
          </p:cNvSpPr>
          <p:nvPr>
            <p:ph type="sldNum" sz="quarter" idx="12"/>
          </p:nvPr>
        </p:nvSpPr>
        <p:spPr/>
        <p:txBody>
          <a:bodyPr/>
          <a:lstStyle/>
          <a:p>
            <a:fld id="{4573CFF5-95FE-48F1-8536-9021E3950276}" type="slidenum">
              <a:rPr lang="en-US" smtClean="0"/>
              <a:t>22</a:t>
            </a:fld>
            <a:endParaRPr lang="en-US" dirty="0"/>
          </a:p>
        </p:txBody>
      </p:sp>
      <p:pic>
        <p:nvPicPr>
          <p:cNvPr id="2" name="Picture 1">
            <a:extLst>
              <a:ext uri="{FF2B5EF4-FFF2-40B4-BE49-F238E27FC236}">
                <a16:creationId xmlns:a16="http://schemas.microsoft.com/office/drawing/2014/main" id="{3CE45566-CC5B-CA27-57B0-0886421639B2}"/>
              </a:ext>
            </a:extLst>
          </p:cNvPr>
          <p:cNvPicPr>
            <a:picLocks noChangeAspect="1"/>
          </p:cNvPicPr>
          <p:nvPr/>
        </p:nvPicPr>
        <p:blipFill>
          <a:blip r:embed="rId2">
            <a:extLst>
              <a:ext uri="{BEBA8EAE-BF5A-486C-A8C5-ECC9F3942E4B}">
                <a14:imgProps xmlns:a14="http://schemas.microsoft.com/office/drawing/2010/main">
                  <a14:imgLayer r:embed="rId3">
                    <a14:imgEffect>
                      <a14:artisticPencilGrayscale/>
                    </a14:imgEffect>
                  </a14:imgLayer>
                </a14:imgProps>
              </a:ext>
            </a:extLst>
          </a:blip>
          <a:stretch>
            <a:fillRect/>
          </a:stretch>
        </p:blipFill>
        <p:spPr>
          <a:xfrm>
            <a:off x="523875" y="476250"/>
            <a:ext cx="5859719" cy="3105150"/>
          </a:xfrm>
          <a:prstGeom prst="rect">
            <a:avLst/>
          </a:prstGeom>
        </p:spPr>
      </p:pic>
    </p:spTree>
    <p:extLst>
      <p:ext uri="{BB962C8B-B14F-4D97-AF65-F5344CB8AC3E}">
        <p14:creationId xmlns:p14="http://schemas.microsoft.com/office/powerpoint/2010/main" val="1958872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AA8656-7F9A-B9FF-4BBA-491C30BDC5C3}"/>
              </a:ext>
            </a:extLst>
          </p:cNvPr>
          <p:cNvPicPr>
            <a:picLocks noChangeAspect="1"/>
          </p:cNvPicPr>
          <p:nvPr/>
        </p:nvPicPr>
        <p:blipFill>
          <a:blip r:embed="rId2"/>
          <a:stretch>
            <a:fillRect/>
          </a:stretch>
        </p:blipFill>
        <p:spPr>
          <a:xfrm>
            <a:off x="557784" y="3286663"/>
            <a:ext cx="2267132" cy="1045522"/>
          </a:xfrm>
          <a:prstGeom prst="rect">
            <a:avLst/>
          </a:prstGeom>
        </p:spPr>
      </p:pic>
      <p:sp>
        <p:nvSpPr>
          <p:cNvPr id="2" name="Title 1">
            <a:extLst>
              <a:ext uri="{FF2B5EF4-FFF2-40B4-BE49-F238E27FC236}">
                <a16:creationId xmlns:a16="http://schemas.microsoft.com/office/drawing/2014/main" id="{9D1A8641-2805-EC64-DD8D-E6F078C4BAEA}"/>
              </a:ext>
            </a:extLst>
          </p:cNvPr>
          <p:cNvSpPr>
            <a:spLocks noGrp="1"/>
          </p:cNvSpPr>
          <p:nvPr>
            <p:ph type="title"/>
          </p:nvPr>
        </p:nvSpPr>
        <p:spPr/>
        <p:txBody>
          <a:bodyPr/>
          <a:lstStyle/>
          <a:p>
            <a:r>
              <a:rPr lang="en-US" dirty="0"/>
              <a:t>          Constellation</a:t>
            </a:r>
          </a:p>
        </p:txBody>
      </p:sp>
      <p:sp>
        <p:nvSpPr>
          <p:cNvPr id="3" name="Text Placeholder 2">
            <a:extLst>
              <a:ext uri="{FF2B5EF4-FFF2-40B4-BE49-F238E27FC236}">
                <a16:creationId xmlns:a16="http://schemas.microsoft.com/office/drawing/2014/main" id="{3D8DB3A1-59A8-E19C-7754-F44935FCC642}"/>
              </a:ext>
            </a:extLst>
          </p:cNvPr>
          <p:cNvSpPr>
            <a:spLocks noGrp="1"/>
          </p:cNvSpPr>
          <p:nvPr>
            <p:ph type="body" idx="1"/>
          </p:nvPr>
        </p:nvSpPr>
        <p:spPr/>
        <p:txBody>
          <a:bodyPr/>
          <a:lstStyle/>
          <a:p>
            <a:r>
              <a:rPr lang="en-US" dirty="0"/>
              <a:t>Mike Cloutier</a:t>
            </a:r>
          </a:p>
        </p:txBody>
      </p:sp>
      <p:sp>
        <p:nvSpPr>
          <p:cNvPr id="4" name="Slide Number Placeholder 3">
            <a:extLst>
              <a:ext uri="{FF2B5EF4-FFF2-40B4-BE49-F238E27FC236}">
                <a16:creationId xmlns:a16="http://schemas.microsoft.com/office/drawing/2014/main" id="{37FFE75D-2649-120D-821D-D598586AA9EF}"/>
              </a:ext>
            </a:extLst>
          </p:cNvPr>
          <p:cNvSpPr>
            <a:spLocks noGrp="1"/>
          </p:cNvSpPr>
          <p:nvPr>
            <p:ph type="sldNum" sz="quarter" idx="12"/>
          </p:nvPr>
        </p:nvSpPr>
        <p:spPr/>
        <p:txBody>
          <a:bodyPr/>
          <a:lstStyle/>
          <a:p>
            <a:fld id="{4573CFF5-95FE-48F1-8536-9021E3950276}" type="slidenum">
              <a:rPr lang="en-US" smtClean="0"/>
              <a:t>23</a:t>
            </a:fld>
            <a:endParaRPr lang="en-US" dirty="0"/>
          </a:p>
        </p:txBody>
      </p:sp>
    </p:spTree>
    <p:extLst>
      <p:ext uri="{BB962C8B-B14F-4D97-AF65-F5344CB8AC3E}">
        <p14:creationId xmlns:p14="http://schemas.microsoft.com/office/powerpoint/2010/main" val="26348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B79371-3FAF-AB7F-F075-B8E0F403EC34}"/>
              </a:ext>
            </a:extLst>
          </p:cNvPr>
          <p:cNvSpPr>
            <a:spLocks noGrp="1"/>
          </p:cNvSpPr>
          <p:nvPr>
            <p:ph type="sldNum" sz="quarter" idx="11"/>
          </p:nvPr>
        </p:nvSpPr>
        <p:spPr/>
        <p:txBody>
          <a:bodyPr/>
          <a:lstStyle/>
          <a:p>
            <a:pPr>
              <a:defRPr/>
            </a:pPr>
            <a:fld id="{F023B8F8-21BD-4511-9FEB-357915568097}" type="slidenum">
              <a:rPr lang="en-US" smtClean="0"/>
              <a:pPr>
                <a:defRPr/>
              </a:pPr>
              <a:t>24</a:t>
            </a:fld>
            <a:endParaRPr lang="en-US" dirty="0"/>
          </a:p>
        </p:txBody>
      </p:sp>
      <p:sp>
        <p:nvSpPr>
          <p:cNvPr id="5" name="Title 4">
            <a:extLst>
              <a:ext uri="{FF2B5EF4-FFF2-40B4-BE49-F238E27FC236}">
                <a16:creationId xmlns:a16="http://schemas.microsoft.com/office/drawing/2014/main" id="{3CA6F694-E517-4FDB-ACA6-8CB47FD7A294}"/>
              </a:ext>
            </a:extLst>
          </p:cNvPr>
          <p:cNvSpPr>
            <a:spLocks noGrp="1"/>
          </p:cNvSpPr>
          <p:nvPr>
            <p:ph type="title"/>
          </p:nvPr>
        </p:nvSpPr>
        <p:spPr>
          <a:xfrm>
            <a:off x="609600" y="118645"/>
            <a:ext cx="10972800" cy="595939"/>
          </a:xfrm>
        </p:spPr>
        <p:txBody>
          <a:bodyPr>
            <a:normAutofit/>
          </a:bodyPr>
          <a:lstStyle/>
          <a:p>
            <a:r>
              <a:rPr lang="en-US" sz="3200" dirty="0"/>
              <a:t>What’s In Your Electric Supplier’s Price?</a:t>
            </a:r>
            <a:endParaRPr lang="en-US" sz="4400" dirty="0"/>
          </a:p>
        </p:txBody>
      </p:sp>
      <p:sp>
        <p:nvSpPr>
          <p:cNvPr id="7" name="Rectangle 6">
            <a:extLst>
              <a:ext uri="{FF2B5EF4-FFF2-40B4-BE49-F238E27FC236}">
                <a16:creationId xmlns:a16="http://schemas.microsoft.com/office/drawing/2014/main" id="{BC0FBA1E-F3E2-4739-A8FB-D5967DFFAC1E}"/>
              </a:ext>
            </a:extLst>
          </p:cNvPr>
          <p:cNvSpPr/>
          <p:nvPr/>
        </p:nvSpPr>
        <p:spPr>
          <a:xfrm>
            <a:off x="5697817" y="1714511"/>
            <a:ext cx="152400" cy="172611"/>
          </a:xfrm>
          <a:prstGeom prst="rect">
            <a:avLst/>
          </a:prstGeom>
          <a:solidFill>
            <a:srgbClr val="C00000"/>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dirty="0">
              <a:solidFill>
                <a:prstClr val="white"/>
              </a:solidFill>
              <a:latin typeface="Franklin Gothic Book"/>
            </a:endParaRPr>
          </a:p>
        </p:txBody>
      </p:sp>
      <p:sp>
        <p:nvSpPr>
          <p:cNvPr id="8" name="Rectangle 7">
            <a:extLst>
              <a:ext uri="{FF2B5EF4-FFF2-40B4-BE49-F238E27FC236}">
                <a16:creationId xmlns:a16="http://schemas.microsoft.com/office/drawing/2014/main" id="{EB4E7DAA-1640-4053-AAAA-7B00DF13F6F9}"/>
              </a:ext>
            </a:extLst>
          </p:cNvPr>
          <p:cNvSpPr/>
          <p:nvPr/>
        </p:nvSpPr>
        <p:spPr>
          <a:xfrm>
            <a:off x="5697817" y="2420074"/>
            <a:ext cx="152400" cy="172611"/>
          </a:xfrm>
          <a:prstGeom prst="rect">
            <a:avLst/>
          </a:prstGeom>
          <a:solidFill>
            <a:schemeClr val="accent2"/>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dirty="0">
              <a:solidFill>
                <a:prstClr val="white"/>
              </a:solidFill>
              <a:latin typeface="Franklin Gothic Book"/>
            </a:endParaRPr>
          </a:p>
        </p:txBody>
      </p:sp>
      <p:sp>
        <p:nvSpPr>
          <p:cNvPr id="9" name="Rectangle 8">
            <a:extLst>
              <a:ext uri="{FF2B5EF4-FFF2-40B4-BE49-F238E27FC236}">
                <a16:creationId xmlns:a16="http://schemas.microsoft.com/office/drawing/2014/main" id="{EEC56024-B080-4636-99AD-3DD72F18AB8E}"/>
              </a:ext>
            </a:extLst>
          </p:cNvPr>
          <p:cNvSpPr/>
          <p:nvPr/>
        </p:nvSpPr>
        <p:spPr>
          <a:xfrm>
            <a:off x="5695143" y="4674372"/>
            <a:ext cx="152400" cy="172611"/>
          </a:xfrm>
          <a:prstGeom prst="rect">
            <a:avLst/>
          </a:prstGeom>
          <a:solidFill>
            <a:srgbClr val="AA60C8"/>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dirty="0">
              <a:solidFill>
                <a:prstClr val="white"/>
              </a:solidFill>
              <a:latin typeface="Franklin Gothic Book"/>
            </a:endParaRPr>
          </a:p>
        </p:txBody>
      </p:sp>
      <p:sp>
        <p:nvSpPr>
          <p:cNvPr id="11" name="Rectangle 10">
            <a:extLst>
              <a:ext uri="{FF2B5EF4-FFF2-40B4-BE49-F238E27FC236}">
                <a16:creationId xmlns:a16="http://schemas.microsoft.com/office/drawing/2014/main" id="{9E0C6E8A-7E96-417F-B246-DA7FE073A675}"/>
              </a:ext>
            </a:extLst>
          </p:cNvPr>
          <p:cNvSpPr/>
          <p:nvPr/>
        </p:nvSpPr>
        <p:spPr>
          <a:xfrm>
            <a:off x="5695143" y="5167708"/>
            <a:ext cx="152400" cy="172611"/>
          </a:xfrm>
          <a:prstGeom prst="rect">
            <a:avLst/>
          </a:prstGeom>
          <a:solidFill>
            <a:schemeClr val="accent4"/>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dirty="0">
              <a:solidFill>
                <a:prstClr val="white"/>
              </a:solidFill>
              <a:latin typeface="Franklin Gothic Book"/>
            </a:endParaRPr>
          </a:p>
        </p:txBody>
      </p:sp>
      <p:sp>
        <p:nvSpPr>
          <p:cNvPr id="12" name="Rectangle 11">
            <a:extLst>
              <a:ext uri="{FF2B5EF4-FFF2-40B4-BE49-F238E27FC236}">
                <a16:creationId xmlns:a16="http://schemas.microsoft.com/office/drawing/2014/main" id="{1F10FA9B-DEA5-4987-8583-23B80ACF13A4}"/>
              </a:ext>
            </a:extLst>
          </p:cNvPr>
          <p:cNvSpPr/>
          <p:nvPr/>
        </p:nvSpPr>
        <p:spPr>
          <a:xfrm>
            <a:off x="5708320" y="5643660"/>
            <a:ext cx="152400" cy="172611"/>
          </a:xfrm>
          <a:prstGeom prst="rect">
            <a:avLst/>
          </a:prstGeom>
          <a:solidFill>
            <a:srgbClr val="007DDA"/>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dirty="0">
              <a:solidFill>
                <a:prstClr val="white"/>
              </a:solidFill>
              <a:latin typeface="Franklin Gothic Book"/>
            </a:endParaRPr>
          </a:p>
        </p:txBody>
      </p:sp>
      <p:sp>
        <p:nvSpPr>
          <p:cNvPr id="13" name="Rectangle 12">
            <a:extLst>
              <a:ext uri="{FF2B5EF4-FFF2-40B4-BE49-F238E27FC236}">
                <a16:creationId xmlns:a16="http://schemas.microsoft.com/office/drawing/2014/main" id="{6FF97738-5A55-463D-A0C8-A1D861A6E2E7}"/>
              </a:ext>
            </a:extLst>
          </p:cNvPr>
          <p:cNvSpPr/>
          <p:nvPr/>
        </p:nvSpPr>
        <p:spPr>
          <a:xfrm>
            <a:off x="5697817" y="3320600"/>
            <a:ext cx="152400" cy="172611"/>
          </a:xfrm>
          <a:prstGeom prst="rect">
            <a:avLst/>
          </a:prstGeom>
          <a:solidFill>
            <a:schemeClr val="accent2">
              <a:lumMod val="50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dirty="0">
              <a:solidFill>
                <a:prstClr val="white"/>
              </a:solidFill>
              <a:latin typeface="Franklin Gothic Book"/>
            </a:endParaRPr>
          </a:p>
        </p:txBody>
      </p:sp>
      <p:sp>
        <p:nvSpPr>
          <p:cNvPr id="14" name="Rectangle 13">
            <a:extLst>
              <a:ext uri="{FF2B5EF4-FFF2-40B4-BE49-F238E27FC236}">
                <a16:creationId xmlns:a16="http://schemas.microsoft.com/office/drawing/2014/main" id="{2C7E759E-AC4D-4BBE-8114-6888EAF8F4E5}"/>
              </a:ext>
            </a:extLst>
          </p:cNvPr>
          <p:cNvSpPr/>
          <p:nvPr/>
        </p:nvSpPr>
        <p:spPr>
          <a:xfrm>
            <a:off x="5695143" y="4000798"/>
            <a:ext cx="152400" cy="17261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US" dirty="0">
              <a:solidFill>
                <a:prstClr val="white"/>
              </a:solidFill>
              <a:latin typeface="Franklin Gothic Book"/>
            </a:endParaRPr>
          </a:p>
        </p:txBody>
      </p:sp>
      <p:sp>
        <p:nvSpPr>
          <p:cNvPr id="15" name="TextBox 14">
            <a:extLst>
              <a:ext uri="{FF2B5EF4-FFF2-40B4-BE49-F238E27FC236}">
                <a16:creationId xmlns:a16="http://schemas.microsoft.com/office/drawing/2014/main" id="{4C7F6568-E77B-4D6D-AC7A-44A08F9C66B1}"/>
              </a:ext>
            </a:extLst>
          </p:cNvPr>
          <p:cNvSpPr txBox="1"/>
          <p:nvPr/>
        </p:nvSpPr>
        <p:spPr>
          <a:xfrm>
            <a:off x="5922842" y="1664534"/>
            <a:ext cx="6058157" cy="4442755"/>
          </a:xfrm>
          <a:prstGeom prst="rect">
            <a:avLst/>
          </a:prstGeom>
          <a:noFill/>
        </p:spPr>
        <p:txBody>
          <a:bodyPr wrap="square" rtlCol="0">
            <a:spAutoFit/>
          </a:bodyPr>
          <a:lstStyle/>
          <a:p>
            <a:pPr>
              <a:lnSpc>
                <a:spcPct val="95000"/>
              </a:lnSpc>
              <a:spcBef>
                <a:spcPts val="600"/>
              </a:spcBef>
              <a:defRPr/>
            </a:pPr>
            <a:r>
              <a:rPr lang="en-US" sz="1400" b="1" dirty="0">
                <a:solidFill>
                  <a:srgbClr val="595959"/>
                </a:solidFill>
                <a:latin typeface="BentonSans"/>
              </a:rPr>
              <a:t>Capacity</a:t>
            </a:r>
            <a:r>
              <a:rPr lang="en-US" sz="1400" dirty="0">
                <a:solidFill>
                  <a:srgbClr val="595959"/>
                </a:solidFill>
                <a:latin typeface="BentonSans"/>
              </a:rPr>
              <a:t> – Determined by prices set from independent system operator (ISO)-run auctions and customer capacity tag (peak usage). Designed to provide grid reliability and ensure enough generation available to the region. </a:t>
            </a:r>
          </a:p>
          <a:p>
            <a:pPr>
              <a:lnSpc>
                <a:spcPct val="95000"/>
              </a:lnSpc>
              <a:spcBef>
                <a:spcPts val="600"/>
              </a:spcBef>
              <a:defRPr/>
            </a:pPr>
            <a:r>
              <a:rPr lang="en-US" sz="1400" b="1" dirty="0">
                <a:solidFill>
                  <a:srgbClr val="595959"/>
                </a:solidFill>
                <a:latin typeface="BentonSans"/>
              </a:rPr>
              <a:t>Renewable Portfolio Standards (RPS) </a:t>
            </a:r>
            <a:r>
              <a:rPr lang="en-US" sz="1400" dirty="0">
                <a:solidFill>
                  <a:srgbClr val="595959"/>
                </a:solidFill>
                <a:latin typeface="BentonSans"/>
              </a:rPr>
              <a:t>– Mandates set by individual states for load-serving entities (LSE’s/Constellation) to purchase a certain amount of renewable energy. Determined by state regulated compliance percentages and the financial market for renewable energy certificates (RECs). </a:t>
            </a:r>
          </a:p>
          <a:p>
            <a:pPr>
              <a:lnSpc>
                <a:spcPct val="95000"/>
              </a:lnSpc>
              <a:spcBef>
                <a:spcPts val="600"/>
              </a:spcBef>
              <a:defRPr/>
            </a:pPr>
            <a:r>
              <a:rPr lang="en-US" sz="1400" b="1" dirty="0">
                <a:solidFill>
                  <a:srgbClr val="595959"/>
                </a:solidFill>
                <a:latin typeface="BentonSans"/>
              </a:rPr>
              <a:t>Cost of Service/Fuel Security Ch. 1 – </a:t>
            </a:r>
            <a:r>
              <a:rPr lang="en-US" sz="1400" dirty="0">
                <a:solidFill>
                  <a:srgbClr val="595959"/>
                </a:solidFill>
                <a:latin typeface="BentonSans"/>
              </a:rPr>
              <a:t>Additional costs to LSE’s to fund out-of-market compensation for particular resources to ensure grid reliability in the region.  </a:t>
            </a:r>
          </a:p>
          <a:p>
            <a:pPr>
              <a:lnSpc>
                <a:spcPct val="95000"/>
              </a:lnSpc>
              <a:spcBef>
                <a:spcPts val="600"/>
              </a:spcBef>
              <a:defRPr/>
            </a:pPr>
            <a:r>
              <a:rPr lang="en-US" sz="1400" b="1" dirty="0">
                <a:solidFill>
                  <a:srgbClr val="595959"/>
                </a:solidFill>
                <a:latin typeface="BentonSans"/>
              </a:rPr>
              <a:t>Inventoried Energy Program/Fuel Security Ch. 2 </a:t>
            </a:r>
            <a:r>
              <a:rPr lang="en-US" sz="1400" dirty="0">
                <a:solidFill>
                  <a:srgbClr val="595959"/>
                </a:solidFill>
                <a:latin typeface="BentonSans"/>
              </a:rPr>
              <a:t>– ISO New England administered program that will provide payments to resources that can store fuel for winters ‘23/24 &amp; ‘24/25.</a:t>
            </a:r>
          </a:p>
          <a:p>
            <a:pPr>
              <a:lnSpc>
                <a:spcPct val="95000"/>
              </a:lnSpc>
              <a:spcBef>
                <a:spcPts val="600"/>
              </a:spcBef>
              <a:defRPr/>
            </a:pPr>
            <a:r>
              <a:rPr lang="en-US" sz="1400" b="1" dirty="0">
                <a:solidFill>
                  <a:srgbClr val="595959"/>
                </a:solidFill>
                <a:latin typeface="BentonSans"/>
              </a:rPr>
              <a:t>Ancillaries</a:t>
            </a:r>
            <a:r>
              <a:rPr lang="en-US" sz="1400" dirty="0">
                <a:solidFill>
                  <a:srgbClr val="595959"/>
                </a:solidFill>
                <a:latin typeface="BentonSans"/>
              </a:rPr>
              <a:t> – Small administrative charges billed to load-serving entities by the ISO to operate grid safely and reliably. </a:t>
            </a:r>
            <a:endParaRPr lang="en-US" sz="1400" b="1" dirty="0">
              <a:solidFill>
                <a:srgbClr val="595959"/>
              </a:solidFill>
              <a:latin typeface="BentonSans"/>
            </a:endParaRPr>
          </a:p>
          <a:p>
            <a:pPr>
              <a:lnSpc>
                <a:spcPct val="95000"/>
              </a:lnSpc>
              <a:spcBef>
                <a:spcPts val="600"/>
              </a:spcBef>
              <a:defRPr/>
            </a:pPr>
            <a:r>
              <a:rPr lang="en-US" sz="1400" b="1" dirty="0">
                <a:solidFill>
                  <a:srgbClr val="595959"/>
                </a:solidFill>
                <a:latin typeface="BentonSans"/>
              </a:rPr>
              <a:t>Line Losses </a:t>
            </a:r>
            <a:r>
              <a:rPr lang="en-US" sz="1400" dirty="0">
                <a:solidFill>
                  <a:srgbClr val="595959"/>
                </a:solidFill>
                <a:latin typeface="BentonSans"/>
              </a:rPr>
              <a:t>– Included to make up for the energy lost over transmission and distribution (T&amp;D) lines due to heating</a:t>
            </a:r>
          </a:p>
          <a:p>
            <a:pPr>
              <a:lnSpc>
                <a:spcPct val="95000"/>
              </a:lnSpc>
              <a:spcBef>
                <a:spcPts val="600"/>
              </a:spcBef>
              <a:defRPr/>
            </a:pPr>
            <a:r>
              <a:rPr lang="en-US" sz="1400" b="1" dirty="0">
                <a:solidFill>
                  <a:srgbClr val="595959"/>
                </a:solidFill>
                <a:latin typeface="BentonSans"/>
              </a:rPr>
              <a:t>Energy</a:t>
            </a:r>
            <a:r>
              <a:rPr lang="en-US" sz="1400" dirty="0">
                <a:solidFill>
                  <a:srgbClr val="595959"/>
                </a:solidFill>
                <a:latin typeface="BentonSans"/>
              </a:rPr>
              <a:t> – The cost of procuring the actual electrons transmitted through the T&amp;D lines. Largely determined by cost of natural gas for New England. </a:t>
            </a:r>
          </a:p>
        </p:txBody>
      </p:sp>
      <p:sp>
        <p:nvSpPr>
          <p:cNvPr id="20" name="Rectangle 19">
            <a:extLst>
              <a:ext uri="{FF2B5EF4-FFF2-40B4-BE49-F238E27FC236}">
                <a16:creationId xmlns:a16="http://schemas.microsoft.com/office/drawing/2014/main" id="{68359CC4-5E2A-4DE6-9726-D9B8FD1E591E}"/>
              </a:ext>
            </a:extLst>
          </p:cNvPr>
          <p:cNvSpPr/>
          <p:nvPr/>
        </p:nvSpPr>
        <p:spPr>
          <a:xfrm>
            <a:off x="609600" y="6083290"/>
            <a:ext cx="9067800" cy="738664"/>
          </a:xfrm>
          <a:prstGeom prst="rect">
            <a:avLst/>
          </a:prstGeom>
        </p:spPr>
        <p:txBody>
          <a:bodyPr wrap="square">
            <a:spAutoFit/>
          </a:bodyPr>
          <a:lstStyle/>
          <a:p>
            <a:pPr>
              <a:defRPr/>
            </a:pPr>
            <a:r>
              <a:rPr lang="en-US" sz="700" dirty="0">
                <a:solidFill>
                  <a:srgbClr val="595959"/>
                </a:solidFill>
                <a:latin typeface="BentonSans"/>
              </a:rPr>
              <a:t>*  </a:t>
            </a:r>
            <a:r>
              <a:rPr lang="en-US" sz="700" u="sng" dirty="0">
                <a:solidFill>
                  <a:srgbClr val="595959"/>
                </a:solidFill>
                <a:latin typeface="BentonSans"/>
              </a:rPr>
              <a:t>Source</a:t>
            </a:r>
            <a:r>
              <a:rPr lang="en-US" sz="700" dirty="0">
                <a:solidFill>
                  <a:srgbClr val="595959"/>
                </a:solidFill>
                <a:latin typeface="BentonSans"/>
              </a:rPr>
              <a:t>: Proprietary Data, Eversource</a:t>
            </a:r>
          </a:p>
          <a:p>
            <a:pPr>
              <a:defRPr/>
            </a:pPr>
            <a:r>
              <a:rPr lang="en-US" sz="700" dirty="0">
                <a:solidFill>
                  <a:srgbClr val="595959"/>
                </a:solidFill>
                <a:latin typeface="BentonSans"/>
              </a:rPr>
              <a:t>** </a:t>
            </a:r>
            <a:r>
              <a:rPr lang="en-US" sz="700" u="sng" dirty="0">
                <a:solidFill>
                  <a:srgbClr val="595959"/>
                </a:solidFill>
                <a:latin typeface="BentonSans"/>
              </a:rPr>
              <a:t>Disclaimer</a:t>
            </a:r>
            <a:r>
              <a:rPr lang="en-US" sz="700" dirty="0">
                <a:solidFill>
                  <a:srgbClr val="595959"/>
                </a:solidFill>
                <a:latin typeface="BentonSans"/>
              </a:rPr>
              <a:t>: This information is provided for illustrative purpose only and should not be construed as advice regarding the purchase or sale of exchange-traded futures, options contracts, or energy commodities. This report is based, in part, upon factual information obtained from sources believed to be reliable, but the accuracy of such information is not guaranteed.  Past performance is not necessarily indicative of future results.  Furthermore, the forward -ooking information and analysis that may be contained in any such report may be based upon:  (a) a number of viable factors and assumptions that are constantly changing and (b) our subjective judgments and opinions. Such information will be provided as of the date of any such report (with no obligation on our part to update), is subject to change, and is provided herein for informational purposes only. Reliance upon any such information and analysis in such a report for decisions is the sole risk of the purchaser.</a:t>
            </a:r>
          </a:p>
        </p:txBody>
      </p:sp>
      <p:pic>
        <p:nvPicPr>
          <p:cNvPr id="17" name="Picture 16">
            <a:extLst>
              <a:ext uri="{FF2B5EF4-FFF2-40B4-BE49-F238E27FC236}">
                <a16:creationId xmlns:a16="http://schemas.microsoft.com/office/drawing/2014/main" id="{99C83B26-DBE8-4BB9-911F-61E77A9CE789}"/>
              </a:ext>
            </a:extLst>
          </p:cNvPr>
          <p:cNvPicPr>
            <a:picLocks noChangeAspect="1"/>
          </p:cNvPicPr>
          <p:nvPr/>
        </p:nvPicPr>
        <p:blipFill>
          <a:blip r:embed="rId2"/>
          <a:stretch>
            <a:fillRect/>
          </a:stretch>
        </p:blipFill>
        <p:spPr>
          <a:xfrm>
            <a:off x="642679" y="857197"/>
            <a:ext cx="1755287" cy="5186073"/>
          </a:xfrm>
          <a:prstGeom prst="rect">
            <a:avLst/>
          </a:prstGeom>
        </p:spPr>
      </p:pic>
      <p:pic>
        <p:nvPicPr>
          <p:cNvPr id="21" name="Picture 14" descr="C:\Users\e15325\AppData\Local\Microsoft\Windows\Temporary Internet Files\Content.IE5\4RLQ8IG6\1024px-Uploadform_arrow.svg[1].png">
            <a:extLst>
              <a:ext uri="{FF2B5EF4-FFF2-40B4-BE49-F238E27FC236}">
                <a16:creationId xmlns:a16="http://schemas.microsoft.com/office/drawing/2014/main" id="{D1F56C6C-F51E-4A8C-BBEA-C1DCAFDBD0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973945" y="2919208"/>
            <a:ext cx="843818" cy="55236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2B933E6-2D86-267E-79B4-1893C5B1966D}"/>
              </a:ext>
            </a:extLst>
          </p:cNvPr>
          <p:cNvPicPr>
            <a:picLocks noChangeAspect="1"/>
          </p:cNvPicPr>
          <p:nvPr/>
        </p:nvPicPr>
        <p:blipFill>
          <a:blip r:embed="rId4"/>
          <a:stretch>
            <a:fillRect/>
          </a:stretch>
        </p:blipFill>
        <p:spPr>
          <a:xfrm>
            <a:off x="2814530" y="853472"/>
            <a:ext cx="2691748" cy="5186072"/>
          </a:xfrm>
          <a:prstGeom prst="rect">
            <a:avLst/>
          </a:prstGeom>
        </p:spPr>
      </p:pic>
    </p:spTree>
    <p:extLst>
      <p:ext uri="{BB962C8B-B14F-4D97-AF65-F5344CB8AC3E}">
        <p14:creationId xmlns:p14="http://schemas.microsoft.com/office/powerpoint/2010/main" val="2428970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C2843A-E8EB-7FB7-9B24-CB7021A4C486}"/>
              </a:ext>
            </a:extLst>
          </p:cNvPr>
          <p:cNvPicPr>
            <a:picLocks noChangeAspect="1"/>
          </p:cNvPicPr>
          <p:nvPr/>
        </p:nvPicPr>
        <p:blipFill>
          <a:blip r:embed="rId2"/>
          <a:stretch>
            <a:fillRect/>
          </a:stretch>
        </p:blipFill>
        <p:spPr>
          <a:xfrm>
            <a:off x="4351604" y="830603"/>
            <a:ext cx="3056272" cy="5888387"/>
          </a:xfrm>
          <a:prstGeom prst="rect">
            <a:avLst/>
          </a:prstGeom>
        </p:spPr>
      </p:pic>
      <p:pic>
        <p:nvPicPr>
          <p:cNvPr id="9" name="Picture 8">
            <a:extLst>
              <a:ext uri="{FF2B5EF4-FFF2-40B4-BE49-F238E27FC236}">
                <a16:creationId xmlns:a16="http://schemas.microsoft.com/office/drawing/2014/main" id="{C625799D-8181-314F-38E9-9C10EB302B52}"/>
              </a:ext>
            </a:extLst>
          </p:cNvPr>
          <p:cNvPicPr>
            <a:picLocks noChangeAspect="1"/>
          </p:cNvPicPr>
          <p:nvPr/>
        </p:nvPicPr>
        <p:blipFill>
          <a:blip r:embed="rId3"/>
          <a:stretch>
            <a:fillRect/>
          </a:stretch>
        </p:blipFill>
        <p:spPr>
          <a:xfrm>
            <a:off x="655849" y="830603"/>
            <a:ext cx="2978608" cy="5877690"/>
          </a:xfrm>
          <a:prstGeom prst="rect">
            <a:avLst/>
          </a:prstGeom>
        </p:spPr>
      </p:pic>
      <p:sp>
        <p:nvSpPr>
          <p:cNvPr id="5" name="Title 4">
            <a:extLst>
              <a:ext uri="{FF2B5EF4-FFF2-40B4-BE49-F238E27FC236}">
                <a16:creationId xmlns:a16="http://schemas.microsoft.com/office/drawing/2014/main" id="{3CA6F694-E517-4FDB-ACA6-8CB47FD7A294}"/>
              </a:ext>
            </a:extLst>
          </p:cNvPr>
          <p:cNvSpPr>
            <a:spLocks noGrp="1"/>
          </p:cNvSpPr>
          <p:nvPr>
            <p:ph type="title"/>
          </p:nvPr>
        </p:nvSpPr>
        <p:spPr/>
        <p:txBody>
          <a:bodyPr/>
          <a:lstStyle/>
          <a:p>
            <a:r>
              <a:rPr lang="en-US" sz="2800" dirty="0"/>
              <a:t>Supplier Stack 2020 vs. Today</a:t>
            </a:r>
            <a:endParaRPr lang="en-US" dirty="0"/>
          </a:p>
        </p:txBody>
      </p:sp>
      <p:sp>
        <p:nvSpPr>
          <p:cNvPr id="8" name="TextBox 7">
            <a:extLst>
              <a:ext uri="{FF2B5EF4-FFF2-40B4-BE49-F238E27FC236}">
                <a16:creationId xmlns:a16="http://schemas.microsoft.com/office/drawing/2014/main" id="{2A6D0181-D3DD-4C37-9CD2-BFD8DE336F03}"/>
              </a:ext>
            </a:extLst>
          </p:cNvPr>
          <p:cNvSpPr txBox="1"/>
          <p:nvPr/>
        </p:nvSpPr>
        <p:spPr>
          <a:xfrm>
            <a:off x="3735341" y="3035711"/>
            <a:ext cx="552338" cy="412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defTabSz="512763" fontAlgn="base">
              <a:lnSpc>
                <a:spcPts val="1350"/>
              </a:lnSpc>
              <a:spcBef>
                <a:spcPct val="0"/>
              </a:spcBef>
              <a:spcAft>
                <a:spcPct val="0"/>
              </a:spcAft>
              <a:defRPr sz="3200" b="1">
                <a:solidFill>
                  <a:srgbClr val="2372B9"/>
                </a:solidFill>
                <a:latin typeface="BentonSans Bold" panose="02000503000000020004" pitchFamily="50" charset="0"/>
                <a:ea typeface="+mj-ea"/>
                <a:cs typeface="+mj-cs"/>
              </a:defRPr>
            </a:lvl1pPr>
            <a:lvl2pPr defTabSz="512763" fontAlgn="base">
              <a:lnSpc>
                <a:spcPts val="1350"/>
              </a:lnSpc>
              <a:spcBef>
                <a:spcPct val="0"/>
              </a:spcBef>
              <a:spcAft>
                <a:spcPct val="0"/>
              </a:spcAft>
              <a:defRPr sz="2000">
                <a:solidFill>
                  <a:srgbClr val="2372B9"/>
                </a:solidFill>
                <a:latin typeface="BentonSans Bold" panose="02000503000000020004" pitchFamily="50" charset="0"/>
              </a:defRPr>
            </a:lvl2pPr>
            <a:lvl3pPr defTabSz="512763" fontAlgn="base">
              <a:lnSpc>
                <a:spcPts val="1350"/>
              </a:lnSpc>
              <a:spcBef>
                <a:spcPct val="0"/>
              </a:spcBef>
              <a:spcAft>
                <a:spcPct val="0"/>
              </a:spcAft>
              <a:defRPr sz="2000">
                <a:solidFill>
                  <a:srgbClr val="2372B9"/>
                </a:solidFill>
                <a:latin typeface="BentonSans Bold" panose="02000503000000020004" pitchFamily="50" charset="0"/>
              </a:defRPr>
            </a:lvl3pPr>
            <a:lvl4pPr defTabSz="512763" fontAlgn="base">
              <a:lnSpc>
                <a:spcPts val="1350"/>
              </a:lnSpc>
              <a:spcBef>
                <a:spcPct val="0"/>
              </a:spcBef>
              <a:spcAft>
                <a:spcPct val="0"/>
              </a:spcAft>
              <a:defRPr sz="2000">
                <a:solidFill>
                  <a:srgbClr val="2372B9"/>
                </a:solidFill>
                <a:latin typeface="BentonSans Bold" panose="02000503000000020004" pitchFamily="50" charset="0"/>
              </a:defRPr>
            </a:lvl4pPr>
            <a:lvl5pPr defTabSz="512763" fontAlgn="base">
              <a:lnSpc>
                <a:spcPts val="1350"/>
              </a:lnSpc>
              <a:spcBef>
                <a:spcPct val="0"/>
              </a:spcBef>
              <a:spcAft>
                <a:spcPct val="0"/>
              </a:spcAft>
              <a:defRPr sz="2000">
                <a:solidFill>
                  <a:srgbClr val="2372B9"/>
                </a:solidFill>
                <a:latin typeface="BentonSans Bold" panose="02000503000000020004" pitchFamily="50" charset="0"/>
              </a:defRPr>
            </a:lvl5pPr>
            <a:lvl6pPr marL="457200" defTabSz="512763" fontAlgn="base">
              <a:lnSpc>
                <a:spcPts val="1350"/>
              </a:lnSpc>
              <a:spcBef>
                <a:spcPct val="0"/>
              </a:spcBef>
              <a:spcAft>
                <a:spcPct val="0"/>
              </a:spcAft>
              <a:defRPr sz="2000">
                <a:solidFill>
                  <a:srgbClr val="2372B9"/>
                </a:solidFill>
                <a:latin typeface="BentonSans Bold" panose="02000503000000020004" pitchFamily="50" charset="0"/>
              </a:defRPr>
            </a:lvl6pPr>
            <a:lvl7pPr marL="914400" defTabSz="512763" fontAlgn="base">
              <a:lnSpc>
                <a:spcPts val="1350"/>
              </a:lnSpc>
              <a:spcBef>
                <a:spcPct val="0"/>
              </a:spcBef>
              <a:spcAft>
                <a:spcPct val="0"/>
              </a:spcAft>
              <a:defRPr sz="2000">
                <a:solidFill>
                  <a:srgbClr val="2372B9"/>
                </a:solidFill>
                <a:latin typeface="BentonSans Bold" panose="02000503000000020004" pitchFamily="50" charset="0"/>
              </a:defRPr>
            </a:lvl7pPr>
            <a:lvl8pPr marL="1371600" defTabSz="512763" fontAlgn="base">
              <a:lnSpc>
                <a:spcPts val="1350"/>
              </a:lnSpc>
              <a:spcBef>
                <a:spcPct val="0"/>
              </a:spcBef>
              <a:spcAft>
                <a:spcPct val="0"/>
              </a:spcAft>
              <a:defRPr sz="2000">
                <a:solidFill>
                  <a:srgbClr val="2372B9"/>
                </a:solidFill>
                <a:latin typeface="BentonSans Bold" panose="02000503000000020004" pitchFamily="50" charset="0"/>
              </a:defRPr>
            </a:lvl8pPr>
            <a:lvl9pPr marL="1828800" defTabSz="512763" fontAlgn="base">
              <a:lnSpc>
                <a:spcPts val="1350"/>
              </a:lnSpc>
              <a:spcBef>
                <a:spcPct val="0"/>
              </a:spcBef>
              <a:spcAft>
                <a:spcPct val="0"/>
              </a:spcAft>
              <a:defRPr sz="2000">
                <a:solidFill>
                  <a:srgbClr val="2372B9"/>
                </a:solidFill>
                <a:latin typeface="BentonSans Bold" panose="02000503000000020004" pitchFamily="50" charset="0"/>
              </a:defRPr>
            </a:lvl9pPr>
          </a:lstStyle>
          <a:p>
            <a:pPr algn="ctr">
              <a:defRPr/>
            </a:pPr>
            <a:r>
              <a:rPr lang="en-US" sz="1800" dirty="0"/>
              <a:t>Vs. </a:t>
            </a:r>
          </a:p>
        </p:txBody>
      </p:sp>
      <p:sp>
        <p:nvSpPr>
          <p:cNvPr id="2" name="Footer Placeholder 5">
            <a:extLst>
              <a:ext uri="{FF2B5EF4-FFF2-40B4-BE49-F238E27FC236}">
                <a16:creationId xmlns:a16="http://schemas.microsoft.com/office/drawing/2014/main" id="{C2C58A12-3990-6306-173D-7830112817D8}"/>
              </a:ext>
            </a:extLst>
          </p:cNvPr>
          <p:cNvSpPr txBox="1">
            <a:spLocks/>
          </p:cNvSpPr>
          <p:nvPr/>
        </p:nvSpPr>
        <p:spPr>
          <a:xfrm>
            <a:off x="7926859" y="6227888"/>
            <a:ext cx="4144341" cy="477286"/>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BentonSans" panose="02000503000000020004"/>
                <a:ea typeface="+mn-ea"/>
                <a:cs typeface="+mn-cs"/>
              </a:defRPr>
            </a:lvl1pPr>
            <a:lvl2pPr marL="457200" algn="l" rtl="0" eaLnBrk="0" fontAlgn="base" hangingPunct="0">
              <a:spcBef>
                <a:spcPct val="0"/>
              </a:spcBef>
              <a:spcAft>
                <a:spcPct val="0"/>
              </a:spcAft>
              <a:defRPr kern="1200">
                <a:solidFill>
                  <a:schemeClr val="tx1"/>
                </a:solidFill>
                <a:latin typeface="BentonSans" panose="02000503000000020004"/>
                <a:ea typeface="+mn-ea"/>
                <a:cs typeface="+mn-cs"/>
              </a:defRPr>
            </a:lvl2pPr>
            <a:lvl3pPr marL="914400" algn="l" rtl="0" eaLnBrk="0" fontAlgn="base" hangingPunct="0">
              <a:spcBef>
                <a:spcPct val="0"/>
              </a:spcBef>
              <a:spcAft>
                <a:spcPct val="0"/>
              </a:spcAft>
              <a:defRPr kern="1200">
                <a:solidFill>
                  <a:schemeClr val="tx1"/>
                </a:solidFill>
                <a:latin typeface="BentonSans" panose="02000503000000020004"/>
                <a:ea typeface="+mn-ea"/>
                <a:cs typeface="+mn-cs"/>
              </a:defRPr>
            </a:lvl3pPr>
            <a:lvl4pPr marL="1371600" algn="l" rtl="0" eaLnBrk="0" fontAlgn="base" hangingPunct="0">
              <a:spcBef>
                <a:spcPct val="0"/>
              </a:spcBef>
              <a:spcAft>
                <a:spcPct val="0"/>
              </a:spcAft>
              <a:defRPr kern="1200">
                <a:solidFill>
                  <a:schemeClr val="tx1"/>
                </a:solidFill>
                <a:latin typeface="BentonSans" panose="02000503000000020004"/>
                <a:ea typeface="+mn-ea"/>
                <a:cs typeface="+mn-cs"/>
              </a:defRPr>
            </a:lvl4pPr>
            <a:lvl5pPr marL="1828800" algn="l" rtl="0" eaLnBrk="0" fontAlgn="base" hangingPunct="0">
              <a:spcBef>
                <a:spcPct val="0"/>
              </a:spcBef>
              <a:spcAft>
                <a:spcPct val="0"/>
              </a:spcAft>
              <a:defRPr kern="1200">
                <a:solidFill>
                  <a:schemeClr val="tx1"/>
                </a:solidFill>
                <a:latin typeface="BentonSans" panose="02000503000000020004"/>
                <a:ea typeface="+mn-ea"/>
                <a:cs typeface="+mn-cs"/>
              </a:defRPr>
            </a:lvl5pPr>
            <a:lvl6pPr marL="2286000" algn="l" defTabSz="914400" rtl="0" eaLnBrk="1" latinLnBrk="0" hangingPunct="1">
              <a:defRPr kern="1200">
                <a:solidFill>
                  <a:schemeClr val="tx1"/>
                </a:solidFill>
                <a:latin typeface="BentonSans" panose="02000503000000020004"/>
                <a:ea typeface="+mn-ea"/>
                <a:cs typeface="+mn-cs"/>
              </a:defRPr>
            </a:lvl6pPr>
            <a:lvl7pPr marL="2743200" algn="l" defTabSz="914400" rtl="0" eaLnBrk="1" latinLnBrk="0" hangingPunct="1">
              <a:defRPr kern="1200">
                <a:solidFill>
                  <a:schemeClr val="tx1"/>
                </a:solidFill>
                <a:latin typeface="BentonSans" panose="02000503000000020004"/>
                <a:ea typeface="+mn-ea"/>
                <a:cs typeface="+mn-cs"/>
              </a:defRPr>
            </a:lvl7pPr>
            <a:lvl8pPr marL="3200400" algn="l" defTabSz="914400" rtl="0" eaLnBrk="1" latinLnBrk="0" hangingPunct="1">
              <a:defRPr kern="1200">
                <a:solidFill>
                  <a:schemeClr val="tx1"/>
                </a:solidFill>
                <a:latin typeface="BentonSans" panose="02000503000000020004"/>
                <a:ea typeface="+mn-ea"/>
                <a:cs typeface="+mn-cs"/>
              </a:defRPr>
            </a:lvl8pPr>
            <a:lvl9pPr marL="3657600" algn="l" defTabSz="914400" rtl="0" eaLnBrk="1" latinLnBrk="0" hangingPunct="1">
              <a:defRPr kern="1200">
                <a:solidFill>
                  <a:schemeClr val="tx1"/>
                </a:solidFill>
                <a:latin typeface="BentonSans" panose="02000503000000020004"/>
                <a:ea typeface="+mn-ea"/>
                <a:cs typeface="+mn-cs"/>
              </a:defRPr>
            </a:lvl9pPr>
          </a:lstStyle>
          <a:p>
            <a:pPr defTabSz="457200" eaLnBrk="1" fontAlgn="auto" hangingPunct="1">
              <a:spcBef>
                <a:spcPts val="0"/>
              </a:spcBef>
              <a:spcAft>
                <a:spcPts val="0"/>
              </a:spcAft>
              <a:defRPr/>
            </a:pPr>
            <a:r>
              <a:rPr lang="en-US" sz="675" dirty="0">
                <a:solidFill>
                  <a:srgbClr val="2372B9"/>
                </a:solidFill>
              </a:rPr>
              <a:t>© 2024 Constellation. The offerings described herein are those of either Constellation </a:t>
            </a:r>
            <a:r>
              <a:rPr lang="en-US" sz="675" dirty="0" err="1">
                <a:solidFill>
                  <a:srgbClr val="2372B9"/>
                </a:solidFill>
              </a:rPr>
              <a:t>NewEnergy</a:t>
            </a:r>
            <a:r>
              <a:rPr lang="en-US" sz="675" dirty="0">
                <a:solidFill>
                  <a:srgbClr val="2372B9"/>
                </a:solidFill>
              </a:rPr>
              <a:t>, Inc. or Constellation </a:t>
            </a:r>
            <a:r>
              <a:rPr lang="en-US" sz="675" dirty="0" err="1">
                <a:solidFill>
                  <a:srgbClr val="2372B9"/>
                </a:solidFill>
              </a:rPr>
              <a:t>NewEnergy</a:t>
            </a:r>
            <a:r>
              <a:rPr lang="en-US" sz="675" dirty="0">
                <a:solidFill>
                  <a:srgbClr val="2372B9"/>
                </a:solidFill>
              </a:rPr>
              <a:t>-Gas Division, LLC, affiliates of each other. Brand names and product names are trademarks or service marks of their respective holders. All rights reserved.</a:t>
            </a:r>
          </a:p>
        </p:txBody>
      </p:sp>
      <p:sp>
        <p:nvSpPr>
          <p:cNvPr id="3" name="Rectangle 2">
            <a:extLst>
              <a:ext uri="{FF2B5EF4-FFF2-40B4-BE49-F238E27FC236}">
                <a16:creationId xmlns:a16="http://schemas.microsoft.com/office/drawing/2014/main" id="{5A4D233C-2CE7-1A15-AB70-F033C0EC10AC}"/>
              </a:ext>
            </a:extLst>
          </p:cNvPr>
          <p:cNvSpPr/>
          <p:nvPr/>
        </p:nvSpPr>
        <p:spPr>
          <a:xfrm>
            <a:off x="7871254" y="4950615"/>
            <a:ext cx="4199946" cy="1277273"/>
          </a:xfrm>
          <a:prstGeom prst="rect">
            <a:avLst/>
          </a:prstGeom>
        </p:spPr>
        <p:txBody>
          <a:bodyPr wrap="square">
            <a:spAutoFit/>
          </a:bodyPr>
          <a:lstStyle/>
          <a:p>
            <a:pPr>
              <a:defRPr/>
            </a:pPr>
            <a:r>
              <a:rPr lang="en-US" sz="700" dirty="0">
                <a:solidFill>
                  <a:srgbClr val="595959"/>
                </a:solidFill>
                <a:latin typeface="BentonSans"/>
              </a:rPr>
              <a:t>*  </a:t>
            </a:r>
            <a:r>
              <a:rPr lang="en-US" sz="700" u="sng" dirty="0">
                <a:solidFill>
                  <a:srgbClr val="595959"/>
                </a:solidFill>
                <a:latin typeface="BentonSans"/>
              </a:rPr>
              <a:t>Source</a:t>
            </a:r>
            <a:r>
              <a:rPr lang="en-US" sz="700" dirty="0">
                <a:solidFill>
                  <a:srgbClr val="595959"/>
                </a:solidFill>
                <a:latin typeface="BentonSans"/>
              </a:rPr>
              <a:t>: Proprietary Data, Central Maine Power</a:t>
            </a:r>
          </a:p>
          <a:p>
            <a:pPr>
              <a:defRPr/>
            </a:pPr>
            <a:r>
              <a:rPr lang="en-US" sz="700" dirty="0">
                <a:solidFill>
                  <a:srgbClr val="595959"/>
                </a:solidFill>
                <a:latin typeface="BentonSans"/>
              </a:rPr>
              <a:t>** </a:t>
            </a:r>
            <a:r>
              <a:rPr lang="en-US" sz="700" u="sng" dirty="0">
                <a:solidFill>
                  <a:srgbClr val="595959"/>
                </a:solidFill>
                <a:latin typeface="BentonSans"/>
              </a:rPr>
              <a:t>Disclaimer</a:t>
            </a:r>
            <a:r>
              <a:rPr lang="en-US" sz="700" dirty="0">
                <a:solidFill>
                  <a:srgbClr val="595959"/>
                </a:solidFill>
                <a:latin typeface="BentonSans"/>
              </a:rPr>
              <a:t>: This information is provided for illustrative purpose only and should not be construed as advice regarding the purchase or sale of exchange-traded futures, options contracts, or energy commodities. This report is based, in part, upon factual information obtained from sources believed to be reliable, but the accuracy of such information is not guaranteed.  Past performance is not necessarily indicative of future results.  Furthermore, the forward -looking information and analysis that may be contained in any such report may be based upon:  (a) a number of viable factors and assumptions that are constantly changing and (b) our subjective judgments and opinions. Such information will be provided as of the date of any such report (with no obligation on our part to update), is subject to change, and is provided herein for informational purposes only. Reliance upon any such information and analysis in such a report for decisions is the sole risk of the purchaser.</a:t>
            </a:r>
          </a:p>
        </p:txBody>
      </p:sp>
    </p:spTree>
    <p:extLst>
      <p:ext uri="{BB962C8B-B14F-4D97-AF65-F5344CB8AC3E}">
        <p14:creationId xmlns:p14="http://schemas.microsoft.com/office/powerpoint/2010/main" val="1672811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A6F694-E517-4FDB-ACA6-8CB47FD7A294}"/>
              </a:ext>
            </a:extLst>
          </p:cNvPr>
          <p:cNvSpPr>
            <a:spLocks noGrp="1"/>
          </p:cNvSpPr>
          <p:nvPr>
            <p:ph type="title"/>
          </p:nvPr>
        </p:nvSpPr>
        <p:spPr>
          <a:xfrm>
            <a:off x="877330" y="549275"/>
            <a:ext cx="9101695" cy="1179513"/>
          </a:xfrm>
        </p:spPr>
        <p:txBody>
          <a:bodyPr>
            <a:noAutofit/>
          </a:bodyPr>
          <a:lstStyle/>
          <a:p>
            <a:r>
              <a:rPr lang="en-US" dirty="0"/>
              <a:t>Nat Gas Prices Up </a:t>
            </a:r>
            <a:br>
              <a:rPr lang="en-US" dirty="0"/>
            </a:br>
            <a:r>
              <a:rPr lang="en-US" sz="2800" dirty="0"/>
              <a:t>From 3.5-Year Low in Q1, Still Near Historic Lows</a:t>
            </a:r>
            <a:endParaRPr lang="en-US" dirty="0"/>
          </a:p>
        </p:txBody>
      </p:sp>
      <p:sp>
        <p:nvSpPr>
          <p:cNvPr id="8" name="Rectangle 7">
            <a:extLst>
              <a:ext uri="{FF2B5EF4-FFF2-40B4-BE49-F238E27FC236}">
                <a16:creationId xmlns:a16="http://schemas.microsoft.com/office/drawing/2014/main" id="{95581128-530C-7C16-1A5D-36328B6491F8}"/>
              </a:ext>
            </a:extLst>
          </p:cNvPr>
          <p:cNvSpPr/>
          <p:nvPr/>
        </p:nvSpPr>
        <p:spPr>
          <a:xfrm>
            <a:off x="8482912" y="2315479"/>
            <a:ext cx="3330147" cy="2031325"/>
          </a:xfrm>
          <a:prstGeom prst="rect">
            <a:avLst/>
          </a:prstGeom>
          <a:solidFill>
            <a:srgbClr val="2372B9"/>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defRPr/>
            </a:pPr>
            <a:r>
              <a:rPr lang="en-US" sz="1400" b="1" kern="0" dirty="0">
                <a:solidFill>
                  <a:srgbClr val="F99B2F"/>
                </a:solidFill>
                <a:latin typeface="BentonSans"/>
              </a:rPr>
              <a:t>Customer Takeaway:</a:t>
            </a:r>
            <a:r>
              <a:rPr lang="en-US" sz="1400" b="1" kern="0" dirty="0">
                <a:solidFill>
                  <a:prstClr val="white"/>
                </a:solidFill>
                <a:latin typeface="BentonSans"/>
              </a:rPr>
              <a:t>  </a:t>
            </a:r>
            <a:r>
              <a:rPr lang="en-US" sz="1400" kern="0" dirty="0">
                <a:solidFill>
                  <a:prstClr val="white"/>
                </a:solidFill>
                <a:latin typeface="BentonSans" panose="02000503000000020004"/>
              </a:rPr>
              <a:t>The warmest winter on record yielded historically high gas inventories which pushed prompt-month prices to their lowest since June 2020. Since then production has pulled back, a warm summer has been forecasted, and the hot-button topic of data centers/load growth has emerged pushing prices higher but still near $2/MMBtu.</a:t>
            </a:r>
          </a:p>
        </p:txBody>
      </p:sp>
      <p:pic>
        <p:nvPicPr>
          <p:cNvPr id="2" name="Picture 1">
            <a:extLst>
              <a:ext uri="{FF2B5EF4-FFF2-40B4-BE49-F238E27FC236}">
                <a16:creationId xmlns:a16="http://schemas.microsoft.com/office/drawing/2014/main" id="{52973C31-10DF-F735-DC19-95F06E460446}"/>
              </a:ext>
            </a:extLst>
          </p:cNvPr>
          <p:cNvPicPr>
            <a:picLocks noChangeAspect="1"/>
          </p:cNvPicPr>
          <p:nvPr/>
        </p:nvPicPr>
        <p:blipFill>
          <a:blip r:embed="rId3"/>
          <a:stretch>
            <a:fillRect/>
          </a:stretch>
        </p:blipFill>
        <p:spPr>
          <a:xfrm>
            <a:off x="489410" y="1676122"/>
            <a:ext cx="7755092" cy="4698758"/>
          </a:xfrm>
          <a:prstGeom prst="rect">
            <a:avLst/>
          </a:prstGeom>
        </p:spPr>
      </p:pic>
    </p:spTree>
    <p:extLst>
      <p:ext uri="{BB962C8B-B14F-4D97-AF65-F5344CB8AC3E}">
        <p14:creationId xmlns:p14="http://schemas.microsoft.com/office/powerpoint/2010/main" val="94907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D67224-1FED-7A94-C5E3-9056E0EE02EE}"/>
              </a:ext>
            </a:extLst>
          </p:cNvPr>
          <p:cNvSpPr>
            <a:spLocks noGrp="1"/>
          </p:cNvSpPr>
          <p:nvPr>
            <p:ph type="title"/>
          </p:nvPr>
        </p:nvSpPr>
        <p:spPr>
          <a:xfrm>
            <a:off x="815870" y="548640"/>
            <a:ext cx="9335206" cy="1179576"/>
          </a:xfrm>
        </p:spPr>
        <p:txBody>
          <a:bodyPr>
            <a:normAutofit fontScale="90000"/>
          </a:bodyPr>
          <a:lstStyle/>
          <a:p>
            <a:r>
              <a:rPr lang="en-US" dirty="0"/>
              <a:t>US LNG Export Growth Will Lead the Way for Natural Gas</a:t>
            </a:r>
            <a:br>
              <a:rPr lang="en-US" dirty="0"/>
            </a:br>
            <a:endParaRPr lang="en-US" dirty="0"/>
          </a:p>
        </p:txBody>
      </p:sp>
      <p:sp>
        <p:nvSpPr>
          <p:cNvPr id="6" name="Footer Placeholder 5">
            <a:extLst>
              <a:ext uri="{FF2B5EF4-FFF2-40B4-BE49-F238E27FC236}">
                <a16:creationId xmlns:a16="http://schemas.microsoft.com/office/drawing/2014/main" id="{34B7BD54-A97E-683A-513B-0EE30197BA76}"/>
              </a:ext>
            </a:extLst>
          </p:cNvPr>
          <p:cNvSpPr>
            <a:spLocks noGrp="1"/>
          </p:cNvSpPr>
          <p:nvPr>
            <p:ph type="ftr" sz="quarter" idx="11"/>
          </p:nvPr>
        </p:nvSpPr>
        <p:spPr>
          <a:xfrm>
            <a:off x="10472351" y="4646141"/>
            <a:ext cx="1486930" cy="1229002"/>
          </a:xfrm>
        </p:spPr>
        <p:txBody>
          <a:bodyPr/>
          <a:lstStyle/>
          <a:p>
            <a:pPr>
              <a:defRPr/>
            </a:pPr>
            <a:r>
              <a:rPr lang="en-US" sz="600" dirty="0"/>
              <a:t>© 2024 Constellation. The offerings described herein are those of either Constellation NewEnergy, Inc. or Constellation NewEnergy-Gas Division, LLC, affiliates of each other. Brand names and product names are trademarks or service marks of their respective holders. All rights reserved.</a:t>
            </a:r>
          </a:p>
        </p:txBody>
      </p:sp>
      <p:sp>
        <p:nvSpPr>
          <p:cNvPr id="3" name="Slide Number Placeholder 2">
            <a:extLst>
              <a:ext uri="{FF2B5EF4-FFF2-40B4-BE49-F238E27FC236}">
                <a16:creationId xmlns:a16="http://schemas.microsoft.com/office/drawing/2014/main" id="{63584CCD-BA7D-2E63-3768-AF31302B9999}"/>
              </a:ext>
            </a:extLst>
          </p:cNvPr>
          <p:cNvSpPr>
            <a:spLocks noGrp="1"/>
          </p:cNvSpPr>
          <p:nvPr>
            <p:ph type="sldNum" sz="quarter" idx="12"/>
          </p:nvPr>
        </p:nvSpPr>
        <p:spPr/>
        <p:txBody>
          <a:bodyPr/>
          <a:lstStyle/>
          <a:p>
            <a:pPr>
              <a:defRPr/>
            </a:pPr>
            <a:fld id="{2ED86176-D6A4-43D8-BE13-F18245AD9D39}" type="slidenum">
              <a:rPr lang="en-US"/>
              <a:pPr>
                <a:defRPr/>
              </a:pPr>
              <a:t>27</a:t>
            </a:fld>
            <a:endParaRPr lang="en-US" dirty="0"/>
          </a:p>
        </p:txBody>
      </p:sp>
      <p:sp>
        <p:nvSpPr>
          <p:cNvPr id="15" name="Content Placeholder 6">
            <a:extLst>
              <a:ext uri="{FF2B5EF4-FFF2-40B4-BE49-F238E27FC236}">
                <a16:creationId xmlns:a16="http://schemas.microsoft.com/office/drawing/2014/main" id="{DAB786BD-671C-10E4-2385-30CD45CAE6E7}"/>
              </a:ext>
            </a:extLst>
          </p:cNvPr>
          <p:cNvSpPr txBox="1">
            <a:spLocks/>
          </p:cNvSpPr>
          <p:nvPr/>
        </p:nvSpPr>
        <p:spPr>
          <a:xfrm>
            <a:off x="1684014" y="6217647"/>
            <a:ext cx="6601012" cy="213088"/>
          </a:xfrm>
          <a:prstGeom prst="rect">
            <a:avLst/>
          </a:prstGeom>
        </p:spPr>
        <p:txBody>
          <a:bodyPr vert="horz" lIns="0" tIns="0" rIns="0" bIns="0" rtlCol="0" anchor="t">
            <a:noAutofit/>
          </a:bodyPr>
          <a:lstStyle>
            <a:lvl1pPr marL="169863" indent="-169863" algn="l" defTabSz="514337" rtl="0" eaLnBrk="1" latinLnBrk="0" hangingPunct="1">
              <a:lnSpc>
                <a:spcPct val="100000"/>
              </a:lnSpc>
              <a:spcBef>
                <a:spcPts val="506"/>
              </a:spcBef>
              <a:buClr>
                <a:srgbClr val="EF651A"/>
              </a:buClr>
              <a:buFont typeface="Arial" panose="020B0604020202020204" pitchFamily="34" charset="0"/>
              <a:buChar char="•"/>
              <a:defRPr sz="1600" kern="1200">
                <a:solidFill>
                  <a:srgbClr val="000000"/>
                </a:solidFill>
                <a:latin typeface="BentonSans Regular"/>
                <a:ea typeface="+mn-ea"/>
                <a:cs typeface="+mn-cs"/>
              </a:defRPr>
            </a:lvl1pPr>
            <a:lvl2pPr marL="404813" indent="-171450" algn="l" defTabSz="514337" rtl="0" eaLnBrk="1" latinLnBrk="0" hangingPunct="1">
              <a:lnSpc>
                <a:spcPct val="100000"/>
              </a:lnSpc>
              <a:spcBef>
                <a:spcPts val="338"/>
              </a:spcBef>
              <a:buClr>
                <a:srgbClr val="F47B27"/>
              </a:buClr>
              <a:buFontTx/>
              <a:buChar char="–"/>
              <a:defRPr sz="1600" kern="1200">
                <a:solidFill>
                  <a:srgbClr val="000000"/>
                </a:solidFill>
                <a:latin typeface="BentonSans Regular"/>
                <a:ea typeface="+mn-ea"/>
                <a:cs typeface="+mn-cs"/>
              </a:defRPr>
            </a:lvl2pPr>
            <a:lvl3pPr marL="627063" indent="-169863" algn="l" defTabSz="514337" rtl="0" eaLnBrk="1" latinLnBrk="0" hangingPunct="1">
              <a:lnSpc>
                <a:spcPct val="100000"/>
              </a:lnSpc>
              <a:spcBef>
                <a:spcPts val="169"/>
              </a:spcBef>
              <a:buClr>
                <a:srgbClr val="F47B27"/>
              </a:buClr>
              <a:buFont typeface="Arial" panose="020B0604020202020204" pitchFamily="34" charset="0"/>
              <a:buChar char="•"/>
              <a:defRPr sz="1600" kern="1200">
                <a:solidFill>
                  <a:srgbClr val="000000"/>
                </a:solidFill>
                <a:latin typeface="BentonSans Regular"/>
                <a:ea typeface="+mn-ea"/>
                <a:cs typeface="+mn-cs"/>
              </a:defRPr>
            </a:lvl3pPr>
            <a:lvl4pPr marL="862013" indent="-171450" algn="l" defTabSz="514337" rtl="0" eaLnBrk="1" latinLnBrk="0" hangingPunct="1">
              <a:lnSpc>
                <a:spcPct val="100000"/>
              </a:lnSpc>
              <a:spcBef>
                <a:spcPts val="113"/>
              </a:spcBef>
              <a:buClr>
                <a:srgbClr val="F47B27"/>
              </a:buClr>
              <a:buFontTx/>
              <a:buChar char="–"/>
              <a:defRPr sz="1600" kern="1200">
                <a:solidFill>
                  <a:srgbClr val="000000"/>
                </a:solidFill>
                <a:latin typeface="BentonSans Regular"/>
                <a:ea typeface="+mn-ea"/>
                <a:cs typeface="+mn-cs"/>
              </a:defRPr>
            </a:lvl4pPr>
            <a:lvl5pPr marL="1031875" indent="-169863" algn="l" defTabSz="514337" rtl="0" eaLnBrk="1" latinLnBrk="0" hangingPunct="1">
              <a:lnSpc>
                <a:spcPct val="100000"/>
              </a:lnSpc>
              <a:spcBef>
                <a:spcPts val="0"/>
              </a:spcBef>
              <a:buClr>
                <a:srgbClr val="F47B27"/>
              </a:buClr>
              <a:buFont typeface="Arial" panose="020B0604020202020204" pitchFamily="34" charset="0"/>
              <a:buChar char="•"/>
              <a:defRPr sz="1600" kern="1200">
                <a:solidFill>
                  <a:srgbClr val="000000"/>
                </a:solidFill>
                <a:latin typeface="BentonSans Regular"/>
                <a:ea typeface="+mn-ea"/>
                <a:cs typeface="+mn-cs"/>
              </a:defRPr>
            </a:lvl5pPr>
            <a:lvl6pPr marL="1414428"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596"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765"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34"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0" indent="0">
              <a:buNone/>
              <a:defRPr/>
            </a:pPr>
            <a:r>
              <a:rPr lang="en-US" sz="800" dirty="0">
                <a:solidFill>
                  <a:srgbClr val="7E8083"/>
                </a:solidFill>
                <a:latin typeface="BentonSans"/>
              </a:rPr>
              <a:t>Sources: Antero Resources</a:t>
            </a:r>
            <a:endParaRPr lang="en-US" dirty="0">
              <a:solidFill>
                <a:srgbClr val="7E8083"/>
              </a:solidFill>
              <a:latin typeface="BentonSans"/>
            </a:endParaRPr>
          </a:p>
        </p:txBody>
      </p:sp>
      <p:pic>
        <p:nvPicPr>
          <p:cNvPr id="5" name="Picture 4">
            <a:extLst>
              <a:ext uri="{FF2B5EF4-FFF2-40B4-BE49-F238E27FC236}">
                <a16:creationId xmlns:a16="http://schemas.microsoft.com/office/drawing/2014/main" id="{00D849EC-FD75-C3AC-192C-98EAEE3157D1}"/>
              </a:ext>
            </a:extLst>
          </p:cNvPr>
          <p:cNvPicPr>
            <a:picLocks noChangeAspect="1"/>
          </p:cNvPicPr>
          <p:nvPr/>
        </p:nvPicPr>
        <p:blipFill>
          <a:blip r:embed="rId3"/>
          <a:stretch>
            <a:fillRect/>
          </a:stretch>
        </p:blipFill>
        <p:spPr>
          <a:xfrm>
            <a:off x="908304" y="1402492"/>
            <a:ext cx="9057085" cy="5366080"/>
          </a:xfrm>
          <a:prstGeom prst="rect">
            <a:avLst/>
          </a:prstGeom>
        </p:spPr>
      </p:pic>
    </p:spTree>
    <p:extLst>
      <p:ext uri="{BB962C8B-B14F-4D97-AF65-F5344CB8AC3E}">
        <p14:creationId xmlns:p14="http://schemas.microsoft.com/office/powerpoint/2010/main" val="3140342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A542B1-C199-AD21-07C4-9C91D6B8FC20}"/>
              </a:ext>
            </a:extLst>
          </p:cNvPr>
          <p:cNvSpPr/>
          <p:nvPr/>
        </p:nvSpPr>
        <p:spPr>
          <a:xfrm>
            <a:off x="8008884" y="1439918"/>
            <a:ext cx="2406869" cy="3016469"/>
          </a:xfrm>
          <a:prstGeom prst="rect">
            <a:avLst/>
          </a:prstGeom>
          <a:solidFill>
            <a:schemeClr val="bg1"/>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
        <p:nvSpPr>
          <p:cNvPr id="4" name="Title 3">
            <a:extLst>
              <a:ext uri="{FF2B5EF4-FFF2-40B4-BE49-F238E27FC236}">
                <a16:creationId xmlns:a16="http://schemas.microsoft.com/office/drawing/2014/main" id="{CC072620-2659-8672-3CE2-8BE49607EEC3}"/>
              </a:ext>
            </a:extLst>
          </p:cNvPr>
          <p:cNvSpPr>
            <a:spLocks noGrp="1"/>
          </p:cNvSpPr>
          <p:nvPr>
            <p:ph type="title"/>
          </p:nvPr>
        </p:nvSpPr>
        <p:spPr/>
        <p:txBody>
          <a:bodyPr>
            <a:normAutofit fontScale="90000"/>
          </a:bodyPr>
          <a:lstStyle/>
          <a:p>
            <a:r>
              <a:rPr lang="en-US" dirty="0"/>
              <a:t>Market Bullish on Natural Gas Demand</a:t>
            </a:r>
            <a:br>
              <a:rPr lang="en-US" dirty="0"/>
            </a:br>
            <a:endParaRPr lang="en-US" dirty="0"/>
          </a:p>
        </p:txBody>
      </p:sp>
      <p:sp>
        <p:nvSpPr>
          <p:cNvPr id="6" name="Footer Placeholder 5">
            <a:extLst>
              <a:ext uri="{FF2B5EF4-FFF2-40B4-BE49-F238E27FC236}">
                <a16:creationId xmlns:a16="http://schemas.microsoft.com/office/drawing/2014/main" id="{34B7BD54-A97E-683A-513B-0EE30197BA76}"/>
              </a:ext>
            </a:extLst>
          </p:cNvPr>
          <p:cNvSpPr>
            <a:spLocks noGrp="1"/>
          </p:cNvSpPr>
          <p:nvPr>
            <p:ph type="ftr" sz="quarter" idx="11"/>
          </p:nvPr>
        </p:nvSpPr>
        <p:spPr>
          <a:xfrm>
            <a:off x="10389822" y="3509592"/>
            <a:ext cx="1553742" cy="3211883"/>
          </a:xfrm>
        </p:spPr>
        <p:txBody>
          <a:bodyPr/>
          <a:lstStyle/>
          <a:p>
            <a:pPr>
              <a:defRPr/>
            </a:pPr>
            <a:r>
              <a:rPr lang="en-US" sz="900" dirty="0"/>
              <a:t>© 2024 Constellation. The offerings described herein are those of either Constellation NewEnergy, Inc. or Constellation NewEnergy-Gas Division, LLC, affiliates of each other. Brand names and product names are trademarks or service marks of their respective holders. All rights reserved.</a:t>
            </a:r>
          </a:p>
        </p:txBody>
      </p:sp>
      <p:sp>
        <p:nvSpPr>
          <p:cNvPr id="3" name="Slide Number Placeholder 2">
            <a:extLst>
              <a:ext uri="{FF2B5EF4-FFF2-40B4-BE49-F238E27FC236}">
                <a16:creationId xmlns:a16="http://schemas.microsoft.com/office/drawing/2014/main" id="{63584CCD-BA7D-2E63-3768-AF31302B9999}"/>
              </a:ext>
            </a:extLst>
          </p:cNvPr>
          <p:cNvSpPr>
            <a:spLocks noGrp="1"/>
          </p:cNvSpPr>
          <p:nvPr>
            <p:ph type="sldNum" sz="quarter" idx="12"/>
          </p:nvPr>
        </p:nvSpPr>
        <p:spPr/>
        <p:txBody>
          <a:bodyPr/>
          <a:lstStyle/>
          <a:p>
            <a:pPr>
              <a:defRPr/>
            </a:pPr>
            <a:fld id="{2ED86176-D6A4-43D8-BE13-F18245AD9D39}" type="slidenum">
              <a:rPr lang="en-US"/>
              <a:pPr>
                <a:defRPr/>
              </a:pPr>
              <a:t>28</a:t>
            </a:fld>
            <a:endParaRPr lang="en-US" dirty="0"/>
          </a:p>
        </p:txBody>
      </p:sp>
      <p:sp>
        <p:nvSpPr>
          <p:cNvPr id="2" name="Title 3">
            <a:extLst>
              <a:ext uri="{FF2B5EF4-FFF2-40B4-BE49-F238E27FC236}">
                <a16:creationId xmlns:a16="http://schemas.microsoft.com/office/drawing/2014/main" id="{1B263F7F-C9BA-5290-B9BC-697C205DE200}"/>
              </a:ext>
            </a:extLst>
          </p:cNvPr>
          <p:cNvSpPr txBox="1">
            <a:spLocks/>
          </p:cNvSpPr>
          <p:nvPr/>
        </p:nvSpPr>
        <p:spPr>
          <a:xfrm>
            <a:off x="1960607" y="258702"/>
            <a:ext cx="8229600" cy="548640"/>
          </a:xfrm>
          <a:prstGeom prst="rect">
            <a:avLst/>
          </a:prstGeom>
        </p:spPr>
        <p:txBody>
          <a:bodyPr vert="horz" lIns="0" tIns="0" rIns="0" bIns="0" rtlCol="0" anchor="ctr" anchorCtr="0">
            <a:noAutofit/>
          </a:bodyPr>
          <a:lstStyle>
            <a:lvl1pPr algn="l" defTabSz="514337" rtl="0" eaLnBrk="1" latinLnBrk="0" hangingPunct="1">
              <a:lnSpc>
                <a:spcPct val="100000"/>
              </a:lnSpc>
              <a:spcBef>
                <a:spcPct val="0"/>
              </a:spcBef>
              <a:buNone/>
              <a:defRPr sz="2600" b="0" i="0" kern="1200">
                <a:solidFill>
                  <a:srgbClr val="2372B9"/>
                </a:solidFill>
                <a:latin typeface="BentonSans Bold" panose="02000503000000020004" pitchFamily="50" charset="0"/>
                <a:ea typeface="+mj-ea"/>
                <a:cs typeface="+mj-cs"/>
              </a:defRPr>
            </a:lvl1pPr>
          </a:lstStyle>
          <a:p>
            <a:pPr>
              <a:defRPr/>
            </a:pPr>
            <a:endParaRPr lang="en-US" dirty="0"/>
          </a:p>
        </p:txBody>
      </p:sp>
      <p:sp>
        <p:nvSpPr>
          <p:cNvPr id="15" name="Content Placeholder 6">
            <a:extLst>
              <a:ext uri="{FF2B5EF4-FFF2-40B4-BE49-F238E27FC236}">
                <a16:creationId xmlns:a16="http://schemas.microsoft.com/office/drawing/2014/main" id="{DAB786BD-671C-10E4-2385-30CD45CAE6E7}"/>
              </a:ext>
            </a:extLst>
          </p:cNvPr>
          <p:cNvSpPr txBox="1">
            <a:spLocks/>
          </p:cNvSpPr>
          <p:nvPr/>
        </p:nvSpPr>
        <p:spPr>
          <a:xfrm>
            <a:off x="1680546" y="6278620"/>
            <a:ext cx="6601012" cy="213088"/>
          </a:xfrm>
          <a:prstGeom prst="rect">
            <a:avLst/>
          </a:prstGeom>
        </p:spPr>
        <p:txBody>
          <a:bodyPr vert="horz" lIns="0" tIns="0" rIns="0" bIns="0" rtlCol="0" anchor="t">
            <a:noAutofit/>
          </a:bodyPr>
          <a:lstStyle>
            <a:lvl1pPr marL="169863" indent="-169863" algn="l" defTabSz="514337" rtl="0" eaLnBrk="1" latinLnBrk="0" hangingPunct="1">
              <a:lnSpc>
                <a:spcPct val="100000"/>
              </a:lnSpc>
              <a:spcBef>
                <a:spcPts val="506"/>
              </a:spcBef>
              <a:buClr>
                <a:srgbClr val="EF651A"/>
              </a:buClr>
              <a:buFont typeface="Arial" panose="020B0604020202020204" pitchFamily="34" charset="0"/>
              <a:buChar char="•"/>
              <a:defRPr sz="1600" kern="1200">
                <a:solidFill>
                  <a:srgbClr val="000000"/>
                </a:solidFill>
                <a:latin typeface="BentonSans Regular"/>
                <a:ea typeface="+mn-ea"/>
                <a:cs typeface="+mn-cs"/>
              </a:defRPr>
            </a:lvl1pPr>
            <a:lvl2pPr marL="404813" indent="-171450" algn="l" defTabSz="514337" rtl="0" eaLnBrk="1" latinLnBrk="0" hangingPunct="1">
              <a:lnSpc>
                <a:spcPct val="100000"/>
              </a:lnSpc>
              <a:spcBef>
                <a:spcPts val="338"/>
              </a:spcBef>
              <a:buClr>
                <a:srgbClr val="F47B27"/>
              </a:buClr>
              <a:buFontTx/>
              <a:buChar char="–"/>
              <a:defRPr sz="1600" kern="1200">
                <a:solidFill>
                  <a:srgbClr val="000000"/>
                </a:solidFill>
                <a:latin typeface="BentonSans Regular"/>
                <a:ea typeface="+mn-ea"/>
                <a:cs typeface="+mn-cs"/>
              </a:defRPr>
            </a:lvl2pPr>
            <a:lvl3pPr marL="627063" indent="-169863" algn="l" defTabSz="514337" rtl="0" eaLnBrk="1" latinLnBrk="0" hangingPunct="1">
              <a:lnSpc>
                <a:spcPct val="100000"/>
              </a:lnSpc>
              <a:spcBef>
                <a:spcPts val="169"/>
              </a:spcBef>
              <a:buClr>
                <a:srgbClr val="F47B27"/>
              </a:buClr>
              <a:buFont typeface="Arial" panose="020B0604020202020204" pitchFamily="34" charset="0"/>
              <a:buChar char="•"/>
              <a:defRPr sz="1600" kern="1200">
                <a:solidFill>
                  <a:srgbClr val="000000"/>
                </a:solidFill>
                <a:latin typeface="BentonSans Regular"/>
                <a:ea typeface="+mn-ea"/>
                <a:cs typeface="+mn-cs"/>
              </a:defRPr>
            </a:lvl3pPr>
            <a:lvl4pPr marL="862013" indent="-171450" algn="l" defTabSz="514337" rtl="0" eaLnBrk="1" latinLnBrk="0" hangingPunct="1">
              <a:lnSpc>
                <a:spcPct val="100000"/>
              </a:lnSpc>
              <a:spcBef>
                <a:spcPts val="113"/>
              </a:spcBef>
              <a:buClr>
                <a:srgbClr val="F47B27"/>
              </a:buClr>
              <a:buFontTx/>
              <a:buChar char="–"/>
              <a:defRPr sz="1600" kern="1200">
                <a:solidFill>
                  <a:srgbClr val="000000"/>
                </a:solidFill>
                <a:latin typeface="BentonSans Regular"/>
                <a:ea typeface="+mn-ea"/>
                <a:cs typeface="+mn-cs"/>
              </a:defRPr>
            </a:lvl4pPr>
            <a:lvl5pPr marL="1031875" indent="-169863" algn="l" defTabSz="514337" rtl="0" eaLnBrk="1" latinLnBrk="0" hangingPunct="1">
              <a:lnSpc>
                <a:spcPct val="100000"/>
              </a:lnSpc>
              <a:spcBef>
                <a:spcPts val="0"/>
              </a:spcBef>
              <a:buClr>
                <a:srgbClr val="F47B27"/>
              </a:buClr>
              <a:buFont typeface="Arial" panose="020B0604020202020204" pitchFamily="34" charset="0"/>
              <a:buChar char="•"/>
              <a:defRPr sz="1600" kern="1200">
                <a:solidFill>
                  <a:srgbClr val="000000"/>
                </a:solidFill>
                <a:latin typeface="BentonSans Regular"/>
                <a:ea typeface="+mn-ea"/>
                <a:cs typeface="+mn-cs"/>
              </a:defRPr>
            </a:lvl5pPr>
            <a:lvl6pPr marL="1414428"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596"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765"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34"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0" indent="0">
              <a:buNone/>
              <a:defRPr/>
            </a:pPr>
            <a:r>
              <a:rPr lang="en-US" sz="800" dirty="0">
                <a:solidFill>
                  <a:srgbClr val="7E8083"/>
                </a:solidFill>
                <a:latin typeface="BentonSans"/>
              </a:rPr>
              <a:t>Sources: Antero Resources, Range Resources</a:t>
            </a:r>
            <a:endParaRPr lang="en-US" dirty="0">
              <a:solidFill>
                <a:srgbClr val="7E8083"/>
              </a:solidFill>
              <a:latin typeface="BentonSans"/>
            </a:endParaRPr>
          </a:p>
        </p:txBody>
      </p:sp>
      <p:pic>
        <p:nvPicPr>
          <p:cNvPr id="5" name="Picture 4">
            <a:extLst>
              <a:ext uri="{FF2B5EF4-FFF2-40B4-BE49-F238E27FC236}">
                <a16:creationId xmlns:a16="http://schemas.microsoft.com/office/drawing/2014/main" id="{82A34EC5-8645-CA62-0895-B67A44442825}"/>
              </a:ext>
            </a:extLst>
          </p:cNvPr>
          <p:cNvPicPr>
            <a:picLocks noChangeAspect="1"/>
          </p:cNvPicPr>
          <p:nvPr/>
        </p:nvPicPr>
        <p:blipFill>
          <a:blip r:embed="rId3"/>
          <a:stretch>
            <a:fillRect/>
          </a:stretch>
        </p:blipFill>
        <p:spPr>
          <a:xfrm>
            <a:off x="1025307" y="1180944"/>
            <a:ext cx="8830907" cy="5447971"/>
          </a:xfrm>
          <a:prstGeom prst="rect">
            <a:avLst/>
          </a:prstGeom>
        </p:spPr>
      </p:pic>
    </p:spTree>
    <p:extLst>
      <p:ext uri="{BB962C8B-B14F-4D97-AF65-F5344CB8AC3E}">
        <p14:creationId xmlns:p14="http://schemas.microsoft.com/office/powerpoint/2010/main" val="223271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2EFBB7-C31B-B835-90EA-561A0932C635}"/>
              </a:ext>
            </a:extLst>
          </p:cNvPr>
          <p:cNvPicPr>
            <a:picLocks noChangeAspect="1"/>
          </p:cNvPicPr>
          <p:nvPr/>
        </p:nvPicPr>
        <p:blipFill>
          <a:blip r:embed="rId3"/>
          <a:stretch>
            <a:fillRect/>
          </a:stretch>
        </p:blipFill>
        <p:spPr>
          <a:xfrm>
            <a:off x="5252807" y="1655412"/>
            <a:ext cx="4492488" cy="3195682"/>
          </a:xfrm>
          <a:prstGeom prst="rect">
            <a:avLst/>
          </a:prstGeom>
        </p:spPr>
      </p:pic>
      <p:pic>
        <p:nvPicPr>
          <p:cNvPr id="8" name="Picture 7">
            <a:extLst>
              <a:ext uri="{FF2B5EF4-FFF2-40B4-BE49-F238E27FC236}">
                <a16:creationId xmlns:a16="http://schemas.microsoft.com/office/drawing/2014/main" id="{B0859D38-0FBD-951D-F2C2-0450570434E3}"/>
              </a:ext>
            </a:extLst>
          </p:cNvPr>
          <p:cNvPicPr>
            <a:picLocks noChangeAspect="1"/>
          </p:cNvPicPr>
          <p:nvPr/>
        </p:nvPicPr>
        <p:blipFill>
          <a:blip r:embed="rId4"/>
          <a:stretch>
            <a:fillRect/>
          </a:stretch>
        </p:blipFill>
        <p:spPr>
          <a:xfrm>
            <a:off x="526346" y="1655145"/>
            <a:ext cx="4492488" cy="3195682"/>
          </a:xfrm>
          <a:prstGeom prst="rect">
            <a:avLst/>
          </a:prstGeom>
        </p:spPr>
      </p:pic>
      <p:sp>
        <p:nvSpPr>
          <p:cNvPr id="7" name="Title 6">
            <a:extLst>
              <a:ext uri="{FF2B5EF4-FFF2-40B4-BE49-F238E27FC236}">
                <a16:creationId xmlns:a16="http://schemas.microsoft.com/office/drawing/2014/main" id="{F30D8587-3D7E-F277-A0E4-C383BC11878F}"/>
              </a:ext>
            </a:extLst>
          </p:cNvPr>
          <p:cNvSpPr>
            <a:spLocks noGrp="1"/>
          </p:cNvSpPr>
          <p:nvPr>
            <p:ph type="title"/>
          </p:nvPr>
        </p:nvSpPr>
        <p:spPr/>
        <p:txBody>
          <a:bodyPr>
            <a:normAutofit fontScale="90000"/>
          </a:bodyPr>
          <a:lstStyle/>
          <a:p>
            <a:r>
              <a:rPr lang="en-US" dirty="0"/>
              <a:t>Producers Stick to 2024 Game Plan, Pullback While Prices Low</a:t>
            </a:r>
            <a:br>
              <a:rPr lang="en-US" dirty="0"/>
            </a:br>
            <a:endParaRPr lang="en-US" dirty="0"/>
          </a:p>
        </p:txBody>
      </p:sp>
      <p:sp>
        <p:nvSpPr>
          <p:cNvPr id="6" name="Content Placeholder 1">
            <a:extLst>
              <a:ext uri="{FF2B5EF4-FFF2-40B4-BE49-F238E27FC236}">
                <a16:creationId xmlns:a16="http://schemas.microsoft.com/office/drawing/2014/main" id="{E060DCD7-0FD1-D1A5-B062-49E52547E752}"/>
              </a:ext>
            </a:extLst>
          </p:cNvPr>
          <p:cNvSpPr>
            <a:spLocks noGrp="1" noChangeArrowheads="1"/>
          </p:cNvSpPr>
          <p:nvPr>
            <p:ph idx="1"/>
          </p:nvPr>
        </p:nvSpPr>
        <p:spPr>
          <a:xfrm>
            <a:off x="429768" y="5067180"/>
            <a:ext cx="9041686" cy="1302728"/>
          </a:xfrm>
          <a:noFill/>
        </p:spPr>
        <p:txBody>
          <a:bodyPr>
            <a:normAutofit fontScale="92500" lnSpcReduction="20000"/>
          </a:bodyPr>
          <a:lstStyle/>
          <a:p>
            <a:pPr marL="274320" indent="-285750">
              <a:lnSpc>
                <a:spcPct val="120000"/>
              </a:lnSpc>
              <a:spcBef>
                <a:spcPts val="600"/>
              </a:spcBef>
            </a:pPr>
            <a:r>
              <a:rPr lang="en-US" sz="1400" dirty="0">
                <a:solidFill>
                  <a:srgbClr val="606264"/>
                </a:solidFill>
                <a:latin typeface="+mn-lt"/>
              </a:rPr>
              <a:t>Chesapeake curtailed over 0.2 Bcf/d in Q1 and plans for 0.4 Bcf/d in Q2. </a:t>
            </a:r>
          </a:p>
          <a:p>
            <a:pPr marL="274320" indent="-285750">
              <a:lnSpc>
                <a:spcPct val="120000"/>
              </a:lnSpc>
              <a:spcBef>
                <a:spcPts val="600"/>
              </a:spcBef>
            </a:pPr>
            <a:r>
              <a:rPr lang="en-US" sz="1400" dirty="0">
                <a:solidFill>
                  <a:srgbClr val="606264"/>
                </a:solidFill>
                <a:latin typeface="+mn-lt"/>
              </a:rPr>
              <a:t>EQT revised down full-year production guidance by 0.1 Bcf/d after pulling back 1 Bcf/d of production since February and plans to extend through May.</a:t>
            </a:r>
          </a:p>
          <a:p>
            <a:pPr marL="274320" indent="-285750">
              <a:lnSpc>
                <a:spcPct val="120000"/>
              </a:lnSpc>
              <a:spcBef>
                <a:spcPts val="600"/>
              </a:spcBef>
            </a:pPr>
            <a:r>
              <a:rPr lang="en-US" sz="1400" dirty="0">
                <a:solidFill>
                  <a:srgbClr val="606264"/>
                </a:solidFill>
                <a:latin typeface="+mn-lt"/>
              </a:rPr>
              <a:t>Range Resources announces the shift of their dry gas offline wells to even later in the year, while maintaining their flat annual production target. </a:t>
            </a:r>
          </a:p>
        </p:txBody>
      </p:sp>
      <p:sp>
        <p:nvSpPr>
          <p:cNvPr id="3" name="Title 8">
            <a:extLst>
              <a:ext uri="{FF2B5EF4-FFF2-40B4-BE49-F238E27FC236}">
                <a16:creationId xmlns:a16="http://schemas.microsoft.com/office/drawing/2014/main" id="{497B1C09-FE51-F607-053A-457875FEF285}"/>
              </a:ext>
            </a:extLst>
          </p:cNvPr>
          <p:cNvSpPr txBox="1">
            <a:spLocks/>
          </p:cNvSpPr>
          <p:nvPr/>
        </p:nvSpPr>
        <p:spPr bwMode="auto">
          <a:xfrm>
            <a:off x="1658760" y="174715"/>
            <a:ext cx="8787086" cy="59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defTabSz="512763" rtl="0" fontAlgn="base">
              <a:lnSpc>
                <a:spcPts val="1350"/>
              </a:lnSpc>
              <a:spcBef>
                <a:spcPct val="0"/>
              </a:spcBef>
              <a:spcAft>
                <a:spcPct val="0"/>
              </a:spcAft>
              <a:defRPr sz="2800" b="1" kern="1200">
                <a:solidFill>
                  <a:srgbClr val="2372B9"/>
                </a:solidFill>
                <a:latin typeface="+mj-lt"/>
                <a:ea typeface="+mj-ea"/>
                <a:cs typeface="+mj-cs"/>
              </a:defRPr>
            </a:lvl1pPr>
            <a:lvl2pPr algn="l" defTabSz="512763" rtl="0" fontAlgn="base">
              <a:lnSpc>
                <a:spcPts val="1350"/>
              </a:lnSpc>
              <a:spcBef>
                <a:spcPct val="0"/>
              </a:spcBef>
              <a:spcAft>
                <a:spcPct val="0"/>
              </a:spcAft>
              <a:defRPr sz="2000">
                <a:solidFill>
                  <a:srgbClr val="2372B9"/>
                </a:solidFill>
                <a:latin typeface="BentonSans Bold" panose="02000503000000020004" pitchFamily="50" charset="0"/>
              </a:defRPr>
            </a:lvl2pPr>
            <a:lvl3pPr algn="l" defTabSz="512763" rtl="0" fontAlgn="base">
              <a:lnSpc>
                <a:spcPts val="1350"/>
              </a:lnSpc>
              <a:spcBef>
                <a:spcPct val="0"/>
              </a:spcBef>
              <a:spcAft>
                <a:spcPct val="0"/>
              </a:spcAft>
              <a:defRPr sz="2000">
                <a:solidFill>
                  <a:srgbClr val="2372B9"/>
                </a:solidFill>
                <a:latin typeface="BentonSans Bold" panose="02000503000000020004" pitchFamily="50" charset="0"/>
              </a:defRPr>
            </a:lvl3pPr>
            <a:lvl4pPr algn="l" defTabSz="512763" rtl="0" fontAlgn="base">
              <a:lnSpc>
                <a:spcPts val="1350"/>
              </a:lnSpc>
              <a:spcBef>
                <a:spcPct val="0"/>
              </a:spcBef>
              <a:spcAft>
                <a:spcPct val="0"/>
              </a:spcAft>
              <a:defRPr sz="2000">
                <a:solidFill>
                  <a:srgbClr val="2372B9"/>
                </a:solidFill>
                <a:latin typeface="BentonSans Bold" panose="02000503000000020004" pitchFamily="50" charset="0"/>
              </a:defRPr>
            </a:lvl4pPr>
            <a:lvl5pPr algn="l" defTabSz="512763" rtl="0" fontAlgn="base">
              <a:lnSpc>
                <a:spcPts val="1350"/>
              </a:lnSpc>
              <a:spcBef>
                <a:spcPct val="0"/>
              </a:spcBef>
              <a:spcAft>
                <a:spcPct val="0"/>
              </a:spcAft>
              <a:defRPr sz="2000">
                <a:solidFill>
                  <a:srgbClr val="2372B9"/>
                </a:solidFill>
                <a:latin typeface="BentonSans Bold" panose="02000503000000020004" pitchFamily="50" charset="0"/>
              </a:defRPr>
            </a:lvl5pPr>
            <a:lvl6pPr marL="457200" algn="l" defTabSz="512763" rtl="0" fontAlgn="base">
              <a:lnSpc>
                <a:spcPts val="1350"/>
              </a:lnSpc>
              <a:spcBef>
                <a:spcPct val="0"/>
              </a:spcBef>
              <a:spcAft>
                <a:spcPct val="0"/>
              </a:spcAft>
              <a:defRPr sz="2000">
                <a:solidFill>
                  <a:srgbClr val="2372B9"/>
                </a:solidFill>
                <a:latin typeface="BentonSans Bold" panose="02000503000000020004" pitchFamily="50" charset="0"/>
              </a:defRPr>
            </a:lvl6pPr>
            <a:lvl7pPr marL="914400" algn="l" defTabSz="512763" rtl="0" fontAlgn="base">
              <a:lnSpc>
                <a:spcPts val="1350"/>
              </a:lnSpc>
              <a:spcBef>
                <a:spcPct val="0"/>
              </a:spcBef>
              <a:spcAft>
                <a:spcPct val="0"/>
              </a:spcAft>
              <a:defRPr sz="2000">
                <a:solidFill>
                  <a:srgbClr val="2372B9"/>
                </a:solidFill>
                <a:latin typeface="BentonSans Bold" panose="02000503000000020004" pitchFamily="50" charset="0"/>
              </a:defRPr>
            </a:lvl7pPr>
            <a:lvl8pPr marL="1371600" algn="l" defTabSz="512763" rtl="0" fontAlgn="base">
              <a:lnSpc>
                <a:spcPts val="1350"/>
              </a:lnSpc>
              <a:spcBef>
                <a:spcPct val="0"/>
              </a:spcBef>
              <a:spcAft>
                <a:spcPct val="0"/>
              </a:spcAft>
              <a:defRPr sz="2000">
                <a:solidFill>
                  <a:srgbClr val="2372B9"/>
                </a:solidFill>
                <a:latin typeface="BentonSans Bold" panose="02000503000000020004" pitchFamily="50" charset="0"/>
              </a:defRPr>
            </a:lvl8pPr>
            <a:lvl9pPr marL="1828800" algn="l" defTabSz="512763" rtl="0" fontAlgn="base">
              <a:lnSpc>
                <a:spcPts val="1350"/>
              </a:lnSpc>
              <a:spcBef>
                <a:spcPct val="0"/>
              </a:spcBef>
              <a:spcAft>
                <a:spcPct val="0"/>
              </a:spcAft>
              <a:defRPr sz="2000">
                <a:solidFill>
                  <a:srgbClr val="2372B9"/>
                </a:solidFill>
                <a:latin typeface="BentonSans Bold" panose="02000503000000020004" pitchFamily="50" charset="0"/>
              </a:defRPr>
            </a:lvl9pPr>
          </a:lstStyle>
          <a:p>
            <a:pPr>
              <a:lnSpc>
                <a:spcPct val="100000"/>
              </a:lnSpc>
              <a:defRPr/>
            </a:pPr>
            <a:endParaRPr lang="en-US" sz="2200" dirty="0">
              <a:latin typeface="BentonSans Bold"/>
            </a:endParaRPr>
          </a:p>
        </p:txBody>
      </p:sp>
      <p:sp>
        <p:nvSpPr>
          <p:cNvPr id="5" name="Rectangle 4">
            <a:extLst>
              <a:ext uri="{FF2B5EF4-FFF2-40B4-BE49-F238E27FC236}">
                <a16:creationId xmlns:a16="http://schemas.microsoft.com/office/drawing/2014/main" id="{D005C0D4-4FDA-5DE7-1050-AE99EDA84D6B}"/>
              </a:ext>
            </a:extLst>
          </p:cNvPr>
          <p:cNvSpPr/>
          <p:nvPr/>
        </p:nvSpPr>
        <p:spPr>
          <a:xfrm>
            <a:off x="9760406" y="2709396"/>
            <a:ext cx="2191265" cy="2708434"/>
          </a:xfrm>
          <a:prstGeom prst="rect">
            <a:avLst/>
          </a:prstGeom>
          <a:solidFill>
            <a:srgbClr val="2372B9"/>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defRPr/>
            </a:pPr>
            <a:r>
              <a:rPr lang="en-US" sz="1400" b="1" kern="0" dirty="0">
                <a:solidFill>
                  <a:srgbClr val="F99B2F"/>
                </a:solidFill>
                <a:latin typeface="BentonSans"/>
              </a:rPr>
              <a:t>Customer Takeaway:</a:t>
            </a:r>
            <a:r>
              <a:rPr lang="en-US" sz="1400" b="1" kern="0" dirty="0">
                <a:solidFill>
                  <a:prstClr val="white"/>
                </a:solidFill>
                <a:latin typeface="BentonSans"/>
              </a:rPr>
              <a:t>  </a:t>
            </a:r>
            <a:r>
              <a:rPr lang="en-US" sz="1200" kern="0" dirty="0">
                <a:solidFill>
                  <a:prstClr val="white"/>
                </a:solidFill>
              </a:rPr>
              <a:t>Producers have executed and reinforced the planned production cuts announced February. Additional decreases stem from spring pipeline maintenance which could be flushed out in June. Either way, levels below 100 Bcf/d should continue to put upward pressure on prices, especially further out the curve. </a:t>
            </a:r>
            <a:endParaRPr lang="en-US" sz="1400" kern="0" dirty="0">
              <a:solidFill>
                <a:prstClr val="white"/>
              </a:solidFill>
            </a:endParaRPr>
          </a:p>
        </p:txBody>
      </p:sp>
      <p:sp>
        <p:nvSpPr>
          <p:cNvPr id="10" name="Oval 9">
            <a:extLst>
              <a:ext uri="{FF2B5EF4-FFF2-40B4-BE49-F238E27FC236}">
                <a16:creationId xmlns:a16="http://schemas.microsoft.com/office/drawing/2014/main" id="{CB7E69EA-FB54-FCD7-42C6-997737DD661C}"/>
              </a:ext>
            </a:extLst>
          </p:cNvPr>
          <p:cNvSpPr/>
          <p:nvPr/>
        </p:nvSpPr>
        <p:spPr>
          <a:xfrm rot="996136">
            <a:off x="2940243" y="2477032"/>
            <a:ext cx="2034275" cy="607011"/>
          </a:xfrm>
          <a:prstGeom prst="ellipse">
            <a:avLst/>
          </a:prstGeom>
          <a:noFill/>
          <a:ln>
            <a:solidFill>
              <a:srgbClr val="FF0000"/>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defRPr/>
            </a:pPr>
            <a:endParaRPr lang="en-US" sz="1400" dirty="0">
              <a:solidFill>
                <a:prstClr val="white"/>
              </a:solidFill>
              <a:latin typeface="BentonSans" panose="02000503000000020004"/>
            </a:endParaRPr>
          </a:p>
        </p:txBody>
      </p:sp>
    </p:spTree>
    <p:extLst>
      <p:ext uri="{BB962C8B-B14F-4D97-AF65-F5344CB8AC3E}">
        <p14:creationId xmlns:p14="http://schemas.microsoft.com/office/powerpoint/2010/main" val="1624265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A3BB1-28C3-11D0-5731-6831805EECE2}"/>
              </a:ext>
            </a:extLst>
          </p:cNvPr>
          <p:cNvSpPr>
            <a:spLocks noGrp="1"/>
          </p:cNvSpPr>
          <p:nvPr>
            <p:ph type="title"/>
          </p:nvPr>
        </p:nvSpPr>
        <p:spPr/>
        <p:txBody>
          <a:bodyPr>
            <a:normAutofit/>
          </a:bodyPr>
          <a:lstStyle/>
          <a:p>
            <a:r>
              <a:rPr lang="en-US" dirty="0"/>
              <a:t>WELCOME </a:t>
            </a:r>
            <a:br>
              <a:rPr lang="en-US" dirty="0"/>
            </a:br>
            <a:r>
              <a:rPr lang="en-US" sz="2000" b="0" dirty="0"/>
              <a:t>Mike Roughton – Executive Director</a:t>
            </a:r>
            <a:endParaRPr lang="en-US" b="0" dirty="0"/>
          </a:p>
        </p:txBody>
      </p:sp>
      <p:sp>
        <p:nvSpPr>
          <p:cNvPr id="3" name="Content Placeholder 2">
            <a:extLst>
              <a:ext uri="{FF2B5EF4-FFF2-40B4-BE49-F238E27FC236}">
                <a16:creationId xmlns:a16="http://schemas.microsoft.com/office/drawing/2014/main" id="{3DA6AF1B-83B7-49D1-419A-CB4D20180C83}"/>
              </a:ext>
            </a:extLst>
          </p:cNvPr>
          <p:cNvSpPr>
            <a:spLocks noGrp="1"/>
          </p:cNvSpPr>
          <p:nvPr>
            <p:ph idx="1"/>
          </p:nvPr>
        </p:nvSpPr>
        <p:spPr>
          <a:xfrm>
            <a:off x="1115568" y="1918448"/>
            <a:ext cx="10168128" cy="663388"/>
          </a:xfrm>
        </p:spPr>
        <p:txBody>
          <a:bodyPr/>
          <a:lstStyle/>
          <a:p>
            <a:pPr marL="0" indent="0">
              <a:buNone/>
            </a:pPr>
            <a:r>
              <a:rPr lang="en-US" dirty="0"/>
              <a:t> </a:t>
            </a:r>
          </a:p>
        </p:txBody>
      </p:sp>
      <p:sp>
        <p:nvSpPr>
          <p:cNvPr id="4" name="Slide Number Placeholder 3">
            <a:extLst>
              <a:ext uri="{FF2B5EF4-FFF2-40B4-BE49-F238E27FC236}">
                <a16:creationId xmlns:a16="http://schemas.microsoft.com/office/drawing/2014/main" id="{9C4D3A73-BCCD-73B0-5394-6AFD9E989104}"/>
              </a:ext>
            </a:extLst>
          </p:cNvPr>
          <p:cNvSpPr>
            <a:spLocks noGrp="1"/>
          </p:cNvSpPr>
          <p:nvPr>
            <p:ph type="sldNum" sz="quarter" idx="12"/>
          </p:nvPr>
        </p:nvSpPr>
        <p:spPr/>
        <p:txBody>
          <a:bodyPr/>
          <a:lstStyle/>
          <a:p>
            <a:fld id="{4573CFF5-95FE-48F1-8536-9021E3950276}" type="slidenum">
              <a:rPr lang="en-US" smtClean="0"/>
              <a:t>3</a:t>
            </a:fld>
            <a:endParaRPr lang="en-US" dirty="0"/>
          </a:p>
        </p:txBody>
      </p:sp>
      <p:pic>
        <p:nvPicPr>
          <p:cNvPr id="5" name="Picture 4">
            <a:extLst>
              <a:ext uri="{FF2B5EF4-FFF2-40B4-BE49-F238E27FC236}">
                <a16:creationId xmlns:a16="http://schemas.microsoft.com/office/drawing/2014/main" id="{F8A82C1C-1975-B34F-D24F-25F03F658BCF}"/>
              </a:ext>
            </a:extLst>
          </p:cNvPr>
          <p:cNvPicPr>
            <a:picLocks noChangeAspect="1"/>
          </p:cNvPicPr>
          <p:nvPr/>
        </p:nvPicPr>
        <p:blipFill rotWithShape="1">
          <a:blip r:embed="rId2"/>
          <a:srcRect b="8009"/>
          <a:stretch/>
        </p:blipFill>
        <p:spPr>
          <a:xfrm>
            <a:off x="861391" y="2060263"/>
            <a:ext cx="5110156" cy="4431803"/>
          </a:xfrm>
          <a:prstGeom prst="rect">
            <a:avLst/>
          </a:prstGeom>
        </p:spPr>
      </p:pic>
      <p:sp>
        <p:nvSpPr>
          <p:cNvPr id="7" name="TextBox 6">
            <a:extLst>
              <a:ext uri="{FF2B5EF4-FFF2-40B4-BE49-F238E27FC236}">
                <a16:creationId xmlns:a16="http://schemas.microsoft.com/office/drawing/2014/main" id="{18DE1924-49BE-63B2-916C-AAB050E9F1F7}"/>
              </a:ext>
            </a:extLst>
          </p:cNvPr>
          <p:cNvSpPr txBox="1"/>
          <p:nvPr/>
        </p:nvSpPr>
        <p:spPr>
          <a:xfrm>
            <a:off x="6344775" y="2772068"/>
            <a:ext cx="5568298" cy="2677656"/>
          </a:xfrm>
          <a:prstGeom prst="rect">
            <a:avLst/>
          </a:prstGeom>
          <a:noFill/>
        </p:spPr>
        <p:txBody>
          <a:bodyPr wrap="square">
            <a:spAutoFit/>
          </a:bodyPr>
          <a:lstStyle/>
          <a:p>
            <a:r>
              <a:rPr lang="en-US" sz="2400" b="1" dirty="0"/>
              <a:t>Performance metrics:</a:t>
            </a:r>
          </a:p>
          <a:p>
            <a:endParaRPr lang="en-US" sz="2400" dirty="0"/>
          </a:p>
          <a:p>
            <a:r>
              <a:rPr lang="en-US" sz="2400" dirty="0"/>
              <a:t>Membership growth  	      +12%</a:t>
            </a:r>
          </a:p>
          <a:p>
            <a:r>
              <a:rPr lang="en-US" sz="2400" dirty="0"/>
              <a:t>Industry/Affiliate Mix 	   79%/21%</a:t>
            </a:r>
          </a:p>
          <a:p>
            <a:r>
              <a:rPr lang="en-US" sz="2400" dirty="0"/>
              <a:t>ME county penetration	        88% </a:t>
            </a:r>
          </a:p>
          <a:p>
            <a:r>
              <a:rPr lang="en-US" sz="2400" dirty="0"/>
              <a:t>Scholarship award increase  +434%</a:t>
            </a:r>
          </a:p>
          <a:p>
            <a:r>
              <a:rPr lang="en-US" sz="2400" dirty="0"/>
              <a:t>Advocacy effectiveness 	       +43%</a:t>
            </a:r>
          </a:p>
        </p:txBody>
      </p:sp>
    </p:spTree>
    <p:extLst>
      <p:ext uri="{BB962C8B-B14F-4D97-AF65-F5344CB8AC3E}">
        <p14:creationId xmlns:p14="http://schemas.microsoft.com/office/powerpoint/2010/main" val="28679165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D18AC-180E-426C-8AE6-5AB4885E8EAC}"/>
              </a:ext>
            </a:extLst>
          </p:cNvPr>
          <p:cNvSpPr>
            <a:spLocks noGrp="1"/>
          </p:cNvSpPr>
          <p:nvPr>
            <p:ph type="title"/>
          </p:nvPr>
        </p:nvSpPr>
        <p:spPr/>
        <p:txBody>
          <a:bodyPr/>
          <a:lstStyle/>
          <a:p>
            <a:r>
              <a:rPr lang="en-US" sz="3600" dirty="0"/>
              <a:t>Pricing</a:t>
            </a:r>
          </a:p>
        </p:txBody>
      </p:sp>
      <p:sp>
        <p:nvSpPr>
          <p:cNvPr id="3" name="Text Placeholder 2">
            <a:extLst>
              <a:ext uri="{FF2B5EF4-FFF2-40B4-BE49-F238E27FC236}">
                <a16:creationId xmlns:a16="http://schemas.microsoft.com/office/drawing/2014/main" id="{EE347DE7-ACB1-0915-459C-E07769E20EE7}"/>
              </a:ext>
            </a:extLst>
          </p:cNvPr>
          <p:cNvSpPr>
            <a:spLocks noGrp="1"/>
          </p:cNvSpPr>
          <p:nvPr>
            <p:ph type="body" idx="1"/>
          </p:nvPr>
        </p:nvSpPr>
        <p:spPr/>
        <p:txBody>
          <a:bodyPr/>
          <a:lstStyle/>
          <a:p>
            <a:r>
              <a:rPr lang="en-US" dirty="0"/>
              <a:t>Constellation</a:t>
            </a:r>
          </a:p>
        </p:txBody>
      </p:sp>
    </p:spTree>
    <p:extLst>
      <p:ext uri="{BB962C8B-B14F-4D97-AF65-F5344CB8AC3E}">
        <p14:creationId xmlns:p14="http://schemas.microsoft.com/office/powerpoint/2010/main" val="3713599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EF081E7-B2D0-9167-8099-6B897D2FA1CC}"/>
              </a:ext>
            </a:extLst>
          </p:cNvPr>
          <p:cNvSpPr>
            <a:spLocks noGrp="1"/>
          </p:cNvSpPr>
          <p:nvPr>
            <p:ph type="title"/>
          </p:nvPr>
        </p:nvSpPr>
        <p:spPr/>
        <p:txBody>
          <a:bodyPr>
            <a:normAutofit fontScale="90000"/>
          </a:bodyPr>
          <a:lstStyle/>
          <a:p>
            <a:r>
              <a:rPr lang="en-US" dirty="0"/>
              <a:t>New England Historical Power Pricing – 5 Year Lookback</a:t>
            </a:r>
          </a:p>
        </p:txBody>
      </p:sp>
      <p:sp>
        <p:nvSpPr>
          <p:cNvPr id="6" name="Text Placeholder 5">
            <a:extLst>
              <a:ext uri="{FF2B5EF4-FFF2-40B4-BE49-F238E27FC236}">
                <a16:creationId xmlns:a16="http://schemas.microsoft.com/office/drawing/2014/main" id="{D5464420-459A-4F6A-92F6-F9A387E644F6}"/>
              </a:ext>
            </a:extLst>
          </p:cNvPr>
          <p:cNvSpPr>
            <a:spLocks noGrp="1"/>
          </p:cNvSpPr>
          <p:nvPr>
            <p:ph idx="1"/>
          </p:nvPr>
        </p:nvSpPr>
        <p:spPr>
          <a:xfrm>
            <a:off x="9502346" y="2076430"/>
            <a:ext cx="2449803" cy="3694176"/>
          </a:xfrm>
        </p:spPr>
        <p:txBody>
          <a:bodyPr>
            <a:normAutofit/>
          </a:bodyPr>
          <a:lstStyle/>
          <a:p>
            <a:r>
              <a:rPr lang="en-US" sz="2000" dirty="0"/>
              <a:t>5-year LOOKBACK</a:t>
            </a:r>
          </a:p>
          <a:p>
            <a:r>
              <a:rPr lang="en-US" sz="2000" dirty="0"/>
              <a:t>Sources: Constellation</a:t>
            </a:r>
          </a:p>
        </p:txBody>
      </p:sp>
      <p:sp>
        <p:nvSpPr>
          <p:cNvPr id="4" name="Footer Placeholder 4">
            <a:extLst>
              <a:ext uri="{FF2B5EF4-FFF2-40B4-BE49-F238E27FC236}">
                <a16:creationId xmlns:a16="http://schemas.microsoft.com/office/drawing/2014/main" id="{74205B28-9E61-ACF6-4FE9-E4F14195D6C3}"/>
              </a:ext>
            </a:extLst>
          </p:cNvPr>
          <p:cNvSpPr>
            <a:spLocks noGrp="1" noChangeArrowheads="1"/>
          </p:cNvSpPr>
          <p:nvPr>
            <p:ph type="ftr" sz="quarter" idx="11"/>
          </p:nvPr>
        </p:nvSpPr>
        <p:spPr bwMode="auto">
          <a:xfrm>
            <a:off x="10643245" y="5003242"/>
            <a:ext cx="1280901" cy="15347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a:solidFill>
                  <a:schemeClr val="tx1"/>
                </a:solidFill>
                <a:latin typeface="BentonSans" panose="02000503000000020004"/>
              </a:defRPr>
            </a:lvl1pPr>
            <a:lvl2pPr marL="742950" indent="-285750">
              <a:defRPr>
                <a:solidFill>
                  <a:schemeClr val="tx1"/>
                </a:solidFill>
                <a:latin typeface="BentonSans" panose="02000503000000020004"/>
              </a:defRPr>
            </a:lvl2pPr>
            <a:lvl3pPr marL="1143000" indent="-228600">
              <a:defRPr>
                <a:solidFill>
                  <a:schemeClr val="tx1"/>
                </a:solidFill>
                <a:latin typeface="BentonSans" panose="02000503000000020004"/>
              </a:defRPr>
            </a:lvl3pPr>
            <a:lvl4pPr marL="1600200" indent="-228600">
              <a:defRPr>
                <a:solidFill>
                  <a:schemeClr val="tx1"/>
                </a:solidFill>
                <a:latin typeface="BentonSans" panose="02000503000000020004"/>
              </a:defRPr>
            </a:lvl4pPr>
            <a:lvl5pPr marL="2057400" indent="-228600">
              <a:defRPr>
                <a:solidFill>
                  <a:schemeClr val="tx1"/>
                </a:solidFill>
                <a:latin typeface="BentonSans" panose="02000503000000020004"/>
              </a:defRPr>
            </a:lvl5pPr>
            <a:lvl6pPr marL="2514600" indent="-228600" fontAlgn="base">
              <a:spcBef>
                <a:spcPct val="0"/>
              </a:spcBef>
              <a:spcAft>
                <a:spcPct val="0"/>
              </a:spcAft>
              <a:defRPr>
                <a:solidFill>
                  <a:schemeClr val="tx1"/>
                </a:solidFill>
                <a:latin typeface="BentonSans" panose="02000503000000020004"/>
              </a:defRPr>
            </a:lvl6pPr>
            <a:lvl7pPr marL="2971800" indent="-228600" fontAlgn="base">
              <a:spcBef>
                <a:spcPct val="0"/>
              </a:spcBef>
              <a:spcAft>
                <a:spcPct val="0"/>
              </a:spcAft>
              <a:defRPr>
                <a:solidFill>
                  <a:schemeClr val="tx1"/>
                </a:solidFill>
                <a:latin typeface="BentonSans" panose="02000503000000020004"/>
              </a:defRPr>
            </a:lvl7pPr>
            <a:lvl8pPr marL="3429000" indent="-228600" fontAlgn="base">
              <a:spcBef>
                <a:spcPct val="0"/>
              </a:spcBef>
              <a:spcAft>
                <a:spcPct val="0"/>
              </a:spcAft>
              <a:defRPr>
                <a:solidFill>
                  <a:schemeClr val="tx1"/>
                </a:solidFill>
                <a:latin typeface="BentonSans" panose="02000503000000020004"/>
              </a:defRPr>
            </a:lvl8pPr>
            <a:lvl9pPr marL="3886200" indent="-228600" fontAlgn="base">
              <a:spcBef>
                <a:spcPct val="0"/>
              </a:spcBef>
              <a:spcAft>
                <a:spcPct val="0"/>
              </a:spcAft>
              <a:defRPr>
                <a:solidFill>
                  <a:schemeClr val="tx1"/>
                </a:solidFill>
                <a:latin typeface="BentonSans" panose="02000503000000020004"/>
              </a:defRPr>
            </a:lvl9pPr>
          </a:lstStyle>
          <a:p>
            <a:pPr algn="l" defTabSz="457200" fontAlgn="base">
              <a:spcBef>
                <a:spcPct val="0"/>
              </a:spcBef>
              <a:spcAft>
                <a:spcPct val="0"/>
              </a:spcAft>
              <a:defRPr/>
            </a:pPr>
            <a:r>
              <a:rPr lang="en-US" altLang="en-US" sz="700" dirty="0">
                <a:solidFill>
                  <a:srgbClr val="2372B9"/>
                </a:solidFill>
              </a:rPr>
              <a:t>© 2024 Constellation Energy Resources, LLC.  The offerings described herein are those of either Constellation </a:t>
            </a:r>
            <a:r>
              <a:rPr lang="en-US" altLang="en-US" sz="700" dirty="0" err="1">
                <a:solidFill>
                  <a:srgbClr val="2372B9"/>
                </a:solidFill>
              </a:rPr>
              <a:t>NewEnergy</a:t>
            </a:r>
            <a:r>
              <a:rPr lang="en-US" altLang="en-US" sz="700" dirty="0">
                <a:solidFill>
                  <a:srgbClr val="2372B9"/>
                </a:solidFill>
              </a:rPr>
              <a:t>, Inc. or Constellation </a:t>
            </a:r>
            <a:r>
              <a:rPr lang="en-US" altLang="en-US" sz="700" dirty="0" err="1">
                <a:solidFill>
                  <a:srgbClr val="2372B9"/>
                </a:solidFill>
              </a:rPr>
              <a:t>NewEnergy</a:t>
            </a:r>
            <a:r>
              <a:rPr lang="en-US" altLang="en-US" sz="700" dirty="0">
                <a:solidFill>
                  <a:srgbClr val="2372B9"/>
                </a:solidFill>
              </a:rPr>
              <a:t>-Gas Division, LLC, affiliates of each other.  Brand names and product names are trademarks or service marks of their respective holders. All rights reserved. Errors and omissions excepted.</a:t>
            </a:r>
          </a:p>
        </p:txBody>
      </p:sp>
      <p:sp>
        <p:nvSpPr>
          <p:cNvPr id="2" name="Slide Number Placeholder 3">
            <a:extLst>
              <a:ext uri="{FF2B5EF4-FFF2-40B4-BE49-F238E27FC236}">
                <a16:creationId xmlns:a16="http://schemas.microsoft.com/office/drawing/2014/main" id="{F2E1B189-E4C4-595F-5441-88D14D8FA289}"/>
              </a:ext>
            </a:extLst>
          </p:cNvPr>
          <p:cNvSpPr>
            <a:spLocks noGrp="1"/>
          </p:cNvSpPr>
          <p:nvPr>
            <p:ph type="sldNum" sz="quarter" idx="12"/>
          </p:nvPr>
        </p:nvSpPr>
        <p:spPr/>
        <p:txBody>
          <a:bodyPr/>
          <a:lstStyle/>
          <a:p>
            <a:pPr algn="l" defTabSz="457200">
              <a:defRPr/>
            </a:pPr>
            <a:fld id="{1EE00DDB-A96F-41EF-8BAA-BEC505D4907E}" type="slidenum">
              <a:rPr lang="en-US" sz="900">
                <a:solidFill>
                  <a:srgbClr val="2372B9"/>
                </a:solidFill>
                <a:latin typeface="BentonSans"/>
              </a:rPr>
              <a:pPr algn="l" defTabSz="457200">
                <a:defRPr/>
              </a:pPr>
              <a:t>31</a:t>
            </a:fld>
            <a:endParaRPr lang="en-US" sz="900" dirty="0">
              <a:solidFill>
                <a:srgbClr val="2372B9"/>
              </a:solidFill>
              <a:latin typeface="BentonSans"/>
            </a:endParaRPr>
          </a:p>
        </p:txBody>
      </p:sp>
      <p:pic>
        <p:nvPicPr>
          <p:cNvPr id="3" name="Picture 2">
            <a:extLst>
              <a:ext uri="{FF2B5EF4-FFF2-40B4-BE49-F238E27FC236}">
                <a16:creationId xmlns:a16="http://schemas.microsoft.com/office/drawing/2014/main" id="{EFF3F0CB-1A3A-AB37-92E3-52A8682F2D0B}"/>
              </a:ext>
            </a:extLst>
          </p:cNvPr>
          <p:cNvPicPr>
            <a:picLocks noChangeAspect="1"/>
          </p:cNvPicPr>
          <p:nvPr/>
        </p:nvPicPr>
        <p:blipFill>
          <a:blip r:embed="rId2"/>
          <a:stretch>
            <a:fillRect/>
          </a:stretch>
        </p:blipFill>
        <p:spPr>
          <a:xfrm>
            <a:off x="849810" y="1170241"/>
            <a:ext cx="8132241" cy="5506554"/>
          </a:xfrm>
          <a:prstGeom prst="rect">
            <a:avLst/>
          </a:prstGeom>
        </p:spPr>
      </p:pic>
      <p:pic>
        <p:nvPicPr>
          <p:cNvPr id="7" name="Picture 6">
            <a:extLst>
              <a:ext uri="{FF2B5EF4-FFF2-40B4-BE49-F238E27FC236}">
                <a16:creationId xmlns:a16="http://schemas.microsoft.com/office/drawing/2014/main" id="{27929A78-CC90-A5EC-352C-35C0280B5DCA}"/>
              </a:ext>
            </a:extLst>
          </p:cNvPr>
          <p:cNvPicPr>
            <a:picLocks noChangeAspect="1"/>
          </p:cNvPicPr>
          <p:nvPr/>
        </p:nvPicPr>
        <p:blipFill>
          <a:blip r:embed="rId3"/>
          <a:stretch>
            <a:fillRect/>
          </a:stretch>
        </p:blipFill>
        <p:spPr>
          <a:xfrm>
            <a:off x="1943027" y="2231099"/>
            <a:ext cx="3724275" cy="971550"/>
          </a:xfrm>
          <a:prstGeom prst="rect">
            <a:avLst/>
          </a:prstGeom>
        </p:spPr>
      </p:pic>
    </p:spTree>
    <p:extLst>
      <p:ext uri="{BB962C8B-B14F-4D97-AF65-F5344CB8AC3E}">
        <p14:creationId xmlns:p14="http://schemas.microsoft.com/office/powerpoint/2010/main" val="1631538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111793-E934-79BE-32BE-8EF1253E340F}"/>
              </a:ext>
            </a:extLst>
          </p:cNvPr>
          <p:cNvPicPr>
            <a:picLocks noChangeAspect="1"/>
          </p:cNvPicPr>
          <p:nvPr/>
        </p:nvPicPr>
        <p:blipFill>
          <a:blip r:embed="rId3"/>
          <a:stretch>
            <a:fillRect/>
          </a:stretch>
        </p:blipFill>
        <p:spPr>
          <a:xfrm>
            <a:off x="956173" y="1451919"/>
            <a:ext cx="7936785" cy="5378648"/>
          </a:xfrm>
          <a:prstGeom prst="rect">
            <a:avLst/>
          </a:prstGeom>
        </p:spPr>
      </p:pic>
      <p:sp>
        <p:nvSpPr>
          <p:cNvPr id="2" name="Title 1">
            <a:extLst>
              <a:ext uri="{FF2B5EF4-FFF2-40B4-BE49-F238E27FC236}">
                <a16:creationId xmlns:a16="http://schemas.microsoft.com/office/drawing/2014/main" id="{A3CD6A77-DBE6-0032-2887-ECC0A8A6AD65}"/>
              </a:ext>
            </a:extLst>
          </p:cNvPr>
          <p:cNvSpPr>
            <a:spLocks noGrp="1"/>
          </p:cNvSpPr>
          <p:nvPr>
            <p:ph type="title"/>
          </p:nvPr>
        </p:nvSpPr>
        <p:spPr/>
        <p:txBody>
          <a:bodyPr>
            <a:normAutofit/>
          </a:bodyPr>
          <a:lstStyle/>
          <a:p>
            <a:r>
              <a:rPr lang="en-US" dirty="0"/>
              <a:t>Natural Gas Calendar Strips</a:t>
            </a:r>
            <a:br>
              <a:rPr lang="en-US" dirty="0"/>
            </a:br>
            <a:r>
              <a:rPr lang="en-US" sz="2000" dirty="0"/>
              <a:t>Also Elevated vs. 2020/21</a:t>
            </a:r>
          </a:p>
        </p:txBody>
      </p:sp>
      <p:sp>
        <p:nvSpPr>
          <p:cNvPr id="12" name="Text Placeholder 5">
            <a:extLst>
              <a:ext uri="{FF2B5EF4-FFF2-40B4-BE49-F238E27FC236}">
                <a16:creationId xmlns:a16="http://schemas.microsoft.com/office/drawing/2014/main" id="{F40C867F-1B09-FFD4-54AF-C532CC1D4584}"/>
              </a:ext>
            </a:extLst>
          </p:cNvPr>
          <p:cNvSpPr>
            <a:spLocks noGrp="1"/>
          </p:cNvSpPr>
          <p:nvPr>
            <p:ph idx="1"/>
          </p:nvPr>
        </p:nvSpPr>
        <p:spPr>
          <a:xfrm>
            <a:off x="10335026" y="6339016"/>
            <a:ext cx="1544595" cy="210066"/>
          </a:xfrm>
        </p:spPr>
        <p:txBody>
          <a:bodyPr>
            <a:normAutofit fontScale="92500"/>
          </a:bodyPr>
          <a:lstStyle/>
          <a:p>
            <a:pPr marL="0" indent="0" algn="r">
              <a:buNone/>
            </a:pPr>
            <a:r>
              <a:rPr lang="en-US" sz="800" dirty="0">
                <a:latin typeface="BentonSans" panose="02000503000000020004"/>
              </a:rPr>
              <a:t>Source: Constellation</a:t>
            </a:r>
          </a:p>
        </p:txBody>
      </p:sp>
      <p:pic>
        <p:nvPicPr>
          <p:cNvPr id="6" name="Picture 5">
            <a:extLst>
              <a:ext uri="{FF2B5EF4-FFF2-40B4-BE49-F238E27FC236}">
                <a16:creationId xmlns:a16="http://schemas.microsoft.com/office/drawing/2014/main" id="{2643F956-1A83-BEEF-54B2-6FCF8E918F45}"/>
              </a:ext>
            </a:extLst>
          </p:cNvPr>
          <p:cNvPicPr>
            <a:picLocks noChangeAspect="1"/>
          </p:cNvPicPr>
          <p:nvPr/>
        </p:nvPicPr>
        <p:blipFill>
          <a:blip r:embed="rId4"/>
          <a:stretch>
            <a:fillRect/>
          </a:stretch>
        </p:blipFill>
        <p:spPr>
          <a:xfrm>
            <a:off x="1931265" y="2272469"/>
            <a:ext cx="3609975" cy="971550"/>
          </a:xfrm>
          <a:prstGeom prst="rect">
            <a:avLst/>
          </a:prstGeom>
        </p:spPr>
      </p:pic>
    </p:spTree>
    <p:extLst>
      <p:ext uri="{BB962C8B-B14F-4D97-AF65-F5344CB8AC3E}">
        <p14:creationId xmlns:p14="http://schemas.microsoft.com/office/powerpoint/2010/main" val="3459273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D1D311-E3AB-49E3-2312-E5045B166C59}"/>
              </a:ext>
            </a:extLst>
          </p:cNvPr>
          <p:cNvSpPr>
            <a:spLocks noGrp="1"/>
          </p:cNvSpPr>
          <p:nvPr>
            <p:ph type="title"/>
          </p:nvPr>
        </p:nvSpPr>
        <p:spPr/>
        <p:txBody>
          <a:bodyPr>
            <a:normAutofit fontScale="90000"/>
          </a:bodyPr>
          <a:lstStyle/>
          <a:p>
            <a:r>
              <a:rPr lang="en-US" dirty="0"/>
              <a:t>Uniqueness of New England Energy – </a:t>
            </a:r>
            <a:r>
              <a:rPr lang="en-US" sz="2200" dirty="0"/>
              <a:t>Elevated Winter Risks</a:t>
            </a:r>
            <a:endParaRPr lang="en-US" dirty="0"/>
          </a:p>
        </p:txBody>
      </p:sp>
      <p:sp>
        <p:nvSpPr>
          <p:cNvPr id="6" name="Text Placeholder 5">
            <a:extLst>
              <a:ext uri="{FF2B5EF4-FFF2-40B4-BE49-F238E27FC236}">
                <a16:creationId xmlns:a16="http://schemas.microsoft.com/office/drawing/2014/main" id="{D5464420-459A-4F6A-92F6-F9A387E644F6}"/>
              </a:ext>
            </a:extLst>
          </p:cNvPr>
          <p:cNvSpPr>
            <a:spLocks noGrp="1"/>
          </p:cNvSpPr>
          <p:nvPr>
            <p:ph idx="1"/>
          </p:nvPr>
        </p:nvSpPr>
        <p:spPr>
          <a:xfrm>
            <a:off x="10387820" y="4077730"/>
            <a:ext cx="1561164" cy="441658"/>
          </a:xfrm>
        </p:spPr>
        <p:txBody>
          <a:bodyPr>
            <a:normAutofit/>
          </a:bodyPr>
          <a:lstStyle/>
          <a:p>
            <a:pPr marL="0" indent="0" algn="r">
              <a:buNone/>
            </a:pPr>
            <a:r>
              <a:rPr lang="en-US" sz="900" dirty="0"/>
              <a:t>Sources: Constellation, Maxar</a:t>
            </a:r>
          </a:p>
        </p:txBody>
      </p:sp>
      <p:sp>
        <p:nvSpPr>
          <p:cNvPr id="4" name="Footer Placeholder 4">
            <a:extLst>
              <a:ext uri="{FF2B5EF4-FFF2-40B4-BE49-F238E27FC236}">
                <a16:creationId xmlns:a16="http://schemas.microsoft.com/office/drawing/2014/main" id="{74205B28-9E61-ACF6-4FE9-E4F14195D6C3}"/>
              </a:ext>
            </a:extLst>
          </p:cNvPr>
          <p:cNvSpPr>
            <a:spLocks noGrp="1" noChangeArrowheads="1"/>
          </p:cNvSpPr>
          <p:nvPr>
            <p:ph type="ftr" sz="quarter" idx="11"/>
          </p:nvPr>
        </p:nvSpPr>
        <p:spPr bwMode="auto">
          <a:xfrm>
            <a:off x="10940075" y="4519388"/>
            <a:ext cx="1082404" cy="192925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lvl1pPr>
              <a:defRPr>
                <a:solidFill>
                  <a:schemeClr val="tx1"/>
                </a:solidFill>
                <a:latin typeface="BentonSans" panose="02000503000000020004"/>
              </a:defRPr>
            </a:lvl1pPr>
            <a:lvl2pPr marL="742950" indent="-285750">
              <a:defRPr>
                <a:solidFill>
                  <a:schemeClr val="tx1"/>
                </a:solidFill>
                <a:latin typeface="BentonSans" panose="02000503000000020004"/>
              </a:defRPr>
            </a:lvl2pPr>
            <a:lvl3pPr marL="1143000" indent="-228600">
              <a:defRPr>
                <a:solidFill>
                  <a:schemeClr val="tx1"/>
                </a:solidFill>
                <a:latin typeface="BentonSans" panose="02000503000000020004"/>
              </a:defRPr>
            </a:lvl3pPr>
            <a:lvl4pPr marL="1600200" indent="-228600">
              <a:defRPr>
                <a:solidFill>
                  <a:schemeClr val="tx1"/>
                </a:solidFill>
                <a:latin typeface="BentonSans" panose="02000503000000020004"/>
              </a:defRPr>
            </a:lvl4pPr>
            <a:lvl5pPr marL="2057400" indent="-228600">
              <a:defRPr>
                <a:solidFill>
                  <a:schemeClr val="tx1"/>
                </a:solidFill>
                <a:latin typeface="BentonSans" panose="02000503000000020004"/>
              </a:defRPr>
            </a:lvl5pPr>
            <a:lvl6pPr marL="2514600" indent="-228600" fontAlgn="base">
              <a:spcBef>
                <a:spcPct val="0"/>
              </a:spcBef>
              <a:spcAft>
                <a:spcPct val="0"/>
              </a:spcAft>
              <a:defRPr>
                <a:solidFill>
                  <a:schemeClr val="tx1"/>
                </a:solidFill>
                <a:latin typeface="BentonSans" panose="02000503000000020004"/>
              </a:defRPr>
            </a:lvl6pPr>
            <a:lvl7pPr marL="2971800" indent="-228600" fontAlgn="base">
              <a:spcBef>
                <a:spcPct val="0"/>
              </a:spcBef>
              <a:spcAft>
                <a:spcPct val="0"/>
              </a:spcAft>
              <a:defRPr>
                <a:solidFill>
                  <a:schemeClr val="tx1"/>
                </a:solidFill>
                <a:latin typeface="BentonSans" panose="02000503000000020004"/>
              </a:defRPr>
            </a:lvl7pPr>
            <a:lvl8pPr marL="3429000" indent="-228600" fontAlgn="base">
              <a:spcBef>
                <a:spcPct val="0"/>
              </a:spcBef>
              <a:spcAft>
                <a:spcPct val="0"/>
              </a:spcAft>
              <a:defRPr>
                <a:solidFill>
                  <a:schemeClr val="tx1"/>
                </a:solidFill>
                <a:latin typeface="BentonSans" panose="02000503000000020004"/>
              </a:defRPr>
            </a:lvl8pPr>
            <a:lvl9pPr marL="3886200" indent="-228600" fontAlgn="base">
              <a:spcBef>
                <a:spcPct val="0"/>
              </a:spcBef>
              <a:spcAft>
                <a:spcPct val="0"/>
              </a:spcAft>
              <a:defRPr>
                <a:solidFill>
                  <a:schemeClr val="tx1"/>
                </a:solidFill>
                <a:latin typeface="BentonSans" panose="02000503000000020004"/>
              </a:defRPr>
            </a:lvl9pPr>
          </a:lstStyle>
          <a:p>
            <a:pPr algn="l" defTabSz="457200" fontAlgn="base">
              <a:spcBef>
                <a:spcPct val="0"/>
              </a:spcBef>
              <a:spcAft>
                <a:spcPct val="0"/>
              </a:spcAft>
              <a:defRPr/>
            </a:pPr>
            <a:r>
              <a:rPr lang="en-US" altLang="en-US" sz="700" dirty="0">
                <a:solidFill>
                  <a:srgbClr val="2372B9"/>
                </a:solidFill>
              </a:rPr>
              <a:t>© 2024 Constellation Energy Resources, LLC.  The offerings described herein are those of either Constellation </a:t>
            </a:r>
            <a:r>
              <a:rPr lang="en-US" altLang="en-US" sz="700" dirty="0" err="1">
                <a:solidFill>
                  <a:srgbClr val="2372B9"/>
                </a:solidFill>
              </a:rPr>
              <a:t>NewEnergy</a:t>
            </a:r>
            <a:r>
              <a:rPr lang="en-US" altLang="en-US" sz="700" dirty="0">
                <a:solidFill>
                  <a:srgbClr val="2372B9"/>
                </a:solidFill>
              </a:rPr>
              <a:t>, Inc. or Constellation </a:t>
            </a:r>
            <a:r>
              <a:rPr lang="en-US" altLang="en-US" sz="700" dirty="0" err="1">
                <a:solidFill>
                  <a:srgbClr val="2372B9"/>
                </a:solidFill>
              </a:rPr>
              <a:t>NewEnergy</a:t>
            </a:r>
            <a:r>
              <a:rPr lang="en-US" altLang="en-US" sz="700" dirty="0">
                <a:solidFill>
                  <a:srgbClr val="2372B9"/>
                </a:solidFill>
              </a:rPr>
              <a:t>-Gas Division, LLC, affiliates of each other.  Brand names and product names are trademarks or service marks of their respective holders. All rights reserved. Errors and omissions excepted.</a:t>
            </a:r>
          </a:p>
        </p:txBody>
      </p:sp>
      <p:sp>
        <p:nvSpPr>
          <p:cNvPr id="2" name="Slide Number Placeholder 3">
            <a:extLst>
              <a:ext uri="{FF2B5EF4-FFF2-40B4-BE49-F238E27FC236}">
                <a16:creationId xmlns:a16="http://schemas.microsoft.com/office/drawing/2014/main" id="{F2E1B189-E4C4-595F-5441-88D14D8FA289}"/>
              </a:ext>
            </a:extLst>
          </p:cNvPr>
          <p:cNvSpPr>
            <a:spLocks noGrp="1"/>
          </p:cNvSpPr>
          <p:nvPr>
            <p:ph type="sldNum" sz="quarter" idx="12"/>
          </p:nvPr>
        </p:nvSpPr>
        <p:spPr/>
        <p:txBody>
          <a:bodyPr/>
          <a:lstStyle/>
          <a:p>
            <a:pPr algn="l" defTabSz="457200">
              <a:defRPr/>
            </a:pPr>
            <a:fld id="{1EE00DDB-A96F-41EF-8BAA-BEC505D4907E}" type="slidenum">
              <a:rPr lang="en-US" sz="900">
                <a:solidFill>
                  <a:srgbClr val="2372B9"/>
                </a:solidFill>
                <a:latin typeface="BentonSans"/>
              </a:rPr>
              <a:pPr algn="l" defTabSz="457200">
                <a:defRPr/>
              </a:pPr>
              <a:t>33</a:t>
            </a:fld>
            <a:endParaRPr lang="en-US" sz="900" dirty="0">
              <a:solidFill>
                <a:srgbClr val="2372B9"/>
              </a:solidFill>
              <a:latin typeface="BentonSans"/>
            </a:endParaRPr>
          </a:p>
        </p:txBody>
      </p:sp>
      <p:pic>
        <p:nvPicPr>
          <p:cNvPr id="7" name="Picture 6">
            <a:extLst>
              <a:ext uri="{FF2B5EF4-FFF2-40B4-BE49-F238E27FC236}">
                <a16:creationId xmlns:a16="http://schemas.microsoft.com/office/drawing/2014/main" id="{3BAD48D8-F701-051B-89FD-E4523CC4AF65}"/>
              </a:ext>
            </a:extLst>
          </p:cNvPr>
          <p:cNvPicPr>
            <a:picLocks noChangeAspect="1"/>
          </p:cNvPicPr>
          <p:nvPr/>
        </p:nvPicPr>
        <p:blipFill>
          <a:blip r:embed="rId2"/>
          <a:stretch>
            <a:fillRect/>
          </a:stretch>
        </p:blipFill>
        <p:spPr>
          <a:xfrm>
            <a:off x="1261019" y="1742264"/>
            <a:ext cx="3627894" cy="2741133"/>
          </a:xfrm>
          <a:prstGeom prst="rect">
            <a:avLst/>
          </a:prstGeom>
        </p:spPr>
      </p:pic>
      <p:pic>
        <p:nvPicPr>
          <p:cNvPr id="11" name="Picture 10">
            <a:extLst>
              <a:ext uri="{FF2B5EF4-FFF2-40B4-BE49-F238E27FC236}">
                <a16:creationId xmlns:a16="http://schemas.microsoft.com/office/drawing/2014/main" id="{7AB2F314-0C16-B530-C6CD-CAE0A68D9029}"/>
              </a:ext>
            </a:extLst>
          </p:cNvPr>
          <p:cNvPicPr>
            <a:picLocks noChangeAspect="1"/>
          </p:cNvPicPr>
          <p:nvPr/>
        </p:nvPicPr>
        <p:blipFill>
          <a:blip r:embed="rId3"/>
          <a:stretch>
            <a:fillRect/>
          </a:stretch>
        </p:blipFill>
        <p:spPr>
          <a:xfrm>
            <a:off x="1635212" y="2448317"/>
            <a:ext cx="1991003" cy="714475"/>
          </a:xfrm>
          <a:prstGeom prst="rect">
            <a:avLst/>
          </a:prstGeom>
        </p:spPr>
      </p:pic>
      <p:pic>
        <p:nvPicPr>
          <p:cNvPr id="12" name="Picture 11">
            <a:extLst>
              <a:ext uri="{FF2B5EF4-FFF2-40B4-BE49-F238E27FC236}">
                <a16:creationId xmlns:a16="http://schemas.microsoft.com/office/drawing/2014/main" id="{1779EFD7-7597-088B-3CEF-929D45132AA7}"/>
              </a:ext>
            </a:extLst>
          </p:cNvPr>
          <p:cNvPicPr>
            <a:picLocks noChangeAspect="1"/>
          </p:cNvPicPr>
          <p:nvPr/>
        </p:nvPicPr>
        <p:blipFill>
          <a:blip r:embed="rId4"/>
          <a:stretch>
            <a:fillRect/>
          </a:stretch>
        </p:blipFill>
        <p:spPr>
          <a:xfrm>
            <a:off x="6689127" y="1742264"/>
            <a:ext cx="3599303" cy="2741133"/>
          </a:xfrm>
          <a:prstGeom prst="rect">
            <a:avLst/>
          </a:prstGeom>
        </p:spPr>
      </p:pic>
      <p:pic>
        <p:nvPicPr>
          <p:cNvPr id="15" name="Picture 14">
            <a:extLst>
              <a:ext uri="{FF2B5EF4-FFF2-40B4-BE49-F238E27FC236}">
                <a16:creationId xmlns:a16="http://schemas.microsoft.com/office/drawing/2014/main" id="{4A56173F-B669-4A94-FD31-E831D5077C80}"/>
              </a:ext>
            </a:extLst>
          </p:cNvPr>
          <p:cNvPicPr>
            <a:picLocks noChangeAspect="1"/>
          </p:cNvPicPr>
          <p:nvPr/>
        </p:nvPicPr>
        <p:blipFill>
          <a:blip r:embed="rId5"/>
          <a:stretch>
            <a:fillRect/>
          </a:stretch>
        </p:blipFill>
        <p:spPr>
          <a:xfrm>
            <a:off x="4979306" y="2171286"/>
            <a:ext cx="1661954" cy="2259511"/>
          </a:xfrm>
          <a:prstGeom prst="rect">
            <a:avLst/>
          </a:prstGeom>
        </p:spPr>
      </p:pic>
      <p:sp>
        <p:nvSpPr>
          <p:cNvPr id="16" name="TextBox 15">
            <a:extLst>
              <a:ext uri="{FF2B5EF4-FFF2-40B4-BE49-F238E27FC236}">
                <a16:creationId xmlns:a16="http://schemas.microsoft.com/office/drawing/2014/main" id="{5CBA553D-5EA6-409A-A22A-71A4198B50D3}"/>
              </a:ext>
            </a:extLst>
          </p:cNvPr>
          <p:cNvSpPr txBox="1"/>
          <p:nvPr/>
        </p:nvSpPr>
        <p:spPr>
          <a:xfrm>
            <a:off x="4964857" y="1763135"/>
            <a:ext cx="1669774" cy="369332"/>
          </a:xfrm>
          <a:prstGeom prst="rect">
            <a:avLst/>
          </a:prstGeom>
        </p:spPr>
        <p:txBody>
          <a:bodyPr vert="horz" wrap="square" lIns="0" tIns="0" rIns="0" bIns="0" rtlCol="0" anchor="ctr" anchorCtr="0">
            <a:spAutoFit/>
          </a:bodyPr>
          <a:lstStyle/>
          <a:p>
            <a:pPr algn="ctr" eaLnBrk="0" fontAlgn="base" hangingPunct="0">
              <a:spcBef>
                <a:spcPct val="0"/>
              </a:spcBef>
              <a:spcAft>
                <a:spcPct val="0"/>
              </a:spcAft>
              <a:defRPr/>
            </a:pPr>
            <a:r>
              <a:rPr lang="en-US" sz="1200" b="1" dirty="0">
                <a:solidFill>
                  <a:srgbClr val="FF0000"/>
                </a:solidFill>
                <a:latin typeface="BentonSans" panose="02000503000000020004"/>
              </a:rPr>
              <a:t>New England Winter Rankings (out of 74 </a:t>
            </a:r>
            <a:r>
              <a:rPr lang="en-US" sz="1200" b="1" dirty="0" err="1">
                <a:solidFill>
                  <a:srgbClr val="FF0000"/>
                </a:solidFill>
                <a:latin typeface="BentonSans" panose="02000503000000020004"/>
              </a:rPr>
              <a:t>yrs</a:t>
            </a:r>
            <a:r>
              <a:rPr lang="en-US" sz="1200" b="1" dirty="0">
                <a:solidFill>
                  <a:srgbClr val="FF0000"/>
                </a:solidFill>
                <a:latin typeface="BentonSans" panose="02000503000000020004"/>
              </a:rPr>
              <a:t>)</a:t>
            </a:r>
          </a:p>
        </p:txBody>
      </p:sp>
      <p:pic>
        <p:nvPicPr>
          <p:cNvPr id="17" name="Picture 18">
            <a:extLst>
              <a:ext uri="{FF2B5EF4-FFF2-40B4-BE49-F238E27FC236}">
                <a16:creationId xmlns:a16="http://schemas.microsoft.com/office/drawing/2014/main" id="{B5F2E0AC-F22A-61C9-265A-B744A12D0F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0448" y="4858618"/>
            <a:ext cx="3043916" cy="1822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x_Picture 5">
            <a:extLst>
              <a:ext uri="{FF2B5EF4-FFF2-40B4-BE49-F238E27FC236}">
                <a16:creationId xmlns:a16="http://schemas.microsoft.com/office/drawing/2014/main" id="{27FADB67-3343-4DDC-9241-ED999E7B00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53755" y="4858618"/>
            <a:ext cx="2841390" cy="1822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a:extLst>
              <a:ext uri="{FF2B5EF4-FFF2-40B4-BE49-F238E27FC236}">
                <a16:creationId xmlns:a16="http://schemas.microsoft.com/office/drawing/2014/main" id="{69696728-47F2-E3D8-930F-C55BEC356610}"/>
              </a:ext>
            </a:extLst>
          </p:cNvPr>
          <p:cNvPicPr>
            <a:picLocks noChangeAspect="1"/>
          </p:cNvPicPr>
          <p:nvPr/>
        </p:nvPicPr>
        <p:blipFill>
          <a:blip r:embed="rId8"/>
          <a:stretch>
            <a:fillRect/>
          </a:stretch>
        </p:blipFill>
        <p:spPr>
          <a:xfrm>
            <a:off x="7394536" y="4858619"/>
            <a:ext cx="2943322" cy="1828957"/>
          </a:xfrm>
          <a:prstGeom prst="rect">
            <a:avLst/>
          </a:prstGeom>
        </p:spPr>
      </p:pic>
      <p:sp>
        <p:nvSpPr>
          <p:cNvPr id="22" name="TextBox 21">
            <a:extLst>
              <a:ext uri="{FF2B5EF4-FFF2-40B4-BE49-F238E27FC236}">
                <a16:creationId xmlns:a16="http://schemas.microsoft.com/office/drawing/2014/main" id="{0FD86912-55DF-84EB-7B83-1DEC914EB906}"/>
              </a:ext>
            </a:extLst>
          </p:cNvPr>
          <p:cNvSpPr txBox="1"/>
          <p:nvPr/>
        </p:nvSpPr>
        <p:spPr>
          <a:xfrm>
            <a:off x="1263398" y="4597370"/>
            <a:ext cx="3138017" cy="184666"/>
          </a:xfrm>
          <a:prstGeom prst="rect">
            <a:avLst/>
          </a:prstGeom>
        </p:spPr>
        <p:txBody>
          <a:bodyPr vert="horz" wrap="square" lIns="0" tIns="0" rIns="0" bIns="0" rtlCol="0" anchor="ctr" anchorCtr="0">
            <a:spAutoFit/>
          </a:bodyPr>
          <a:lstStyle/>
          <a:p>
            <a:pPr algn="ctr" eaLnBrk="0" fontAlgn="base" hangingPunct="0">
              <a:spcBef>
                <a:spcPct val="0"/>
              </a:spcBef>
              <a:spcAft>
                <a:spcPct val="0"/>
              </a:spcAft>
              <a:defRPr/>
            </a:pPr>
            <a:r>
              <a:rPr lang="en-US" sz="1200" b="1" u="sng" dirty="0">
                <a:solidFill>
                  <a:srgbClr val="FF0000"/>
                </a:solidFill>
                <a:latin typeface="BentonSans" panose="02000503000000020004"/>
              </a:rPr>
              <a:t>Winter 23/24 (5</a:t>
            </a:r>
            <a:r>
              <a:rPr lang="en-US" sz="1200" b="1" u="sng" baseline="30000" dirty="0">
                <a:solidFill>
                  <a:srgbClr val="FF0000"/>
                </a:solidFill>
                <a:latin typeface="BentonSans" panose="02000503000000020004"/>
              </a:rPr>
              <a:t>th</a:t>
            </a:r>
            <a:r>
              <a:rPr lang="en-US" sz="1200" b="1" u="sng" dirty="0">
                <a:solidFill>
                  <a:srgbClr val="FF0000"/>
                </a:solidFill>
                <a:latin typeface="BentonSans" panose="02000503000000020004"/>
              </a:rPr>
              <a:t> warmest NE, 1</a:t>
            </a:r>
            <a:r>
              <a:rPr lang="en-US" sz="1200" b="1" u="sng" baseline="30000" dirty="0">
                <a:solidFill>
                  <a:srgbClr val="FF0000"/>
                </a:solidFill>
                <a:latin typeface="BentonSans" panose="02000503000000020004"/>
              </a:rPr>
              <a:t>st</a:t>
            </a:r>
            <a:r>
              <a:rPr lang="en-US" sz="1200" b="1" u="sng" dirty="0">
                <a:solidFill>
                  <a:srgbClr val="FF0000"/>
                </a:solidFill>
                <a:latin typeface="BentonSans" panose="02000503000000020004"/>
              </a:rPr>
              <a:t> nationally)</a:t>
            </a:r>
          </a:p>
        </p:txBody>
      </p:sp>
      <p:sp>
        <p:nvSpPr>
          <p:cNvPr id="23" name="TextBox 22">
            <a:extLst>
              <a:ext uri="{FF2B5EF4-FFF2-40B4-BE49-F238E27FC236}">
                <a16:creationId xmlns:a16="http://schemas.microsoft.com/office/drawing/2014/main" id="{07A529B8-2CFB-513D-7B43-D548DFF2A049}"/>
              </a:ext>
            </a:extLst>
          </p:cNvPr>
          <p:cNvSpPr txBox="1"/>
          <p:nvPr/>
        </p:nvSpPr>
        <p:spPr>
          <a:xfrm>
            <a:off x="4624703" y="4581981"/>
            <a:ext cx="2499494" cy="215444"/>
          </a:xfrm>
          <a:prstGeom prst="rect">
            <a:avLst/>
          </a:prstGeom>
        </p:spPr>
        <p:txBody>
          <a:bodyPr vert="horz" wrap="square" lIns="0" tIns="0" rIns="0" bIns="0" rtlCol="0" anchor="ctr" anchorCtr="0">
            <a:spAutoFit/>
          </a:bodyPr>
          <a:lstStyle/>
          <a:p>
            <a:pPr algn="ctr" eaLnBrk="0" fontAlgn="base" hangingPunct="0">
              <a:spcBef>
                <a:spcPct val="0"/>
              </a:spcBef>
              <a:spcAft>
                <a:spcPct val="0"/>
              </a:spcAft>
              <a:defRPr/>
            </a:pPr>
            <a:r>
              <a:rPr lang="en-US" sz="1400" b="1" u="sng" dirty="0">
                <a:solidFill>
                  <a:srgbClr val="FF0000"/>
                </a:solidFill>
                <a:latin typeface="BentonSans" panose="02000503000000020004"/>
              </a:rPr>
              <a:t>Winter 22/23 (4</a:t>
            </a:r>
            <a:r>
              <a:rPr lang="en-US" sz="1400" b="1" u="sng" baseline="30000" dirty="0">
                <a:solidFill>
                  <a:srgbClr val="FF0000"/>
                </a:solidFill>
                <a:latin typeface="BentonSans" panose="02000503000000020004"/>
              </a:rPr>
              <a:t>th</a:t>
            </a:r>
            <a:r>
              <a:rPr lang="en-US" sz="1400" b="1" u="sng" dirty="0">
                <a:solidFill>
                  <a:srgbClr val="FF0000"/>
                </a:solidFill>
                <a:latin typeface="BentonSans" panose="02000503000000020004"/>
              </a:rPr>
              <a:t> &amp; 6</a:t>
            </a:r>
            <a:r>
              <a:rPr lang="en-US" sz="1400" b="1" u="sng" baseline="30000" dirty="0">
                <a:solidFill>
                  <a:srgbClr val="FF0000"/>
                </a:solidFill>
                <a:latin typeface="BentonSans" panose="02000503000000020004"/>
              </a:rPr>
              <a:t>th</a:t>
            </a:r>
            <a:r>
              <a:rPr lang="en-US" sz="1400" b="1" u="sng" dirty="0">
                <a:solidFill>
                  <a:srgbClr val="FF0000"/>
                </a:solidFill>
                <a:latin typeface="BentonSans" panose="02000503000000020004"/>
              </a:rPr>
              <a:t> warmest)</a:t>
            </a:r>
          </a:p>
        </p:txBody>
      </p:sp>
      <p:sp>
        <p:nvSpPr>
          <p:cNvPr id="24" name="TextBox 23">
            <a:extLst>
              <a:ext uri="{FF2B5EF4-FFF2-40B4-BE49-F238E27FC236}">
                <a16:creationId xmlns:a16="http://schemas.microsoft.com/office/drawing/2014/main" id="{FC127F6B-2599-21C6-47E4-80FBBC1E0C6C}"/>
              </a:ext>
            </a:extLst>
          </p:cNvPr>
          <p:cNvSpPr txBox="1"/>
          <p:nvPr/>
        </p:nvSpPr>
        <p:spPr>
          <a:xfrm>
            <a:off x="7786198" y="4606679"/>
            <a:ext cx="2159999" cy="215444"/>
          </a:xfrm>
          <a:prstGeom prst="rect">
            <a:avLst/>
          </a:prstGeom>
        </p:spPr>
        <p:txBody>
          <a:bodyPr vert="horz" wrap="square" lIns="0" tIns="0" rIns="0" bIns="0" rtlCol="0" anchor="ctr" anchorCtr="0">
            <a:spAutoFit/>
          </a:bodyPr>
          <a:lstStyle/>
          <a:p>
            <a:pPr algn="ctr" eaLnBrk="0" fontAlgn="base" hangingPunct="0">
              <a:spcBef>
                <a:spcPct val="0"/>
              </a:spcBef>
              <a:spcAft>
                <a:spcPct val="0"/>
              </a:spcAft>
              <a:defRPr/>
            </a:pPr>
            <a:r>
              <a:rPr lang="en-US" sz="1400" b="1" u="sng" dirty="0">
                <a:solidFill>
                  <a:srgbClr val="FF0000"/>
                </a:solidFill>
                <a:latin typeface="BentonSans" panose="02000503000000020004"/>
              </a:rPr>
              <a:t>Winter 21/22 (22</a:t>
            </a:r>
            <a:r>
              <a:rPr lang="en-US" sz="1400" b="1" u="sng" baseline="30000" dirty="0">
                <a:solidFill>
                  <a:srgbClr val="FF0000"/>
                </a:solidFill>
                <a:latin typeface="BentonSans" panose="02000503000000020004"/>
              </a:rPr>
              <a:t>nd</a:t>
            </a:r>
            <a:r>
              <a:rPr lang="en-US" sz="1400" b="1" u="sng" dirty="0">
                <a:solidFill>
                  <a:srgbClr val="FF0000"/>
                </a:solidFill>
                <a:latin typeface="BentonSans" panose="02000503000000020004"/>
              </a:rPr>
              <a:t> and 17</a:t>
            </a:r>
            <a:r>
              <a:rPr lang="en-US" sz="1400" b="1" u="sng" baseline="30000" dirty="0">
                <a:solidFill>
                  <a:srgbClr val="FF0000"/>
                </a:solidFill>
                <a:latin typeface="BentonSans" panose="02000503000000020004"/>
              </a:rPr>
              <a:t>th</a:t>
            </a:r>
            <a:r>
              <a:rPr lang="en-US" sz="1400" b="1" u="sng" dirty="0">
                <a:solidFill>
                  <a:srgbClr val="FF0000"/>
                </a:solidFill>
                <a:latin typeface="BentonSans" panose="02000503000000020004"/>
              </a:rPr>
              <a:t>)</a:t>
            </a:r>
          </a:p>
        </p:txBody>
      </p:sp>
    </p:spTree>
    <p:extLst>
      <p:ext uri="{BB962C8B-B14F-4D97-AF65-F5344CB8AC3E}">
        <p14:creationId xmlns:p14="http://schemas.microsoft.com/office/powerpoint/2010/main" val="323563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66559B2-E571-CE6B-310D-C38F3A772B79}"/>
              </a:ext>
            </a:extLst>
          </p:cNvPr>
          <p:cNvSpPr>
            <a:spLocks noGrp="1"/>
          </p:cNvSpPr>
          <p:nvPr>
            <p:ph type="title"/>
          </p:nvPr>
        </p:nvSpPr>
        <p:spPr/>
        <p:txBody>
          <a:bodyPr>
            <a:normAutofit fontScale="90000"/>
          </a:bodyPr>
          <a:lstStyle/>
          <a:p>
            <a:r>
              <a:rPr lang="en-US" dirty="0"/>
              <a:t>“Top 5” Summer Heat Expected</a:t>
            </a:r>
            <a:br>
              <a:rPr lang="en-US" dirty="0"/>
            </a:br>
            <a:endParaRPr lang="en-US" dirty="0"/>
          </a:p>
        </p:txBody>
      </p:sp>
      <p:sp>
        <p:nvSpPr>
          <p:cNvPr id="12" name="Content Placeholder 1">
            <a:extLst>
              <a:ext uri="{FF2B5EF4-FFF2-40B4-BE49-F238E27FC236}">
                <a16:creationId xmlns:a16="http://schemas.microsoft.com/office/drawing/2014/main" id="{4B035189-A91A-C928-49BB-9EB1D8BB5497}"/>
              </a:ext>
            </a:extLst>
          </p:cNvPr>
          <p:cNvSpPr>
            <a:spLocks noGrp="1" noChangeArrowheads="1"/>
          </p:cNvSpPr>
          <p:nvPr>
            <p:ph idx="1"/>
          </p:nvPr>
        </p:nvSpPr>
        <p:spPr>
          <a:xfrm>
            <a:off x="5814044" y="1779373"/>
            <a:ext cx="5992837" cy="2932328"/>
          </a:xfrm>
          <a:noFill/>
        </p:spPr>
        <p:txBody>
          <a:bodyPr>
            <a:normAutofit/>
          </a:bodyPr>
          <a:lstStyle/>
          <a:p>
            <a:pPr marL="469900" lvl="1" indent="-285750">
              <a:lnSpc>
                <a:spcPct val="120000"/>
              </a:lnSpc>
              <a:spcBef>
                <a:spcPts val="600"/>
              </a:spcBef>
              <a:buClrTx/>
            </a:pPr>
            <a:r>
              <a:rPr lang="en-US" sz="1400" dirty="0">
                <a:solidFill>
                  <a:srgbClr val="606264"/>
                </a:solidFill>
                <a:latin typeface="+mn-lt"/>
              </a:rPr>
              <a:t>5</a:t>
            </a:r>
            <a:r>
              <a:rPr lang="en-US" sz="1400" baseline="30000" dirty="0">
                <a:solidFill>
                  <a:srgbClr val="606264"/>
                </a:solidFill>
                <a:latin typeface="+mn-lt"/>
              </a:rPr>
              <a:t>th</a:t>
            </a:r>
            <a:r>
              <a:rPr lang="en-US" sz="1400" dirty="0">
                <a:solidFill>
                  <a:srgbClr val="606264"/>
                </a:solidFill>
                <a:latin typeface="+mn-lt"/>
              </a:rPr>
              <a:t> warmest on record expected – 1,040 population-weighted cooling degree days (CDD)</a:t>
            </a:r>
          </a:p>
          <a:p>
            <a:pPr marL="636587" lvl="2" indent="-285750">
              <a:lnSpc>
                <a:spcPct val="120000"/>
              </a:lnSpc>
              <a:spcBef>
                <a:spcPts val="600"/>
              </a:spcBef>
              <a:buClrTx/>
            </a:pPr>
            <a:r>
              <a:rPr lang="en-US" sz="1400" dirty="0">
                <a:solidFill>
                  <a:srgbClr val="606264"/>
                </a:solidFill>
                <a:latin typeface="+mn-lt"/>
              </a:rPr>
              <a:t>Last year: 978 (5</a:t>
            </a:r>
            <a:r>
              <a:rPr lang="en-US" sz="1400" baseline="30000" dirty="0">
                <a:solidFill>
                  <a:srgbClr val="606264"/>
                </a:solidFill>
                <a:latin typeface="+mn-lt"/>
              </a:rPr>
              <a:t>th</a:t>
            </a:r>
            <a:r>
              <a:rPr lang="en-US" sz="1400" dirty="0">
                <a:solidFill>
                  <a:srgbClr val="606264"/>
                </a:solidFill>
                <a:latin typeface="+mn-lt"/>
              </a:rPr>
              <a:t> warmest)</a:t>
            </a:r>
          </a:p>
          <a:p>
            <a:pPr marL="636587" lvl="2" indent="-285750">
              <a:lnSpc>
                <a:spcPct val="120000"/>
              </a:lnSpc>
              <a:spcBef>
                <a:spcPts val="600"/>
              </a:spcBef>
              <a:buClrTx/>
            </a:pPr>
            <a:r>
              <a:rPr lang="en-US" sz="1400" dirty="0">
                <a:solidFill>
                  <a:srgbClr val="606264"/>
                </a:solidFill>
                <a:latin typeface="+mn-lt"/>
              </a:rPr>
              <a:t>10-Year Normal: 994 (9</a:t>
            </a:r>
            <a:r>
              <a:rPr lang="en-US" sz="1400" baseline="30000" dirty="0">
                <a:solidFill>
                  <a:srgbClr val="606264"/>
                </a:solidFill>
                <a:latin typeface="+mn-lt"/>
              </a:rPr>
              <a:t>th</a:t>
            </a:r>
            <a:r>
              <a:rPr lang="en-US" sz="1400" dirty="0">
                <a:solidFill>
                  <a:srgbClr val="606264"/>
                </a:solidFill>
                <a:latin typeface="+mn-lt"/>
              </a:rPr>
              <a:t> warmest)</a:t>
            </a:r>
          </a:p>
          <a:p>
            <a:pPr marL="636587" lvl="2" indent="-285750">
              <a:lnSpc>
                <a:spcPct val="120000"/>
              </a:lnSpc>
              <a:spcBef>
                <a:spcPts val="600"/>
              </a:spcBef>
              <a:buClrTx/>
            </a:pPr>
            <a:r>
              <a:rPr lang="en-US" sz="1400" dirty="0">
                <a:solidFill>
                  <a:srgbClr val="606264"/>
                </a:solidFill>
                <a:latin typeface="+mn-lt"/>
              </a:rPr>
              <a:t>30-Year Normal: 927 </a:t>
            </a:r>
          </a:p>
          <a:p>
            <a:pPr marL="636587" lvl="2" indent="-285750">
              <a:lnSpc>
                <a:spcPct val="120000"/>
              </a:lnSpc>
              <a:spcBef>
                <a:spcPts val="600"/>
              </a:spcBef>
              <a:buClrTx/>
            </a:pPr>
            <a:r>
              <a:rPr lang="en-US" sz="1400" dirty="0">
                <a:solidFill>
                  <a:srgbClr val="606264"/>
                </a:solidFill>
                <a:latin typeface="+mn-lt"/>
              </a:rPr>
              <a:t>Third Parties: 1,010 - 1,030 (5-10</a:t>
            </a:r>
            <a:r>
              <a:rPr lang="en-US" sz="1400" baseline="30000" dirty="0">
                <a:solidFill>
                  <a:srgbClr val="606264"/>
                </a:solidFill>
                <a:latin typeface="+mn-lt"/>
              </a:rPr>
              <a:t>th</a:t>
            </a:r>
            <a:r>
              <a:rPr lang="en-US" sz="1400" dirty="0">
                <a:solidFill>
                  <a:srgbClr val="606264"/>
                </a:solidFill>
                <a:latin typeface="+mn-lt"/>
              </a:rPr>
              <a:t> warmest)</a:t>
            </a:r>
          </a:p>
        </p:txBody>
      </p:sp>
      <p:sp>
        <p:nvSpPr>
          <p:cNvPr id="6" name="Text Placeholder 5">
            <a:extLst>
              <a:ext uri="{FF2B5EF4-FFF2-40B4-BE49-F238E27FC236}">
                <a16:creationId xmlns:a16="http://schemas.microsoft.com/office/drawing/2014/main" id="{D5464420-459A-4F6A-92F6-F9A387E644F6}"/>
              </a:ext>
            </a:extLst>
          </p:cNvPr>
          <p:cNvSpPr>
            <a:spLocks noGrp="1"/>
          </p:cNvSpPr>
          <p:nvPr>
            <p:ph type="body" sz="quarter" idx="4294967295"/>
          </p:nvPr>
        </p:nvSpPr>
        <p:spPr>
          <a:xfrm>
            <a:off x="10454331" y="6539334"/>
            <a:ext cx="1352550" cy="163512"/>
          </a:xfrm>
        </p:spPr>
        <p:txBody>
          <a:bodyPr>
            <a:normAutofit fontScale="62500" lnSpcReduction="20000"/>
          </a:bodyPr>
          <a:lstStyle/>
          <a:p>
            <a:pPr marL="0" indent="0" algn="r">
              <a:buNone/>
            </a:pPr>
            <a:r>
              <a:rPr lang="en-US" sz="800" dirty="0">
                <a:latin typeface="BentonSans" panose="02000503000000020004"/>
              </a:rPr>
              <a:t>Source: Constellation, NOAA</a:t>
            </a:r>
          </a:p>
        </p:txBody>
      </p:sp>
      <p:sp>
        <p:nvSpPr>
          <p:cNvPr id="7" name="TextBox 6">
            <a:extLst>
              <a:ext uri="{FF2B5EF4-FFF2-40B4-BE49-F238E27FC236}">
                <a16:creationId xmlns:a16="http://schemas.microsoft.com/office/drawing/2014/main" id="{8F219E2D-D402-6E71-017B-9C42BA7DDE3B}"/>
              </a:ext>
            </a:extLst>
          </p:cNvPr>
          <p:cNvSpPr txBox="1"/>
          <p:nvPr/>
        </p:nvSpPr>
        <p:spPr>
          <a:xfrm>
            <a:off x="6076546" y="1480258"/>
            <a:ext cx="3529171" cy="246221"/>
          </a:xfrm>
          <a:prstGeom prst="rect">
            <a:avLst/>
          </a:prstGeom>
        </p:spPr>
        <p:txBody>
          <a:bodyPr vert="horz" wrap="none" lIns="0" tIns="0" rIns="0" bIns="0" rtlCol="0" anchor="ctr" anchorCtr="0">
            <a:spAutoFit/>
          </a:bodyPr>
          <a:lstStyle/>
          <a:p>
            <a:pPr eaLnBrk="0" fontAlgn="base" hangingPunct="0">
              <a:spcBef>
                <a:spcPct val="0"/>
              </a:spcBef>
              <a:spcAft>
                <a:spcPct val="0"/>
              </a:spcAft>
              <a:defRPr/>
            </a:pPr>
            <a:r>
              <a:rPr lang="en-US" sz="1600" b="1" u="sng" dirty="0">
                <a:solidFill>
                  <a:srgbClr val="000000"/>
                </a:solidFill>
                <a:latin typeface="BentonSans" panose="02000503000000020004"/>
              </a:rPr>
              <a:t>Constellation Summer Forecast Headlines</a:t>
            </a:r>
          </a:p>
        </p:txBody>
      </p:sp>
      <p:sp>
        <p:nvSpPr>
          <p:cNvPr id="3" name="Content Placeholder 1">
            <a:extLst>
              <a:ext uri="{FF2B5EF4-FFF2-40B4-BE49-F238E27FC236}">
                <a16:creationId xmlns:a16="http://schemas.microsoft.com/office/drawing/2014/main" id="{A44F7405-7F40-8D5B-0994-BF2806B517AF}"/>
              </a:ext>
            </a:extLst>
          </p:cNvPr>
          <p:cNvSpPr txBox="1">
            <a:spLocks noChangeArrowheads="1"/>
          </p:cNvSpPr>
          <p:nvPr/>
        </p:nvSpPr>
        <p:spPr>
          <a:xfrm>
            <a:off x="985479" y="4531141"/>
            <a:ext cx="6439752" cy="1735000"/>
          </a:xfrm>
          <a:prstGeom prst="rect">
            <a:avLst/>
          </a:prstGeom>
          <a:noFill/>
        </p:spPr>
        <p:txBody>
          <a:bodyPr vert="horz" lIns="0" tIns="0" rIns="0" bIns="0" rtlCol="0">
            <a:noAutofit/>
          </a:bodyPr>
          <a:lstStyle>
            <a:lvl1pPr marL="169863" indent="-169863" algn="l" defTabSz="514337" rtl="0" eaLnBrk="1" latinLnBrk="0" hangingPunct="1">
              <a:lnSpc>
                <a:spcPct val="100000"/>
              </a:lnSpc>
              <a:spcBef>
                <a:spcPts val="506"/>
              </a:spcBef>
              <a:buClr>
                <a:srgbClr val="EF651A"/>
              </a:buClr>
              <a:buFont typeface="Arial" panose="020B0604020202020204" pitchFamily="34" charset="0"/>
              <a:buChar char="•"/>
              <a:defRPr sz="1600" kern="1200">
                <a:solidFill>
                  <a:schemeClr val="tx2"/>
                </a:solidFill>
                <a:latin typeface="BentonSans Regular"/>
                <a:ea typeface="+mn-ea"/>
                <a:cs typeface="+mn-cs"/>
              </a:defRPr>
            </a:lvl1pPr>
            <a:lvl2pPr marL="404813" indent="-171450" algn="l" defTabSz="514337" rtl="0" eaLnBrk="1" latinLnBrk="0" hangingPunct="1">
              <a:lnSpc>
                <a:spcPct val="100000"/>
              </a:lnSpc>
              <a:spcBef>
                <a:spcPts val="338"/>
              </a:spcBef>
              <a:buClr>
                <a:srgbClr val="F47B27"/>
              </a:buClr>
              <a:buFontTx/>
              <a:buChar char="–"/>
              <a:defRPr sz="1600" kern="1200">
                <a:solidFill>
                  <a:schemeClr val="tx2"/>
                </a:solidFill>
                <a:latin typeface="BentonSans Regular"/>
                <a:ea typeface="+mn-ea"/>
                <a:cs typeface="+mn-cs"/>
              </a:defRPr>
            </a:lvl2pPr>
            <a:lvl3pPr marL="627063" indent="-169863" algn="l" defTabSz="514337" rtl="0" eaLnBrk="1" latinLnBrk="0" hangingPunct="1">
              <a:lnSpc>
                <a:spcPct val="100000"/>
              </a:lnSpc>
              <a:spcBef>
                <a:spcPts val="169"/>
              </a:spcBef>
              <a:buClr>
                <a:srgbClr val="F47B27"/>
              </a:buClr>
              <a:buFont typeface="Arial" panose="020B0604020202020204" pitchFamily="34" charset="0"/>
              <a:buChar char="•"/>
              <a:defRPr sz="1600" kern="1200">
                <a:solidFill>
                  <a:schemeClr val="tx2"/>
                </a:solidFill>
                <a:latin typeface="BentonSans Regular"/>
                <a:ea typeface="+mn-ea"/>
                <a:cs typeface="+mn-cs"/>
              </a:defRPr>
            </a:lvl3pPr>
            <a:lvl4pPr marL="862013" indent="-171450" algn="l" defTabSz="514337" rtl="0" eaLnBrk="1" latinLnBrk="0" hangingPunct="1">
              <a:lnSpc>
                <a:spcPct val="100000"/>
              </a:lnSpc>
              <a:spcBef>
                <a:spcPts val="113"/>
              </a:spcBef>
              <a:buClr>
                <a:srgbClr val="F47B27"/>
              </a:buClr>
              <a:buFontTx/>
              <a:buChar char="–"/>
              <a:defRPr sz="1600" kern="1200">
                <a:solidFill>
                  <a:schemeClr val="tx2"/>
                </a:solidFill>
                <a:latin typeface="BentonSans Regular"/>
                <a:ea typeface="+mn-ea"/>
                <a:cs typeface="+mn-cs"/>
              </a:defRPr>
            </a:lvl4pPr>
            <a:lvl5pPr marL="1031875" indent="-169863" algn="l" defTabSz="514337" rtl="0" eaLnBrk="1" latinLnBrk="0" hangingPunct="1">
              <a:lnSpc>
                <a:spcPct val="100000"/>
              </a:lnSpc>
              <a:spcBef>
                <a:spcPts val="0"/>
              </a:spcBef>
              <a:buClr>
                <a:srgbClr val="F47B27"/>
              </a:buClr>
              <a:buFont typeface="Arial" panose="020B0604020202020204" pitchFamily="34" charset="0"/>
              <a:buChar char="•"/>
              <a:defRPr sz="1600" kern="1200">
                <a:solidFill>
                  <a:schemeClr val="tx2"/>
                </a:solidFill>
                <a:latin typeface="BentonSans Regular"/>
                <a:ea typeface="+mn-ea"/>
                <a:cs typeface="+mn-cs"/>
              </a:defRPr>
            </a:lvl5pPr>
            <a:lvl6pPr marL="1414428"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596"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765"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34"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293687" indent="-285750">
              <a:lnSpc>
                <a:spcPct val="120000"/>
              </a:lnSpc>
              <a:spcBef>
                <a:spcPts val="600"/>
              </a:spcBef>
              <a:buClrTx/>
              <a:defRPr/>
            </a:pPr>
            <a:r>
              <a:rPr lang="en-US" sz="1200" dirty="0">
                <a:solidFill>
                  <a:srgbClr val="606264"/>
                </a:solidFill>
                <a:latin typeface="+mn-lt"/>
              </a:rPr>
              <a:t>Overall </a:t>
            </a:r>
            <a:r>
              <a:rPr lang="en-US" sz="1200" dirty="0">
                <a:solidFill>
                  <a:srgbClr val="606264"/>
                </a:solidFill>
                <a:highlight>
                  <a:srgbClr val="FFFF00"/>
                </a:highlight>
                <a:latin typeface="+mn-lt"/>
              </a:rPr>
              <a:t>forecast confidence is higher than usual </a:t>
            </a:r>
            <a:r>
              <a:rPr lang="en-US" sz="1200" dirty="0">
                <a:solidFill>
                  <a:srgbClr val="606264"/>
                </a:solidFill>
                <a:latin typeface="+mn-lt"/>
              </a:rPr>
              <a:t>this summer, stemming from a combination of a fading El Nino, drought levels and well matching analog years. </a:t>
            </a:r>
          </a:p>
          <a:p>
            <a:pPr marL="293687" indent="-285750">
              <a:lnSpc>
                <a:spcPct val="120000"/>
              </a:lnSpc>
              <a:spcBef>
                <a:spcPts val="600"/>
              </a:spcBef>
              <a:buClrTx/>
              <a:defRPr/>
            </a:pPr>
            <a:r>
              <a:rPr lang="en-US" sz="1200" dirty="0">
                <a:solidFill>
                  <a:srgbClr val="606264"/>
                </a:solidFill>
                <a:latin typeface="+mn-lt"/>
              </a:rPr>
              <a:t>Our national forecast of 1040 PWCDD’s is slightly hotter than the market and is </a:t>
            </a:r>
            <a:br>
              <a:rPr lang="en-US" sz="1200" dirty="0">
                <a:solidFill>
                  <a:srgbClr val="606264"/>
                </a:solidFill>
                <a:latin typeface="+mn-lt"/>
              </a:rPr>
            </a:br>
            <a:r>
              <a:rPr lang="en-US" sz="1200" dirty="0">
                <a:solidFill>
                  <a:srgbClr val="606264"/>
                </a:solidFill>
                <a:highlight>
                  <a:srgbClr val="FFFF00"/>
                </a:highlight>
                <a:latin typeface="+mn-lt"/>
              </a:rPr>
              <a:t>inside the top 5 for the first time since 2022. </a:t>
            </a:r>
          </a:p>
        </p:txBody>
      </p:sp>
      <p:sp>
        <p:nvSpPr>
          <p:cNvPr id="9" name="Rectangle 8">
            <a:extLst>
              <a:ext uri="{FF2B5EF4-FFF2-40B4-BE49-F238E27FC236}">
                <a16:creationId xmlns:a16="http://schemas.microsoft.com/office/drawing/2014/main" id="{6BA8B075-2B9B-FD47-A0F3-2F348328224E}"/>
              </a:ext>
            </a:extLst>
          </p:cNvPr>
          <p:cNvSpPr/>
          <p:nvPr/>
        </p:nvSpPr>
        <p:spPr>
          <a:xfrm>
            <a:off x="1037987" y="5778849"/>
            <a:ext cx="6097383" cy="738664"/>
          </a:xfrm>
          <a:prstGeom prst="rect">
            <a:avLst/>
          </a:prstGeom>
          <a:solidFill>
            <a:srgbClr val="2372B9"/>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defRPr/>
            </a:pPr>
            <a:r>
              <a:rPr lang="en-US" sz="1400" b="1" kern="0" dirty="0">
                <a:solidFill>
                  <a:srgbClr val="F99B2F"/>
                </a:solidFill>
                <a:latin typeface="BentonSans"/>
              </a:rPr>
              <a:t>Customer Takeaway:</a:t>
            </a:r>
            <a:r>
              <a:rPr lang="en-US" sz="1400" b="1" kern="0" dirty="0">
                <a:solidFill>
                  <a:prstClr val="white"/>
                </a:solidFill>
                <a:latin typeface="BentonSans"/>
              </a:rPr>
              <a:t>  </a:t>
            </a:r>
            <a:r>
              <a:rPr lang="en-US" sz="1400" kern="0" dirty="0">
                <a:solidFill>
                  <a:prstClr val="white"/>
                </a:solidFill>
                <a:latin typeface="BentonSans" panose="02000503000000020004"/>
              </a:rPr>
              <a:t>The trend of warm summers should continue this summer. With storage inventories at 8-year highs, it likely would take an absolute scorcher to really push the market substantially higher, all other things equal.  </a:t>
            </a:r>
          </a:p>
        </p:txBody>
      </p:sp>
      <p:pic>
        <p:nvPicPr>
          <p:cNvPr id="2" name="Picture 1">
            <a:extLst>
              <a:ext uri="{FF2B5EF4-FFF2-40B4-BE49-F238E27FC236}">
                <a16:creationId xmlns:a16="http://schemas.microsoft.com/office/drawing/2014/main" id="{F836D2C6-C557-E408-D239-520CD4A58A76}"/>
              </a:ext>
            </a:extLst>
          </p:cNvPr>
          <p:cNvPicPr>
            <a:picLocks noChangeAspect="1"/>
          </p:cNvPicPr>
          <p:nvPr/>
        </p:nvPicPr>
        <p:blipFill>
          <a:blip r:embed="rId3"/>
          <a:stretch>
            <a:fillRect/>
          </a:stretch>
        </p:blipFill>
        <p:spPr>
          <a:xfrm>
            <a:off x="1115568" y="1384916"/>
            <a:ext cx="4587426" cy="3050108"/>
          </a:xfrm>
          <a:prstGeom prst="rect">
            <a:avLst/>
          </a:prstGeom>
        </p:spPr>
      </p:pic>
      <p:pic>
        <p:nvPicPr>
          <p:cNvPr id="11" name="Picture 10">
            <a:extLst>
              <a:ext uri="{FF2B5EF4-FFF2-40B4-BE49-F238E27FC236}">
                <a16:creationId xmlns:a16="http://schemas.microsoft.com/office/drawing/2014/main" id="{1FE689FD-F3DD-BF24-40D1-FDB944D3E2AF}"/>
              </a:ext>
            </a:extLst>
          </p:cNvPr>
          <p:cNvPicPr>
            <a:picLocks noChangeAspect="1"/>
          </p:cNvPicPr>
          <p:nvPr/>
        </p:nvPicPr>
        <p:blipFill>
          <a:blip r:embed="rId4"/>
          <a:stretch>
            <a:fillRect/>
          </a:stretch>
        </p:blipFill>
        <p:spPr>
          <a:xfrm>
            <a:off x="7425231" y="3775431"/>
            <a:ext cx="4332745" cy="2723885"/>
          </a:xfrm>
          <a:prstGeom prst="rect">
            <a:avLst/>
          </a:prstGeom>
        </p:spPr>
      </p:pic>
    </p:spTree>
    <p:extLst>
      <p:ext uri="{BB962C8B-B14F-4D97-AF65-F5344CB8AC3E}">
        <p14:creationId xmlns:p14="http://schemas.microsoft.com/office/powerpoint/2010/main" val="280784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4CED76-49FD-2571-C61B-D127CD444604}"/>
              </a:ext>
            </a:extLst>
          </p:cNvPr>
          <p:cNvSpPr>
            <a:spLocks noGrp="1"/>
          </p:cNvSpPr>
          <p:nvPr>
            <p:ph type="title"/>
          </p:nvPr>
        </p:nvSpPr>
        <p:spPr>
          <a:xfrm>
            <a:off x="1115568" y="548640"/>
            <a:ext cx="9202324" cy="1179576"/>
          </a:xfrm>
        </p:spPr>
        <p:txBody>
          <a:bodyPr>
            <a:normAutofit fontScale="90000"/>
          </a:bodyPr>
          <a:lstStyle/>
          <a:p>
            <a:r>
              <a:rPr lang="en-US" dirty="0"/>
              <a:t>Key New England Strategic Takeaways</a:t>
            </a:r>
          </a:p>
        </p:txBody>
      </p:sp>
      <p:sp>
        <p:nvSpPr>
          <p:cNvPr id="14" name="Content Placeholder 1">
            <a:extLst>
              <a:ext uri="{FF2B5EF4-FFF2-40B4-BE49-F238E27FC236}">
                <a16:creationId xmlns:a16="http://schemas.microsoft.com/office/drawing/2014/main" id="{009722C2-2C7C-8584-CFD5-4ED7E52332FE}"/>
              </a:ext>
            </a:extLst>
          </p:cNvPr>
          <p:cNvSpPr>
            <a:spLocks noGrp="1" noChangeArrowheads="1"/>
          </p:cNvSpPr>
          <p:nvPr>
            <p:ph idx="1"/>
          </p:nvPr>
        </p:nvSpPr>
        <p:spPr>
          <a:xfrm>
            <a:off x="1115568" y="1550773"/>
            <a:ext cx="10450356" cy="5084805"/>
          </a:xfrm>
        </p:spPr>
        <p:txBody>
          <a:bodyPr>
            <a:normAutofit fontScale="92500" lnSpcReduction="20000"/>
          </a:bodyPr>
          <a:lstStyle/>
          <a:p>
            <a:pPr marL="0" indent="0">
              <a:spcBef>
                <a:spcPts val="600"/>
              </a:spcBef>
              <a:buNone/>
            </a:pPr>
            <a:r>
              <a:rPr lang="en-US" sz="2000" b="1" dirty="0">
                <a:latin typeface="+mn-lt"/>
              </a:rPr>
              <a:t>Short-Term</a:t>
            </a:r>
            <a:endParaRPr lang="en-US" sz="2000" dirty="0">
              <a:latin typeface="+mn-lt"/>
            </a:endParaRPr>
          </a:p>
          <a:p>
            <a:pPr>
              <a:spcBef>
                <a:spcPts val="600"/>
              </a:spcBef>
            </a:pPr>
            <a:r>
              <a:rPr lang="en-US" sz="1400" dirty="0">
                <a:latin typeface="+mn-lt"/>
              </a:rPr>
              <a:t>Domestic/Henry Hub prompt month natural gas prices have moved above $2/MMBtu as elevated seasonal cooling demand in June distances prices from the Q1 floor of $1.60. </a:t>
            </a:r>
          </a:p>
          <a:p>
            <a:pPr>
              <a:spcBef>
                <a:spcPts val="600"/>
              </a:spcBef>
            </a:pPr>
            <a:r>
              <a:rPr lang="en-US" sz="1400" dirty="0">
                <a:latin typeface="+mn-lt"/>
              </a:rPr>
              <a:t>Underground storage began injection season with a rolling start from the warmest winter on record and some LNG export terminal disruptions (Freeport LNG) - now positioned 33% over the 5-year average.</a:t>
            </a:r>
          </a:p>
          <a:p>
            <a:pPr>
              <a:spcBef>
                <a:spcPts val="600"/>
              </a:spcBef>
            </a:pPr>
            <a:r>
              <a:rPr lang="en-US" sz="1400" dirty="0">
                <a:latin typeface="+mn-lt"/>
              </a:rPr>
              <a:t>A rash of public producer news points to tempered spending and output in 2024 as recent production has dropped 5-6 Bcf/d from Februarys YTD high with spring maintenance also contributing. </a:t>
            </a:r>
          </a:p>
          <a:p>
            <a:pPr>
              <a:spcBef>
                <a:spcPts val="600"/>
              </a:spcBef>
            </a:pPr>
            <a:r>
              <a:rPr lang="en-US" sz="1400" dirty="0">
                <a:latin typeface="+mn-lt"/>
              </a:rPr>
              <a:t>Global markets look well supplied despite an abundance of geopolitical risks as European storage has benefited from a warm winter now 33% above the 5-year average – prompt month prices trade at $8 - 10/MMBtu. </a:t>
            </a:r>
          </a:p>
          <a:p>
            <a:pPr lvl="1">
              <a:spcBef>
                <a:spcPts val="600"/>
              </a:spcBef>
              <a:buClrTx/>
            </a:pPr>
            <a:r>
              <a:rPr lang="en-US" sz="1400" dirty="0">
                <a:latin typeface="+mn-lt"/>
              </a:rPr>
              <a:t>Link to New England energy prices still exists because of winter LNG imports into the region.</a:t>
            </a:r>
          </a:p>
          <a:p>
            <a:pPr>
              <a:spcBef>
                <a:spcPts val="600"/>
              </a:spcBef>
            </a:pPr>
            <a:r>
              <a:rPr lang="en-US" sz="1400" dirty="0">
                <a:latin typeface="+mn-lt"/>
              </a:rPr>
              <a:t>The Constellation Weather Desk is highly confident in their forecast of a top 5 warmest summer as the strong El Nino we saw over the winter transitions to neutral and eventually a La Nina this fall. </a:t>
            </a:r>
          </a:p>
          <a:p>
            <a:pPr lvl="1">
              <a:spcBef>
                <a:spcPts val="600"/>
              </a:spcBef>
              <a:buClrTx/>
            </a:pPr>
            <a:r>
              <a:rPr lang="en-US" sz="1400" dirty="0">
                <a:latin typeface="+mn-lt"/>
              </a:rPr>
              <a:t>An upcoming La Nina winter could mean significantly more colder signals that what we saw this past winter</a:t>
            </a:r>
          </a:p>
          <a:p>
            <a:pPr lvl="1">
              <a:spcBef>
                <a:spcPts val="600"/>
              </a:spcBef>
              <a:buClrTx/>
            </a:pPr>
            <a:endParaRPr lang="en-US" sz="1400" dirty="0">
              <a:latin typeface="+mn-lt"/>
            </a:endParaRPr>
          </a:p>
          <a:p>
            <a:pPr marL="0" indent="0">
              <a:spcBef>
                <a:spcPts val="600"/>
              </a:spcBef>
              <a:buNone/>
            </a:pPr>
            <a:r>
              <a:rPr lang="en-US" sz="2000" b="1" dirty="0">
                <a:latin typeface="+mn-lt"/>
              </a:rPr>
              <a:t>Medium- and Long-Term</a:t>
            </a:r>
            <a:endParaRPr lang="en-US" sz="2000" dirty="0">
              <a:latin typeface="+mn-lt"/>
            </a:endParaRPr>
          </a:p>
          <a:p>
            <a:pPr>
              <a:spcBef>
                <a:spcPts val="600"/>
              </a:spcBef>
            </a:pPr>
            <a:r>
              <a:rPr lang="en-US" sz="1400" dirty="0">
                <a:latin typeface="+mn-lt"/>
              </a:rPr>
              <a:t>Many are now forecasting much more significant forward natural gas demand for power generation as the data center/load growth boom peaks in several years on top of LNG export growth. Can production keep pace???</a:t>
            </a:r>
          </a:p>
          <a:p>
            <a:pPr>
              <a:spcBef>
                <a:spcPts val="600"/>
              </a:spcBef>
            </a:pPr>
            <a:r>
              <a:rPr lang="en-US" sz="1400" dirty="0">
                <a:latin typeface="+mn-lt"/>
              </a:rPr>
              <a:t>Significant clean power supply resources (wind &amp; hydro/transmission) are still expected to come online in the region over the next 5 years which is likely contributing to the flatness across the New England energy curve. </a:t>
            </a:r>
          </a:p>
          <a:p>
            <a:pPr lvl="1">
              <a:spcBef>
                <a:spcPts val="600"/>
              </a:spcBef>
              <a:buClrTx/>
            </a:pPr>
            <a:r>
              <a:rPr lang="en-US" sz="1400" dirty="0">
                <a:latin typeface="+mn-lt"/>
              </a:rPr>
              <a:t>Like all other energy regions, will still need fossil fuel resources for reliability</a:t>
            </a:r>
          </a:p>
        </p:txBody>
      </p:sp>
      <p:sp>
        <p:nvSpPr>
          <p:cNvPr id="15" name="Arrow: Right 14">
            <a:extLst>
              <a:ext uri="{FF2B5EF4-FFF2-40B4-BE49-F238E27FC236}">
                <a16:creationId xmlns:a16="http://schemas.microsoft.com/office/drawing/2014/main" id="{293DDEEA-30A1-C39F-5529-C7789B395F6A}"/>
              </a:ext>
            </a:extLst>
          </p:cNvPr>
          <p:cNvSpPr/>
          <p:nvPr/>
        </p:nvSpPr>
        <p:spPr>
          <a:xfrm rot="5400000">
            <a:off x="437121" y="2344586"/>
            <a:ext cx="346681" cy="282483"/>
          </a:xfrm>
          <a:prstGeom prst="rightArrow">
            <a:avLst/>
          </a:prstGeom>
          <a:solidFill>
            <a:srgbClr val="FF0000"/>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defRPr/>
            </a:pPr>
            <a:endParaRPr lang="en-US" sz="1400" dirty="0">
              <a:solidFill>
                <a:prstClr val="white"/>
              </a:solidFill>
              <a:latin typeface="BentonSans" panose="02000503000000020004"/>
            </a:endParaRPr>
          </a:p>
        </p:txBody>
      </p:sp>
      <p:sp>
        <p:nvSpPr>
          <p:cNvPr id="18" name="Arrow: Right 17">
            <a:extLst>
              <a:ext uri="{FF2B5EF4-FFF2-40B4-BE49-F238E27FC236}">
                <a16:creationId xmlns:a16="http://schemas.microsoft.com/office/drawing/2014/main" id="{32B863AB-7214-4266-A9D2-0374B6C460D5}"/>
              </a:ext>
            </a:extLst>
          </p:cNvPr>
          <p:cNvSpPr/>
          <p:nvPr/>
        </p:nvSpPr>
        <p:spPr>
          <a:xfrm rot="5400000">
            <a:off x="437121" y="3206427"/>
            <a:ext cx="346681" cy="282483"/>
          </a:xfrm>
          <a:prstGeom prst="rightArrow">
            <a:avLst/>
          </a:prstGeom>
          <a:solidFill>
            <a:srgbClr val="FF0000"/>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defRPr/>
            </a:pPr>
            <a:endParaRPr lang="en-US" sz="1400" dirty="0">
              <a:solidFill>
                <a:prstClr val="white"/>
              </a:solidFill>
              <a:latin typeface="BentonSans" panose="02000503000000020004"/>
            </a:endParaRPr>
          </a:p>
        </p:txBody>
      </p:sp>
      <p:sp>
        <p:nvSpPr>
          <p:cNvPr id="20" name="Arrow: Right 19">
            <a:extLst>
              <a:ext uri="{FF2B5EF4-FFF2-40B4-BE49-F238E27FC236}">
                <a16:creationId xmlns:a16="http://schemas.microsoft.com/office/drawing/2014/main" id="{E9A13E17-D6C4-6ABF-86EC-9E913EE99BDD}"/>
              </a:ext>
            </a:extLst>
          </p:cNvPr>
          <p:cNvSpPr/>
          <p:nvPr/>
        </p:nvSpPr>
        <p:spPr>
          <a:xfrm>
            <a:off x="517326" y="1834287"/>
            <a:ext cx="304397" cy="321721"/>
          </a:xfrm>
          <a:prstGeom prst="rightArrow">
            <a:avLst/>
          </a:prstGeom>
          <a:solidFill>
            <a:srgbClr val="0070C0"/>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defRPr/>
            </a:pPr>
            <a:endParaRPr lang="en-US" sz="1400" dirty="0">
              <a:solidFill>
                <a:prstClr val="white"/>
              </a:solidFill>
              <a:latin typeface="BentonSans" panose="02000503000000020004"/>
            </a:endParaRPr>
          </a:p>
        </p:txBody>
      </p:sp>
      <p:sp>
        <p:nvSpPr>
          <p:cNvPr id="2" name="Arrow: Right 1">
            <a:extLst>
              <a:ext uri="{FF2B5EF4-FFF2-40B4-BE49-F238E27FC236}">
                <a16:creationId xmlns:a16="http://schemas.microsoft.com/office/drawing/2014/main" id="{E6D3D665-E540-51A1-8FC4-654DAD362E0E}"/>
              </a:ext>
            </a:extLst>
          </p:cNvPr>
          <p:cNvSpPr/>
          <p:nvPr/>
        </p:nvSpPr>
        <p:spPr>
          <a:xfrm rot="19787463">
            <a:off x="529489" y="2725903"/>
            <a:ext cx="304397" cy="321720"/>
          </a:xfrm>
          <a:prstGeom prst="rightArrow">
            <a:avLst/>
          </a:prstGeom>
          <a:pattFill prst="solidDmnd">
            <a:fgClr>
              <a:srgbClr val="00B050"/>
            </a:fgClr>
            <a:bgClr>
              <a:srgbClr val="2372B9"/>
            </a:bgClr>
          </a:patt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defRPr/>
            </a:pPr>
            <a:endParaRPr lang="en-US" sz="1400" dirty="0">
              <a:solidFill>
                <a:prstClr val="white"/>
              </a:solidFill>
              <a:latin typeface="BentonSans" panose="02000503000000020004"/>
            </a:endParaRPr>
          </a:p>
        </p:txBody>
      </p:sp>
      <p:sp>
        <p:nvSpPr>
          <p:cNvPr id="3" name="Arrow: Right 2">
            <a:extLst>
              <a:ext uri="{FF2B5EF4-FFF2-40B4-BE49-F238E27FC236}">
                <a16:creationId xmlns:a16="http://schemas.microsoft.com/office/drawing/2014/main" id="{F0D97C1F-7D7D-5C4B-D14B-9BCCB8FF27E9}"/>
              </a:ext>
            </a:extLst>
          </p:cNvPr>
          <p:cNvSpPr/>
          <p:nvPr/>
        </p:nvSpPr>
        <p:spPr>
          <a:xfrm rot="19787463">
            <a:off x="517326" y="3810378"/>
            <a:ext cx="304397" cy="321720"/>
          </a:xfrm>
          <a:prstGeom prst="rightArrow">
            <a:avLst/>
          </a:prstGeom>
          <a:pattFill prst="solidDmnd">
            <a:fgClr>
              <a:srgbClr val="00B050"/>
            </a:fgClr>
            <a:bgClr>
              <a:srgbClr val="2372B9"/>
            </a:bgClr>
          </a:patt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defRPr/>
            </a:pPr>
            <a:endParaRPr lang="en-US" sz="1400" dirty="0">
              <a:solidFill>
                <a:prstClr val="white"/>
              </a:solidFill>
              <a:latin typeface="BentonSans" panose="02000503000000020004"/>
            </a:endParaRPr>
          </a:p>
        </p:txBody>
      </p:sp>
      <p:sp>
        <p:nvSpPr>
          <p:cNvPr id="5" name="Arrow: Right 4">
            <a:extLst>
              <a:ext uri="{FF2B5EF4-FFF2-40B4-BE49-F238E27FC236}">
                <a16:creationId xmlns:a16="http://schemas.microsoft.com/office/drawing/2014/main" id="{EAA1310B-A058-5D79-FEC9-B0412F1247E3}"/>
              </a:ext>
            </a:extLst>
          </p:cNvPr>
          <p:cNvSpPr/>
          <p:nvPr/>
        </p:nvSpPr>
        <p:spPr>
          <a:xfrm>
            <a:off x="517326" y="5578631"/>
            <a:ext cx="304397" cy="321721"/>
          </a:xfrm>
          <a:prstGeom prst="rightArrow">
            <a:avLst/>
          </a:prstGeom>
          <a:solidFill>
            <a:srgbClr val="2372B9"/>
          </a:solid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defRPr/>
            </a:pPr>
            <a:endParaRPr lang="en-US" sz="1400" dirty="0">
              <a:solidFill>
                <a:prstClr val="white"/>
              </a:solidFill>
              <a:latin typeface="BentonSans" panose="02000503000000020004"/>
            </a:endParaRPr>
          </a:p>
        </p:txBody>
      </p:sp>
      <p:sp>
        <p:nvSpPr>
          <p:cNvPr id="6" name="Arrow: Right 5">
            <a:extLst>
              <a:ext uri="{FF2B5EF4-FFF2-40B4-BE49-F238E27FC236}">
                <a16:creationId xmlns:a16="http://schemas.microsoft.com/office/drawing/2014/main" id="{FE2A97F5-F69D-6EB3-0D5B-37812E925B67}"/>
              </a:ext>
            </a:extLst>
          </p:cNvPr>
          <p:cNvSpPr/>
          <p:nvPr/>
        </p:nvSpPr>
        <p:spPr>
          <a:xfrm rot="19787463">
            <a:off x="529488" y="5122450"/>
            <a:ext cx="304397" cy="321720"/>
          </a:xfrm>
          <a:prstGeom prst="rightArrow">
            <a:avLst/>
          </a:prstGeom>
          <a:pattFill prst="solidDmnd">
            <a:fgClr>
              <a:srgbClr val="00B050"/>
            </a:fgClr>
            <a:bgClr>
              <a:srgbClr val="2372B9"/>
            </a:bgClr>
          </a:pattFill>
          <a:ln>
            <a:no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defRPr/>
            </a:pPr>
            <a:endParaRPr lang="en-US" sz="1400" dirty="0">
              <a:solidFill>
                <a:prstClr val="white"/>
              </a:solidFill>
              <a:latin typeface="BentonSans" panose="02000503000000020004"/>
            </a:endParaRPr>
          </a:p>
        </p:txBody>
      </p:sp>
    </p:spTree>
    <p:extLst>
      <p:ext uri="{BB962C8B-B14F-4D97-AF65-F5344CB8AC3E}">
        <p14:creationId xmlns:p14="http://schemas.microsoft.com/office/powerpoint/2010/main" val="30936214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pplication&#10;&#10;Description automatically generated with low confidence">
            <a:extLst>
              <a:ext uri="{FF2B5EF4-FFF2-40B4-BE49-F238E27FC236}">
                <a16:creationId xmlns:a16="http://schemas.microsoft.com/office/drawing/2014/main" id="{E9DCC984-4A82-4FDD-8702-2FF2D157EF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0400" y="450806"/>
            <a:ext cx="3051578" cy="5812206"/>
          </a:xfrm>
          <a:prstGeom prst="rect">
            <a:avLst/>
          </a:prstGeom>
        </p:spPr>
      </p:pic>
      <p:pic>
        <p:nvPicPr>
          <p:cNvPr id="10" name="Picture 9" descr="Graphical user interface, text, application, chat or text message&#10;&#10;Description automatically generated">
            <a:extLst>
              <a:ext uri="{FF2B5EF4-FFF2-40B4-BE49-F238E27FC236}">
                <a16:creationId xmlns:a16="http://schemas.microsoft.com/office/drawing/2014/main" id="{62D807C6-2230-4FB0-98A6-23C0A64209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855" y="450807"/>
            <a:ext cx="3051577" cy="5812206"/>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8EBF8D3D-8910-446E-85C3-71F71F3057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7320" y="450806"/>
            <a:ext cx="3051577" cy="5812206"/>
          </a:xfrm>
          <a:prstGeom prst="rect">
            <a:avLst/>
          </a:prstGeom>
        </p:spPr>
      </p:pic>
      <p:sp>
        <p:nvSpPr>
          <p:cNvPr id="13" name="TextBox 12">
            <a:extLst>
              <a:ext uri="{FF2B5EF4-FFF2-40B4-BE49-F238E27FC236}">
                <a16:creationId xmlns:a16="http://schemas.microsoft.com/office/drawing/2014/main" id="{2A2B7DD6-923A-4ABB-9238-336CAB64650C}"/>
              </a:ext>
            </a:extLst>
          </p:cNvPr>
          <p:cNvSpPr txBox="1"/>
          <p:nvPr/>
        </p:nvSpPr>
        <p:spPr>
          <a:xfrm>
            <a:off x="3738527" y="2815718"/>
            <a:ext cx="2662466" cy="3416320"/>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US" sz="1200" dirty="0">
                <a:solidFill>
                  <a:srgbClr val="7E8083"/>
                </a:solidFill>
              </a:rPr>
              <a:t>#1 producer of carbon-free 24/7 energy in the United States</a:t>
            </a:r>
          </a:p>
          <a:p>
            <a:pPr marL="171450" indent="-171450">
              <a:buFont typeface="Arial" panose="020B0604020202020204" pitchFamily="34" charset="0"/>
              <a:buChar char="•"/>
            </a:pPr>
            <a:r>
              <a:rPr lang="en-US" sz="1200" dirty="0">
                <a:solidFill>
                  <a:srgbClr val="7E8083"/>
                </a:solidFill>
              </a:rPr>
              <a:t>Lowest carbon emissions and carbon intensity generator in the United States</a:t>
            </a:r>
          </a:p>
          <a:p>
            <a:pPr marL="171450" indent="-171450">
              <a:buFont typeface="Arial" panose="020B0604020202020204" pitchFamily="34" charset="0"/>
              <a:buChar char="•"/>
            </a:pPr>
            <a:r>
              <a:rPr lang="en-US" sz="1200" dirty="0">
                <a:solidFill>
                  <a:srgbClr val="7E8083"/>
                </a:solidFill>
              </a:rPr>
              <a:t>Largest nuclear operator in the United States</a:t>
            </a:r>
          </a:p>
          <a:p>
            <a:pPr marL="171450" indent="-171450">
              <a:buFont typeface="Arial" panose="020B0604020202020204" pitchFamily="34" charset="0"/>
              <a:buChar char="•"/>
            </a:pPr>
            <a:r>
              <a:rPr lang="en-US" sz="1200" dirty="0">
                <a:solidFill>
                  <a:srgbClr val="7E8083"/>
                </a:solidFill>
              </a:rPr>
              <a:t>32,400 MWs of total generating capacity </a:t>
            </a:r>
          </a:p>
          <a:p>
            <a:pPr marL="171450" indent="-171450">
              <a:buFont typeface="Arial" panose="020B0604020202020204" pitchFamily="34" charset="0"/>
              <a:buChar char="•"/>
            </a:pPr>
            <a:r>
              <a:rPr lang="en-US" sz="1200" dirty="0">
                <a:solidFill>
                  <a:srgbClr val="7E8083"/>
                </a:solidFill>
              </a:rPr>
              <a:t>~124 million metric tons of carbon avoided through our fleet</a:t>
            </a:r>
          </a:p>
          <a:p>
            <a:pPr marL="171450" indent="-171450">
              <a:buFont typeface="Arial" panose="020B0604020202020204" pitchFamily="34" charset="0"/>
              <a:buChar char="•"/>
            </a:pPr>
            <a:r>
              <a:rPr lang="en-US" sz="1200" dirty="0">
                <a:solidFill>
                  <a:srgbClr val="7E8083"/>
                </a:solidFill>
              </a:rPr>
              <a:t>94.5% capacity factor at nuclear plants</a:t>
            </a:r>
          </a:p>
          <a:p>
            <a:pPr marL="171450" indent="-171450">
              <a:buFont typeface="Arial" panose="020B0604020202020204" pitchFamily="34" charset="0"/>
              <a:buChar char="•"/>
            </a:pPr>
            <a:r>
              <a:rPr lang="en-US" sz="1200" dirty="0">
                <a:solidFill>
                  <a:srgbClr val="7E8083"/>
                </a:solidFill>
              </a:rPr>
              <a:t>Ability to extend fleet to 80 years – providing 24/7 carbon-free power through 2050 and beyond</a:t>
            </a:r>
          </a:p>
        </p:txBody>
      </p:sp>
      <p:sp>
        <p:nvSpPr>
          <p:cNvPr id="14" name="TextBox 13">
            <a:extLst>
              <a:ext uri="{FF2B5EF4-FFF2-40B4-BE49-F238E27FC236}">
                <a16:creationId xmlns:a16="http://schemas.microsoft.com/office/drawing/2014/main" id="{52AD0DAA-0B1F-4D2F-9661-B9C928420F2F}"/>
              </a:ext>
            </a:extLst>
          </p:cNvPr>
          <p:cNvSpPr txBox="1"/>
          <p:nvPr/>
        </p:nvSpPr>
        <p:spPr>
          <a:xfrm>
            <a:off x="889454" y="3098789"/>
            <a:ext cx="2612598" cy="2492990"/>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US" sz="1200" dirty="0">
                <a:solidFill>
                  <a:srgbClr val="7E8083"/>
                </a:solidFill>
              </a:rPr>
              <a:t>#1 in market share for C&amp;I customers</a:t>
            </a:r>
          </a:p>
          <a:p>
            <a:pPr marL="171450" indent="-171450">
              <a:buFont typeface="Arial" panose="020B0604020202020204" pitchFamily="34" charset="0"/>
              <a:buChar char="•"/>
            </a:pPr>
            <a:r>
              <a:rPr lang="en-US" sz="1200" dirty="0">
                <a:solidFill>
                  <a:srgbClr val="7E8083"/>
                </a:solidFill>
              </a:rPr>
              <a:t>#2 retail electricity provider</a:t>
            </a:r>
          </a:p>
          <a:p>
            <a:pPr marL="171450" indent="-171450">
              <a:buFont typeface="Arial" panose="020B0604020202020204" pitchFamily="34" charset="0"/>
              <a:buChar char="•"/>
            </a:pPr>
            <a:r>
              <a:rPr lang="en-US" sz="1200" dirty="0">
                <a:solidFill>
                  <a:srgbClr val="7E8083"/>
                </a:solidFill>
              </a:rPr>
              <a:t>#3 in market share for mass market customers</a:t>
            </a:r>
          </a:p>
          <a:p>
            <a:pPr marL="171450" indent="-171450">
              <a:buFont typeface="Arial" panose="020B0604020202020204" pitchFamily="34" charset="0"/>
              <a:buChar char="•"/>
            </a:pPr>
            <a:r>
              <a:rPr lang="en-US" sz="1200" dirty="0">
                <a:solidFill>
                  <a:srgbClr val="7E8083"/>
                </a:solidFill>
              </a:rPr>
              <a:t>Top 10 natural gas provider in the United States</a:t>
            </a:r>
          </a:p>
          <a:p>
            <a:pPr marL="171450" indent="-171450">
              <a:buFont typeface="Arial" panose="020B0604020202020204" pitchFamily="34" charset="0"/>
              <a:buChar char="•"/>
            </a:pPr>
            <a:r>
              <a:rPr lang="en-US" sz="1200" dirty="0">
                <a:solidFill>
                  <a:srgbClr val="7E8083"/>
                </a:solidFill>
              </a:rPr>
              <a:t>Serve ¾ of the Fortune 100</a:t>
            </a:r>
          </a:p>
          <a:p>
            <a:pPr marL="171450" indent="-171450">
              <a:buFont typeface="Arial" panose="020B0604020202020204" pitchFamily="34" charset="0"/>
              <a:buChar char="•"/>
            </a:pPr>
            <a:r>
              <a:rPr lang="en-US" sz="1200" dirty="0">
                <a:solidFill>
                  <a:srgbClr val="7E8083"/>
                </a:solidFill>
              </a:rPr>
              <a:t>2 million residential, public sector and business customers</a:t>
            </a:r>
            <a:r>
              <a:rPr lang="en-US" sz="1200" dirty="0">
                <a:ea typeface="+mn-lt"/>
                <a:cs typeface="+mn-lt"/>
              </a:rPr>
              <a:t> </a:t>
            </a:r>
          </a:p>
          <a:p>
            <a:pPr marL="171450" indent="-171450">
              <a:buFont typeface="Arial" panose="020B0604020202020204" pitchFamily="34" charset="0"/>
              <a:buChar char="•"/>
            </a:pPr>
            <a:r>
              <a:rPr lang="en-US" sz="1200" dirty="0">
                <a:solidFill>
                  <a:srgbClr val="7E8083"/>
                </a:solidFill>
              </a:rPr>
              <a:t>205 TWhs of load served </a:t>
            </a:r>
          </a:p>
          <a:p>
            <a:pPr marL="171450" indent="-171450">
              <a:buFont typeface="Arial" panose="020B0604020202020204" pitchFamily="34" charset="0"/>
              <a:buChar char="•"/>
            </a:pPr>
            <a:r>
              <a:rPr lang="en-US" sz="1200" dirty="0">
                <a:solidFill>
                  <a:srgbClr val="7E8083"/>
                </a:solidFill>
              </a:rPr>
              <a:t>Operate in 48 states and the District of Columbia</a:t>
            </a:r>
          </a:p>
        </p:txBody>
      </p:sp>
      <p:sp>
        <p:nvSpPr>
          <p:cNvPr id="15" name="TextBox 14">
            <a:extLst>
              <a:ext uri="{FF2B5EF4-FFF2-40B4-BE49-F238E27FC236}">
                <a16:creationId xmlns:a16="http://schemas.microsoft.com/office/drawing/2014/main" id="{E427F835-E4C8-4FDE-8F5F-914FF3D9FA2E}"/>
              </a:ext>
            </a:extLst>
          </p:cNvPr>
          <p:cNvSpPr txBox="1"/>
          <p:nvPr/>
        </p:nvSpPr>
        <p:spPr>
          <a:xfrm>
            <a:off x="6835190" y="2815718"/>
            <a:ext cx="2466040" cy="2677656"/>
          </a:xfrm>
          <a:prstGeom prst="rect">
            <a:avLst/>
          </a:prstGeom>
          <a:noFill/>
        </p:spPr>
        <p:txBody>
          <a:bodyPr wrap="square" lIns="91440" tIns="45720" rIns="91440" bIns="45720" rtlCol="0" anchor="t">
            <a:spAutoFit/>
          </a:bodyPr>
          <a:lstStyle/>
          <a:p>
            <a:pPr marL="171450" indent="-171450">
              <a:buFont typeface="Arial"/>
              <a:buChar char="•"/>
            </a:pPr>
            <a:r>
              <a:rPr lang="en-US" sz="1200" dirty="0">
                <a:solidFill>
                  <a:srgbClr val="7E8083"/>
                </a:solidFill>
              </a:rPr>
              <a:t>Approximately 13,000 employees nationwide</a:t>
            </a:r>
            <a:endParaRPr lang="en-US" dirty="0"/>
          </a:p>
          <a:p>
            <a:pPr marL="171450" indent="-171450">
              <a:buFont typeface="Arial" panose="020B0604020202020204" pitchFamily="34" charset="0"/>
              <a:buChar char="•"/>
            </a:pPr>
            <a:r>
              <a:rPr lang="en-US" sz="1200" dirty="0">
                <a:solidFill>
                  <a:srgbClr val="7E8083"/>
                </a:solidFill>
              </a:rPr>
              <a:t>Investing in local communities through $215 million in local property taxes and $93 million in state payroll taxes</a:t>
            </a:r>
          </a:p>
          <a:p>
            <a:pPr marL="171450" indent="-171450">
              <a:buFont typeface="Arial" panose="020B0604020202020204" pitchFamily="34" charset="0"/>
              <a:buChar char="•"/>
            </a:pPr>
            <a:r>
              <a:rPr lang="en-US" sz="1200" dirty="0">
                <a:solidFill>
                  <a:srgbClr val="7E8083"/>
                </a:solidFill>
              </a:rPr>
              <a:t>Employees volunteered nearly 64,800 hours in 2021</a:t>
            </a:r>
          </a:p>
          <a:p>
            <a:pPr marL="171450" indent="-171450">
              <a:buFont typeface="Arial" panose="020B0604020202020204" pitchFamily="34" charset="0"/>
              <a:buChar char="•"/>
            </a:pPr>
            <a:r>
              <a:rPr lang="en-US" sz="1200" dirty="0">
                <a:solidFill>
                  <a:srgbClr val="7E8083"/>
                </a:solidFill>
              </a:rPr>
              <a:t>Increasingly diverse workforce, with strong diverse hiring and promotion rates and community workforce development partnerships</a:t>
            </a:r>
          </a:p>
        </p:txBody>
      </p:sp>
      <p:sp>
        <p:nvSpPr>
          <p:cNvPr id="11" name="Rectangle 10">
            <a:extLst>
              <a:ext uri="{FF2B5EF4-FFF2-40B4-BE49-F238E27FC236}">
                <a16:creationId xmlns:a16="http://schemas.microsoft.com/office/drawing/2014/main" id="{7E91913A-71B6-4707-AC68-4FC32E0F90B3}"/>
              </a:ext>
            </a:extLst>
          </p:cNvPr>
          <p:cNvSpPr/>
          <p:nvPr/>
        </p:nvSpPr>
        <p:spPr>
          <a:xfrm>
            <a:off x="1012292" y="6460236"/>
            <a:ext cx="7290544" cy="276999"/>
          </a:xfrm>
          <a:prstGeom prst="rect">
            <a:avLst/>
          </a:prstGeom>
          <a:noFill/>
        </p:spPr>
        <p:txBody>
          <a:bodyPr wrap="square">
            <a:spAutoFit/>
          </a:bodyPr>
          <a:lstStyle/>
          <a:p>
            <a:pPr lvl="0">
              <a:defRPr/>
            </a:pPr>
            <a:r>
              <a:rPr lang="en-US" sz="600" kern="0" dirty="0">
                <a:solidFill>
                  <a:schemeClr val="bg1">
                    <a:lumMod val="65000"/>
                  </a:schemeClr>
                </a:solidFill>
              </a:rPr>
              <a:t>© 2023 Constellation Energy Resources, LLC.  The offerings described herein are those of either Constellation NewEnergy, Inc. or Constellation NewEnergy-Gas Division, LLC, affiliates of each other.  Brand names and product names are trademarks or service marks of their respective holders. All rights reserved. Errors and omissions excepted.</a:t>
            </a:r>
          </a:p>
        </p:txBody>
      </p:sp>
      <p:sp>
        <p:nvSpPr>
          <p:cNvPr id="2" name="Slide Number Placeholder 1">
            <a:extLst>
              <a:ext uri="{FF2B5EF4-FFF2-40B4-BE49-F238E27FC236}">
                <a16:creationId xmlns:a16="http://schemas.microsoft.com/office/drawing/2014/main" id="{5649F6B0-84CB-F899-A447-C9A157861B7A}"/>
              </a:ext>
            </a:extLst>
          </p:cNvPr>
          <p:cNvSpPr>
            <a:spLocks noGrp="1"/>
          </p:cNvSpPr>
          <p:nvPr>
            <p:ph type="sldNum" sz="quarter" idx="4"/>
          </p:nvPr>
        </p:nvSpPr>
        <p:spPr/>
        <p:txBody>
          <a:bodyPr/>
          <a:lstStyle/>
          <a:p>
            <a:fld id="{2ED86176-D6A4-43D8-BE13-F18245AD9D39}" type="slidenum">
              <a:rPr lang="en-US" smtClean="0"/>
              <a:pPr/>
              <a:t>36</a:t>
            </a:fld>
            <a:endParaRPr lang="en-US" dirty="0"/>
          </a:p>
        </p:txBody>
      </p:sp>
    </p:spTree>
    <p:extLst>
      <p:ext uri="{BB962C8B-B14F-4D97-AF65-F5344CB8AC3E}">
        <p14:creationId xmlns:p14="http://schemas.microsoft.com/office/powerpoint/2010/main" val="5997321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A08524AE-A695-3151-5F2A-33CA9F7037EC}"/>
              </a:ext>
            </a:extLst>
          </p:cNvPr>
          <p:cNvSpPr>
            <a:spLocks noGrp="1"/>
          </p:cNvSpPr>
          <p:nvPr>
            <p:ph type="title"/>
          </p:nvPr>
        </p:nvSpPr>
        <p:spPr>
          <a:xfrm>
            <a:off x="825263" y="441799"/>
            <a:ext cx="8229600" cy="548640"/>
          </a:xfrm>
        </p:spPr>
        <p:txBody>
          <a:bodyPr>
            <a:normAutofit/>
          </a:bodyPr>
          <a:lstStyle/>
          <a:p>
            <a:r>
              <a:rPr lang="en-US" sz="3200" u="sng" dirty="0">
                <a:latin typeface="BentonSans Bold"/>
              </a:rPr>
              <a:t>Constellation</a:t>
            </a:r>
            <a:r>
              <a:rPr lang="en-US" sz="3200" dirty="0">
                <a:latin typeface="BentonSans Bold"/>
              </a:rPr>
              <a:t>: By the Numbers</a:t>
            </a:r>
          </a:p>
        </p:txBody>
      </p:sp>
      <p:sp>
        <p:nvSpPr>
          <p:cNvPr id="5" name="Slide Number Placeholder 4">
            <a:extLst>
              <a:ext uri="{FF2B5EF4-FFF2-40B4-BE49-F238E27FC236}">
                <a16:creationId xmlns:a16="http://schemas.microsoft.com/office/drawing/2014/main" id="{A3AE54B9-5C0C-F5A9-0399-8F12D7334071}"/>
              </a:ext>
            </a:extLst>
          </p:cNvPr>
          <p:cNvSpPr>
            <a:spLocks noGrp="1"/>
          </p:cNvSpPr>
          <p:nvPr>
            <p:ph type="sldNum" sz="quarter" idx="4"/>
          </p:nvPr>
        </p:nvSpPr>
        <p:spPr>
          <a:xfrm>
            <a:off x="-603141" y="6645535"/>
            <a:ext cx="387351" cy="213088"/>
          </a:xfrm>
        </p:spPr>
        <p:txBody>
          <a:bodyPr/>
          <a:lstStyle/>
          <a:p>
            <a:fld id="{2ED86176-D6A4-43D8-BE13-F18245AD9D39}" type="slidenum">
              <a:rPr lang="en-US" smtClean="0"/>
              <a:pPr/>
              <a:t>37</a:t>
            </a:fld>
            <a:endParaRPr lang="en-US" dirty="0"/>
          </a:p>
        </p:txBody>
      </p:sp>
      <p:sp>
        <p:nvSpPr>
          <p:cNvPr id="7" name="Rectangle 6">
            <a:extLst>
              <a:ext uri="{FF2B5EF4-FFF2-40B4-BE49-F238E27FC236}">
                <a16:creationId xmlns:a16="http://schemas.microsoft.com/office/drawing/2014/main" id="{208F1935-FBFE-F350-85DD-FFF861B59639}"/>
              </a:ext>
            </a:extLst>
          </p:cNvPr>
          <p:cNvSpPr/>
          <p:nvPr/>
        </p:nvSpPr>
        <p:spPr>
          <a:xfrm>
            <a:off x="2012950" y="6581002"/>
            <a:ext cx="7290544" cy="276999"/>
          </a:xfrm>
          <a:prstGeom prst="rect">
            <a:avLst/>
          </a:prstGeom>
          <a:noFill/>
        </p:spPr>
        <p:txBody>
          <a:bodyPr wrap="square">
            <a:spAutoFit/>
          </a:bodyPr>
          <a:lstStyle/>
          <a:p>
            <a:pPr lvl="0">
              <a:defRPr/>
            </a:pPr>
            <a:r>
              <a:rPr lang="en-US" sz="600" kern="0" dirty="0">
                <a:solidFill>
                  <a:schemeClr val="bg1">
                    <a:lumMod val="65000"/>
                  </a:schemeClr>
                </a:solidFill>
              </a:rPr>
              <a:t>© 2023 Constellation Energy Resources, LLC.  The offerings described herein are those of either Constellation NewEnergy, Inc. or Constellation NewEnergy-Gas Division, LLC, affiliates of each other.  Brand names and product names are trademarks or service marks of their respective holders. All rights reserved. Errors and omissions excepted.</a:t>
            </a:r>
          </a:p>
        </p:txBody>
      </p:sp>
      <p:pic>
        <p:nvPicPr>
          <p:cNvPr id="15" name="Picture 14" descr="Graphical user interface&#10;&#10;Description automatically generated with low confidence">
            <a:extLst>
              <a:ext uri="{FF2B5EF4-FFF2-40B4-BE49-F238E27FC236}">
                <a16:creationId xmlns:a16="http://schemas.microsoft.com/office/drawing/2014/main" id="{C6DEA794-1FB0-318C-0D46-160A53C98A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1746" y="1012751"/>
            <a:ext cx="9156199" cy="5253556"/>
          </a:xfrm>
          <a:prstGeom prst="rect">
            <a:avLst/>
          </a:prstGeom>
        </p:spPr>
      </p:pic>
      <p:sp>
        <p:nvSpPr>
          <p:cNvPr id="16" name="TextBox 15">
            <a:extLst>
              <a:ext uri="{FF2B5EF4-FFF2-40B4-BE49-F238E27FC236}">
                <a16:creationId xmlns:a16="http://schemas.microsoft.com/office/drawing/2014/main" id="{F40AB936-69D3-9A32-4454-7D8DFDA5BE3F}"/>
              </a:ext>
            </a:extLst>
          </p:cNvPr>
          <p:cNvSpPr txBox="1"/>
          <p:nvPr/>
        </p:nvSpPr>
        <p:spPr>
          <a:xfrm>
            <a:off x="965673" y="1279086"/>
            <a:ext cx="2217682" cy="2062103"/>
          </a:xfrm>
          <a:prstGeom prst="rect">
            <a:avLst/>
          </a:prstGeom>
          <a:noFill/>
        </p:spPr>
        <p:txBody>
          <a:bodyPr wrap="square" rtlCol="0">
            <a:spAutoFit/>
          </a:bodyPr>
          <a:lstStyle/>
          <a:p>
            <a:pPr algn="ctr"/>
            <a:r>
              <a:rPr lang="en-US" sz="1400" b="1" dirty="0">
                <a:solidFill>
                  <a:schemeClr val="bg2"/>
                </a:solidFill>
                <a:latin typeface="BentonSans Bold" panose="02000503000000020004" pitchFamily="2" charset="77"/>
              </a:rPr>
              <a:t>Constellation is the </a:t>
            </a:r>
          </a:p>
          <a:p>
            <a:pPr algn="ctr"/>
            <a:r>
              <a:rPr lang="en-US" sz="1400" b="1" dirty="0">
                <a:solidFill>
                  <a:schemeClr val="bg2"/>
                </a:solidFill>
                <a:latin typeface="BentonSans Bold" panose="02000503000000020004" pitchFamily="2" charset="77"/>
              </a:rPr>
              <a:t>#1 zero-carbon energy </a:t>
            </a:r>
          </a:p>
          <a:p>
            <a:pPr algn="ctr"/>
            <a:r>
              <a:rPr lang="en-US" sz="1400" b="1" dirty="0">
                <a:solidFill>
                  <a:schemeClr val="bg2"/>
                </a:solidFill>
                <a:latin typeface="BentonSans Bold" panose="02000503000000020004" pitchFamily="2" charset="77"/>
              </a:rPr>
              <a:t>producer in the U.S with nearly 90% carbon-free output, backed by more than </a:t>
            </a:r>
          </a:p>
          <a:p>
            <a:pPr algn="ctr"/>
            <a:r>
              <a:rPr lang="en-US" b="1" dirty="0">
                <a:solidFill>
                  <a:schemeClr val="bg2"/>
                </a:solidFill>
                <a:latin typeface="BentonSans Bold" panose="02000503000000020004" pitchFamily="2" charset="77"/>
              </a:rPr>
              <a:t>32,000 MW </a:t>
            </a:r>
          </a:p>
          <a:p>
            <a:pPr algn="ctr"/>
            <a:r>
              <a:rPr lang="en-US" sz="1400" b="1" dirty="0">
                <a:solidFill>
                  <a:schemeClr val="bg2"/>
                </a:solidFill>
                <a:latin typeface="BentonSans Bold" panose="02000503000000020004" pitchFamily="2" charset="77"/>
              </a:rPr>
              <a:t>of generating capacity.</a:t>
            </a:r>
          </a:p>
          <a:p>
            <a:endParaRPr lang="en-US" sz="1200" dirty="0"/>
          </a:p>
        </p:txBody>
      </p:sp>
      <p:sp>
        <p:nvSpPr>
          <p:cNvPr id="17" name="TextBox 16">
            <a:extLst>
              <a:ext uri="{FF2B5EF4-FFF2-40B4-BE49-F238E27FC236}">
                <a16:creationId xmlns:a16="http://schemas.microsoft.com/office/drawing/2014/main" id="{FE9A058B-1CD9-B522-3247-231FA625B919}"/>
              </a:ext>
            </a:extLst>
          </p:cNvPr>
          <p:cNvSpPr txBox="1"/>
          <p:nvPr/>
        </p:nvSpPr>
        <p:spPr>
          <a:xfrm>
            <a:off x="965673" y="3669263"/>
            <a:ext cx="2217682" cy="523220"/>
          </a:xfrm>
          <a:prstGeom prst="rect">
            <a:avLst/>
          </a:prstGeom>
          <a:noFill/>
        </p:spPr>
        <p:txBody>
          <a:bodyPr wrap="square" rtlCol="0">
            <a:spAutoFit/>
          </a:bodyPr>
          <a:lstStyle/>
          <a:p>
            <a:pPr algn="ctr"/>
            <a:r>
              <a:rPr lang="en-US" sz="1400" b="1" dirty="0">
                <a:solidFill>
                  <a:schemeClr val="bg2"/>
                </a:solidFill>
                <a:latin typeface="BentonSans Bold" panose="02000503000000020004" pitchFamily="2" charset="77"/>
              </a:rPr>
              <a:t>Operates in </a:t>
            </a:r>
          </a:p>
          <a:p>
            <a:pPr algn="ctr"/>
            <a:r>
              <a:rPr lang="en-US" sz="1400" b="1" dirty="0">
                <a:solidFill>
                  <a:schemeClr val="bg2"/>
                </a:solidFill>
                <a:latin typeface="BentonSans Bold" panose="02000503000000020004" pitchFamily="2" charset="77"/>
              </a:rPr>
              <a:t>48 States &amp; DC</a:t>
            </a:r>
          </a:p>
        </p:txBody>
      </p:sp>
      <p:sp>
        <p:nvSpPr>
          <p:cNvPr id="18" name="TextBox 17">
            <a:extLst>
              <a:ext uri="{FF2B5EF4-FFF2-40B4-BE49-F238E27FC236}">
                <a16:creationId xmlns:a16="http://schemas.microsoft.com/office/drawing/2014/main" id="{4B8E0C81-66B3-3FEF-D863-899B96971F43}"/>
              </a:ext>
            </a:extLst>
          </p:cNvPr>
          <p:cNvSpPr txBox="1"/>
          <p:nvPr/>
        </p:nvSpPr>
        <p:spPr>
          <a:xfrm>
            <a:off x="965673" y="4775666"/>
            <a:ext cx="2217682" cy="1477328"/>
          </a:xfrm>
          <a:prstGeom prst="rect">
            <a:avLst/>
          </a:prstGeom>
          <a:noFill/>
        </p:spPr>
        <p:txBody>
          <a:bodyPr wrap="square" rtlCol="0">
            <a:spAutoFit/>
          </a:bodyPr>
          <a:lstStyle/>
          <a:p>
            <a:pPr algn="ctr"/>
            <a:r>
              <a:rPr lang="en-US" sz="1400" b="1" dirty="0">
                <a:solidFill>
                  <a:schemeClr val="bg2"/>
                </a:solidFill>
                <a:latin typeface="BentonSans Bold" panose="02000503000000020004" pitchFamily="2" charset="77"/>
              </a:rPr>
              <a:t>Goal of Providing </a:t>
            </a:r>
          </a:p>
          <a:p>
            <a:pPr algn="ctr"/>
            <a:r>
              <a:rPr lang="en-US" sz="2000" b="1" dirty="0">
                <a:solidFill>
                  <a:schemeClr val="bg2"/>
                </a:solidFill>
                <a:latin typeface="BentonSans Bold" panose="02000503000000020004" pitchFamily="2" charset="77"/>
              </a:rPr>
              <a:t>100%</a:t>
            </a:r>
            <a:r>
              <a:rPr lang="en-US" sz="1400" b="1" dirty="0">
                <a:solidFill>
                  <a:schemeClr val="bg2"/>
                </a:solidFill>
                <a:latin typeface="BentonSans Bold" panose="02000503000000020004" pitchFamily="2" charset="77"/>
              </a:rPr>
              <a:t> </a:t>
            </a:r>
          </a:p>
          <a:p>
            <a:pPr algn="ctr"/>
            <a:r>
              <a:rPr lang="en-US" sz="1400" b="1" dirty="0">
                <a:solidFill>
                  <a:schemeClr val="bg2"/>
                </a:solidFill>
                <a:latin typeface="BentonSans Bold" panose="02000503000000020004" pitchFamily="2" charset="77"/>
              </a:rPr>
              <a:t>of business customers </a:t>
            </a:r>
          </a:p>
          <a:p>
            <a:pPr algn="ctr"/>
            <a:r>
              <a:rPr lang="en-US" sz="1400" b="1" dirty="0">
                <a:solidFill>
                  <a:schemeClr val="bg2"/>
                </a:solidFill>
                <a:latin typeface="BentonSans Bold" panose="02000503000000020004" pitchFamily="2" charset="77"/>
              </a:rPr>
              <a:t>with custom GHG data </a:t>
            </a:r>
          </a:p>
          <a:p>
            <a:pPr algn="ctr"/>
            <a:r>
              <a:rPr lang="en-US" sz="1400" b="1" dirty="0">
                <a:solidFill>
                  <a:schemeClr val="bg2"/>
                </a:solidFill>
                <a:latin typeface="BentonSans Bold" panose="02000503000000020004" pitchFamily="2" charset="77"/>
              </a:rPr>
              <a:t>by end of 2022</a:t>
            </a:r>
          </a:p>
          <a:p>
            <a:pPr algn="ctr"/>
            <a:endParaRPr lang="en-US" sz="1400" b="1" dirty="0">
              <a:solidFill>
                <a:schemeClr val="bg2"/>
              </a:solidFill>
              <a:latin typeface="BentonSans Bold" panose="02000503000000020004" pitchFamily="2" charset="77"/>
            </a:endParaRPr>
          </a:p>
        </p:txBody>
      </p:sp>
      <p:sp>
        <p:nvSpPr>
          <p:cNvPr id="19" name="TextBox 18">
            <a:extLst>
              <a:ext uri="{FF2B5EF4-FFF2-40B4-BE49-F238E27FC236}">
                <a16:creationId xmlns:a16="http://schemas.microsoft.com/office/drawing/2014/main" id="{116FD5E5-E3A7-EC2B-2733-F77BDFA0C478}"/>
              </a:ext>
            </a:extLst>
          </p:cNvPr>
          <p:cNvSpPr txBox="1"/>
          <p:nvPr/>
        </p:nvSpPr>
        <p:spPr>
          <a:xfrm>
            <a:off x="3919080" y="4883775"/>
            <a:ext cx="2217682" cy="923330"/>
          </a:xfrm>
          <a:prstGeom prst="rect">
            <a:avLst/>
          </a:prstGeom>
          <a:noFill/>
        </p:spPr>
        <p:txBody>
          <a:bodyPr wrap="square" rtlCol="0">
            <a:spAutoFit/>
          </a:bodyPr>
          <a:lstStyle/>
          <a:p>
            <a:pPr algn="ctr"/>
            <a:r>
              <a:rPr lang="en-US" sz="2000" b="1" dirty="0">
                <a:solidFill>
                  <a:schemeClr val="bg2"/>
                </a:solidFill>
                <a:latin typeface="BentonSans Bold" panose="02000503000000020004" pitchFamily="2" charset="77"/>
              </a:rPr>
              <a:t>205 TWh</a:t>
            </a:r>
          </a:p>
          <a:p>
            <a:pPr algn="ctr"/>
            <a:r>
              <a:rPr lang="en-US" sz="2000" b="1" dirty="0">
                <a:solidFill>
                  <a:schemeClr val="bg2"/>
                </a:solidFill>
                <a:latin typeface="BentonSans Bold" panose="02000503000000020004" pitchFamily="2" charset="77"/>
              </a:rPr>
              <a:t>1.6 Tcf</a:t>
            </a:r>
          </a:p>
          <a:p>
            <a:pPr algn="ctr"/>
            <a:r>
              <a:rPr lang="en-US" sz="1400" b="1" dirty="0">
                <a:solidFill>
                  <a:schemeClr val="bg2"/>
                </a:solidFill>
                <a:latin typeface="BentonSans Bold" panose="02000503000000020004" pitchFamily="2" charset="77"/>
              </a:rPr>
              <a:t>Customer Load Served</a:t>
            </a:r>
          </a:p>
        </p:txBody>
      </p:sp>
      <p:sp>
        <p:nvSpPr>
          <p:cNvPr id="20" name="TextBox 19">
            <a:extLst>
              <a:ext uri="{FF2B5EF4-FFF2-40B4-BE49-F238E27FC236}">
                <a16:creationId xmlns:a16="http://schemas.microsoft.com/office/drawing/2014/main" id="{43178BC7-0BA4-837B-CBA4-5570748C8DEF}"/>
              </a:ext>
            </a:extLst>
          </p:cNvPr>
          <p:cNvSpPr txBox="1"/>
          <p:nvPr/>
        </p:nvSpPr>
        <p:spPr>
          <a:xfrm>
            <a:off x="3704929" y="1691397"/>
            <a:ext cx="2888157" cy="2339102"/>
          </a:xfrm>
          <a:prstGeom prst="rect">
            <a:avLst/>
          </a:prstGeom>
          <a:noFill/>
        </p:spPr>
        <p:txBody>
          <a:bodyPr wrap="square" rtlCol="0">
            <a:spAutoFit/>
          </a:bodyPr>
          <a:lstStyle/>
          <a:p>
            <a:pPr algn="ctr"/>
            <a:r>
              <a:rPr lang="en-US" sz="1400" b="1" dirty="0">
                <a:solidFill>
                  <a:schemeClr val="bg2"/>
                </a:solidFill>
                <a:latin typeface="BentonSans Bold" panose="02000503000000020004" pitchFamily="2" charset="77"/>
              </a:rPr>
              <a:t>Scalable national </a:t>
            </a:r>
          </a:p>
          <a:p>
            <a:pPr algn="ctr"/>
            <a:r>
              <a:rPr lang="en-US" sz="1400" b="1" dirty="0">
                <a:solidFill>
                  <a:schemeClr val="bg2"/>
                </a:solidFill>
                <a:latin typeface="BentonSans Bold" panose="02000503000000020004" pitchFamily="2" charset="77"/>
              </a:rPr>
              <a:t>platform of over </a:t>
            </a:r>
          </a:p>
          <a:p>
            <a:pPr algn="ctr"/>
            <a:r>
              <a:rPr lang="en-US" sz="2000" b="1" dirty="0">
                <a:solidFill>
                  <a:schemeClr val="bg2"/>
                </a:solidFill>
                <a:latin typeface="BentonSans Bold" panose="02000503000000020004" pitchFamily="2" charset="77"/>
              </a:rPr>
              <a:t>2 million </a:t>
            </a:r>
          </a:p>
          <a:p>
            <a:pPr algn="ctr"/>
            <a:r>
              <a:rPr lang="en-US" sz="1400" b="1" dirty="0">
                <a:solidFill>
                  <a:schemeClr val="bg2"/>
                </a:solidFill>
                <a:latin typeface="BentonSans Bold" panose="02000503000000020004" pitchFamily="2" charset="77"/>
              </a:rPr>
              <a:t>residential, public sector </a:t>
            </a:r>
          </a:p>
          <a:p>
            <a:pPr algn="ctr"/>
            <a:r>
              <a:rPr lang="en-US" sz="1400" b="1" dirty="0">
                <a:solidFill>
                  <a:schemeClr val="bg2"/>
                </a:solidFill>
                <a:latin typeface="BentonSans Bold" panose="02000503000000020004" pitchFamily="2" charset="77"/>
              </a:rPr>
              <a:t>and business customers </a:t>
            </a:r>
          </a:p>
          <a:p>
            <a:pPr algn="ctr"/>
            <a:r>
              <a:rPr lang="en-US" sz="1400" b="1" dirty="0">
                <a:solidFill>
                  <a:schemeClr val="bg2"/>
                </a:solidFill>
                <a:latin typeface="BentonSans Bold" panose="02000503000000020004" pitchFamily="2" charset="77"/>
              </a:rPr>
              <a:t>served, offering </a:t>
            </a:r>
          </a:p>
          <a:p>
            <a:pPr algn="ctr"/>
            <a:r>
              <a:rPr lang="en-US" sz="1400" b="1" dirty="0">
                <a:solidFill>
                  <a:schemeClr val="bg2"/>
                </a:solidFill>
                <a:latin typeface="BentonSans Bold" panose="02000503000000020004" pitchFamily="2" charset="77"/>
              </a:rPr>
              <a:t>a diversity of </a:t>
            </a:r>
          </a:p>
          <a:p>
            <a:pPr algn="ctr"/>
            <a:r>
              <a:rPr lang="en-US" sz="1400" b="1" dirty="0">
                <a:solidFill>
                  <a:schemeClr val="bg2"/>
                </a:solidFill>
                <a:latin typeface="BentonSans Bold" panose="02000503000000020004" pitchFamily="2" charset="77"/>
              </a:rPr>
              <a:t>innovative products </a:t>
            </a:r>
          </a:p>
          <a:p>
            <a:pPr algn="ctr"/>
            <a:r>
              <a:rPr lang="en-US" sz="1400" b="1" dirty="0">
                <a:solidFill>
                  <a:schemeClr val="bg2"/>
                </a:solidFill>
                <a:latin typeface="BentonSans Bold" panose="02000503000000020004" pitchFamily="2" charset="77"/>
              </a:rPr>
              <a:t>and services, including </a:t>
            </a:r>
          </a:p>
          <a:p>
            <a:pPr algn="ctr"/>
            <a:r>
              <a:rPr lang="en-US" sz="1400" b="1" dirty="0">
                <a:solidFill>
                  <a:schemeClr val="bg2"/>
                </a:solidFill>
                <a:latin typeface="BentonSans Bold" panose="02000503000000020004" pitchFamily="2" charset="77"/>
              </a:rPr>
              <a:t>¾ of Fortune 100 companies</a:t>
            </a:r>
          </a:p>
        </p:txBody>
      </p:sp>
      <p:sp>
        <p:nvSpPr>
          <p:cNvPr id="21" name="TextBox 20">
            <a:extLst>
              <a:ext uri="{FF2B5EF4-FFF2-40B4-BE49-F238E27FC236}">
                <a16:creationId xmlns:a16="http://schemas.microsoft.com/office/drawing/2014/main" id="{3FD753BD-3DC1-3104-CCFC-ED5104799CC4}"/>
              </a:ext>
            </a:extLst>
          </p:cNvPr>
          <p:cNvSpPr txBox="1"/>
          <p:nvPr/>
        </p:nvSpPr>
        <p:spPr>
          <a:xfrm>
            <a:off x="7265529" y="1471935"/>
            <a:ext cx="2217682" cy="615553"/>
          </a:xfrm>
          <a:prstGeom prst="rect">
            <a:avLst/>
          </a:prstGeom>
          <a:noFill/>
        </p:spPr>
        <p:txBody>
          <a:bodyPr wrap="square" rtlCol="0">
            <a:spAutoFit/>
          </a:bodyPr>
          <a:lstStyle/>
          <a:p>
            <a:pPr algn="ctr"/>
            <a:r>
              <a:rPr lang="en-US" sz="2000" b="1" dirty="0">
                <a:solidFill>
                  <a:schemeClr val="bg2"/>
                </a:solidFill>
                <a:latin typeface="BentonSans Bold" panose="02000503000000020004" pitchFamily="2" charset="77"/>
              </a:rPr>
              <a:t>13,000</a:t>
            </a:r>
          </a:p>
          <a:p>
            <a:pPr algn="ctr"/>
            <a:r>
              <a:rPr lang="en-US" sz="1400" b="1" dirty="0">
                <a:solidFill>
                  <a:schemeClr val="bg2"/>
                </a:solidFill>
                <a:latin typeface="BentonSans Bold" panose="02000503000000020004" pitchFamily="2" charset="77"/>
              </a:rPr>
              <a:t>Employees</a:t>
            </a:r>
          </a:p>
        </p:txBody>
      </p:sp>
      <p:sp>
        <p:nvSpPr>
          <p:cNvPr id="22" name="TextBox 21">
            <a:extLst>
              <a:ext uri="{FF2B5EF4-FFF2-40B4-BE49-F238E27FC236}">
                <a16:creationId xmlns:a16="http://schemas.microsoft.com/office/drawing/2014/main" id="{C0AF6209-C96C-5B36-F3C8-D7B802908207}"/>
              </a:ext>
            </a:extLst>
          </p:cNvPr>
          <p:cNvSpPr txBox="1"/>
          <p:nvPr/>
        </p:nvSpPr>
        <p:spPr>
          <a:xfrm>
            <a:off x="6998611" y="2686324"/>
            <a:ext cx="2217682" cy="2068323"/>
          </a:xfrm>
          <a:prstGeom prst="rect">
            <a:avLst/>
          </a:prstGeom>
          <a:noFill/>
        </p:spPr>
        <p:txBody>
          <a:bodyPr wrap="square" rtlCol="0">
            <a:spAutoFit/>
          </a:bodyPr>
          <a:lstStyle/>
          <a:p>
            <a:pPr>
              <a:lnSpc>
                <a:spcPts val="1400"/>
              </a:lnSpc>
            </a:pPr>
            <a:r>
              <a:rPr lang="en-US" sz="1400" b="1" dirty="0">
                <a:solidFill>
                  <a:schemeClr val="bg2"/>
                </a:solidFill>
                <a:latin typeface="BentonSans Bold" panose="02000503000000020004" pitchFamily="2" charset="77"/>
              </a:rPr>
              <a:t>Power Supply Mix</a:t>
            </a:r>
          </a:p>
          <a:p>
            <a:pPr>
              <a:lnSpc>
                <a:spcPts val="1400"/>
              </a:lnSpc>
            </a:pPr>
            <a:endParaRPr lang="en-US" sz="1400" b="1" dirty="0">
              <a:solidFill>
                <a:schemeClr val="bg2"/>
              </a:solidFill>
              <a:latin typeface="BentonSans Bold" panose="02000503000000020004" pitchFamily="2" charset="77"/>
            </a:endParaRPr>
          </a:p>
          <a:p>
            <a:pPr>
              <a:lnSpc>
                <a:spcPts val="1400"/>
              </a:lnSpc>
            </a:pPr>
            <a:r>
              <a:rPr lang="en-US" sz="1400" b="1" dirty="0">
                <a:solidFill>
                  <a:schemeClr val="bg2"/>
                </a:solidFill>
                <a:latin typeface="BentonSans Bold" panose="02000503000000020004" pitchFamily="2" charset="77"/>
              </a:rPr>
              <a:t>Nuclear</a:t>
            </a:r>
          </a:p>
          <a:p>
            <a:pPr>
              <a:lnSpc>
                <a:spcPts val="1400"/>
              </a:lnSpc>
            </a:pPr>
            <a:endParaRPr lang="en-US" sz="1400" b="1" dirty="0">
              <a:solidFill>
                <a:schemeClr val="bg2"/>
              </a:solidFill>
              <a:latin typeface="BentonSans Bold" panose="02000503000000020004" pitchFamily="2" charset="77"/>
            </a:endParaRPr>
          </a:p>
          <a:p>
            <a:pPr>
              <a:lnSpc>
                <a:spcPts val="1400"/>
              </a:lnSpc>
            </a:pPr>
            <a:r>
              <a:rPr lang="en-US" sz="1400" b="1" dirty="0">
                <a:solidFill>
                  <a:schemeClr val="bg2"/>
                </a:solidFill>
                <a:latin typeface="BentonSans Bold" panose="02000503000000020004" pitchFamily="2" charset="77"/>
              </a:rPr>
              <a:t>Conventional</a:t>
            </a:r>
          </a:p>
          <a:p>
            <a:pPr>
              <a:lnSpc>
                <a:spcPts val="1400"/>
              </a:lnSpc>
            </a:pPr>
            <a:endParaRPr lang="en-US" sz="1400" b="1" dirty="0">
              <a:solidFill>
                <a:schemeClr val="bg2"/>
              </a:solidFill>
              <a:latin typeface="BentonSans Bold" panose="02000503000000020004" pitchFamily="2" charset="77"/>
            </a:endParaRPr>
          </a:p>
          <a:p>
            <a:pPr>
              <a:lnSpc>
                <a:spcPts val="1400"/>
              </a:lnSpc>
            </a:pPr>
            <a:r>
              <a:rPr lang="en-US" sz="1400" b="1" dirty="0">
                <a:solidFill>
                  <a:schemeClr val="bg2"/>
                </a:solidFill>
                <a:latin typeface="BentonSans Bold" panose="02000503000000020004" pitchFamily="2" charset="77"/>
              </a:rPr>
              <a:t>Owned Renewable</a:t>
            </a:r>
          </a:p>
          <a:p>
            <a:pPr>
              <a:lnSpc>
                <a:spcPts val="1400"/>
              </a:lnSpc>
            </a:pPr>
            <a:endParaRPr lang="en-US" sz="1400" b="1" dirty="0">
              <a:solidFill>
                <a:schemeClr val="bg2"/>
              </a:solidFill>
              <a:latin typeface="BentonSans Bold" panose="02000503000000020004" pitchFamily="2" charset="77"/>
            </a:endParaRPr>
          </a:p>
          <a:p>
            <a:pPr>
              <a:lnSpc>
                <a:spcPts val="1400"/>
              </a:lnSpc>
            </a:pPr>
            <a:r>
              <a:rPr lang="en-US" sz="1400" b="1" dirty="0">
                <a:solidFill>
                  <a:schemeClr val="bg2"/>
                </a:solidFill>
                <a:latin typeface="BentonSans Bold" panose="02000503000000020004" pitchFamily="2" charset="77"/>
              </a:rPr>
              <a:t>Contracted Renewable</a:t>
            </a:r>
          </a:p>
          <a:p>
            <a:pPr>
              <a:lnSpc>
                <a:spcPts val="1400"/>
              </a:lnSpc>
            </a:pPr>
            <a:endParaRPr lang="en-US" sz="1400" b="1" dirty="0">
              <a:solidFill>
                <a:schemeClr val="bg2"/>
              </a:solidFill>
              <a:latin typeface="BentonSans Bold" panose="02000503000000020004" pitchFamily="2" charset="77"/>
            </a:endParaRPr>
          </a:p>
          <a:p>
            <a:pPr>
              <a:lnSpc>
                <a:spcPts val="1400"/>
              </a:lnSpc>
            </a:pPr>
            <a:r>
              <a:rPr lang="en-US" sz="1400" b="1" dirty="0">
                <a:solidFill>
                  <a:schemeClr val="bg2"/>
                </a:solidFill>
                <a:latin typeface="BentonSans Bold" panose="02000503000000020004" pitchFamily="2" charset="77"/>
              </a:rPr>
              <a:t>Purchased Power</a:t>
            </a:r>
          </a:p>
        </p:txBody>
      </p:sp>
      <p:sp>
        <p:nvSpPr>
          <p:cNvPr id="23" name="TextBox 22">
            <a:extLst>
              <a:ext uri="{FF2B5EF4-FFF2-40B4-BE49-F238E27FC236}">
                <a16:creationId xmlns:a16="http://schemas.microsoft.com/office/drawing/2014/main" id="{DF972C81-7BB9-17E1-D429-51BCC7D055B0}"/>
              </a:ext>
            </a:extLst>
          </p:cNvPr>
          <p:cNvSpPr txBox="1"/>
          <p:nvPr/>
        </p:nvSpPr>
        <p:spPr>
          <a:xfrm>
            <a:off x="7232904" y="5083831"/>
            <a:ext cx="2217682" cy="954107"/>
          </a:xfrm>
          <a:prstGeom prst="rect">
            <a:avLst/>
          </a:prstGeom>
          <a:noFill/>
        </p:spPr>
        <p:txBody>
          <a:bodyPr wrap="square" rtlCol="0">
            <a:spAutoFit/>
          </a:bodyPr>
          <a:lstStyle/>
          <a:p>
            <a:pPr algn="ctr"/>
            <a:r>
              <a:rPr lang="en-US" sz="1400" b="1" dirty="0">
                <a:solidFill>
                  <a:schemeClr val="bg2"/>
                </a:solidFill>
                <a:latin typeface="BentonSans Bold" panose="02000503000000020004" pitchFamily="2" charset="77"/>
              </a:rPr>
              <a:t>C&amp;I</a:t>
            </a:r>
          </a:p>
          <a:p>
            <a:pPr algn="ctr"/>
            <a:r>
              <a:rPr lang="en-US" sz="1400" b="1" dirty="0">
                <a:solidFill>
                  <a:schemeClr val="bg2"/>
                </a:solidFill>
                <a:latin typeface="BentonSans Bold" panose="02000503000000020004" pitchFamily="2" charset="77"/>
              </a:rPr>
              <a:t>Market Share Ranking</a:t>
            </a:r>
          </a:p>
          <a:p>
            <a:pPr algn="ctr"/>
            <a:r>
              <a:rPr lang="en-US" sz="2800" b="1" dirty="0">
                <a:solidFill>
                  <a:schemeClr val="bg2"/>
                </a:solidFill>
                <a:latin typeface="BentonSans Bold" panose="02000503000000020004" pitchFamily="2" charset="77"/>
              </a:rPr>
              <a:t>#1</a:t>
            </a:r>
          </a:p>
        </p:txBody>
      </p:sp>
      <p:sp>
        <p:nvSpPr>
          <p:cNvPr id="24" name="TextBox 23">
            <a:extLst>
              <a:ext uri="{FF2B5EF4-FFF2-40B4-BE49-F238E27FC236}">
                <a16:creationId xmlns:a16="http://schemas.microsoft.com/office/drawing/2014/main" id="{B4008B54-C361-2CF9-1AA5-2A4821D733A8}"/>
              </a:ext>
            </a:extLst>
          </p:cNvPr>
          <p:cNvSpPr txBox="1"/>
          <p:nvPr/>
        </p:nvSpPr>
        <p:spPr>
          <a:xfrm>
            <a:off x="9153231" y="2686324"/>
            <a:ext cx="659963" cy="2068323"/>
          </a:xfrm>
          <a:prstGeom prst="rect">
            <a:avLst/>
          </a:prstGeom>
          <a:noFill/>
        </p:spPr>
        <p:txBody>
          <a:bodyPr wrap="square" rtlCol="0">
            <a:spAutoFit/>
          </a:bodyPr>
          <a:lstStyle/>
          <a:p>
            <a:pPr>
              <a:lnSpc>
                <a:spcPts val="1400"/>
              </a:lnSpc>
            </a:pPr>
            <a:r>
              <a:rPr lang="en-US" sz="1400" b="1" dirty="0">
                <a:solidFill>
                  <a:schemeClr val="bg2"/>
                </a:solidFill>
                <a:latin typeface="BentonSans Bold" panose="02000503000000020004" pitchFamily="2" charset="77"/>
              </a:rPr>
              <a:t>TWh</a:t>
            </a:r>
          </a:p>
          <a:p>
            <a:pPr>
              <a:lnSpc>
                <a:spcPts val="1400"/>
              </a:lnSpc>
            </a:pPr>
            <a:endParaRPr lang="en-US" sz="1400" b="1" dirty="0">
              <a:solidFill>
                <a:schemeClr val="bg2"/>
              </a:solidFill>
              <a:latin typeface="BentonSans Bold" panose="02000503000000020004" pitchFamily="2" charset="77"/>
            </a:endParaRPr>
          </a:p>
          <a:p>
            <a:pPr>
              <a:lnSpc>
                <a:spcPts val="1400"/>
              </a:lnSpc>
            </a:pPr>
            <a:r>
              <a:rPr lang="en-US" sz="1400" b="1" dirty="0">
                <a:solidFill>
                  <a:schemeClr val="bg2"/>
                </a:solidFill>
                <a:latin typeface="BentonSans Bold" panose="02000503000000020004" pitchFamily="2" charset="77"/>
              </a:rPr>
              <a:t>176</a:t>
            </a:r>
          </a:p>
          <a:p>
            <a:pPr>
              <a:lnSpc>
                <a:spcPts val="1400"/>
              </a:lnSpc>
            </a:pPr>
            <a:endParaRPr lang="en-US" sz="1400" b="1" dirty="0">
              <a:solidFill>
                <a:schemeClr val="bg2"/>
              </a:solidFill>
              <a:latin typeface="BentonSans Bold" panose="02000503000000020004" pitchFamily="2" charset="77"/>
            </a:endParaRPr>
          </a:p>
          <a:p>
            <a:pPr>
              <a:lnSpc>
                <a:spcPts val="1400"/>
              </a:lnSpc>
            </a:pPr>
            <a:r>
              <a:rPr lang="en-US" sz="1400" b="1" dirty="0">
                <a:solidFill>
                  <a:schemeClr val="bg2"/>
                </a:solidFill>
                <a:latin typeface="BentonSans Bold" panose="02000503000000020004" pitchFamily="2" charset="77"/>
              </a:rPr>
              <a:t>20</a:t>
            </a:r>
          </a:p>
          <a:p>
            <a:pPr>
              <a:lnSpc>
                <a:spcPts val="1400"/>
              </a:lnSpc>
            </a:pPr>
            <a:endParaRPr lang="en-US" sz="1400" b="1" dirty="0">
              <a:solidFill>
                <a:schemeClr val="bg2"/>
              </a:solidFill>
              <a:latin typeface="BentonSans Bold" panose="02000503000000020004" pitchFamily="2" charset="77"/>
            </a:endParaRPr>
          </a:p>
          <a:p>
            <a:pPr>
              <a:lnSpc>
                <a:spcPts val="1400"/>
              </a:lnSpc>
            </a:pPr>
            <a:r>
              <a:rPr lang="en-US" sz="1400" b="1" dirty="0">
                <a:solidFill>
                  <a:schemeClr val="bg2"/>
                </a:solidFill>
                <a:latin typeface="BentonSans Bold" panose="02000503000000020004" pitchFamily="2" charset="77"/>
              </a:rPr>
              <a:t>7</a:t>
            </a:r>
          </a:p>
          <a:p>
            <a:pPr>
              <a:lnSpc>
                <a:spcPts val="1400"/>
              </a:lnSpc>
            </a:pPr>
            <a:endParaRPr lang="en-US" sz="1400" b="1" dirty="0">
              <a:solidFill>
                <a:schemeClr val="bg2"/>
              </a:solidFill>
              <a:latin typeface="BentonSans Bold" panose="02000503000000020004" pitchFamily="2" charset="77"/>
            </a:endParaRPr>
          </a:p>
          <a:p>
            <a:pPr>
              <a:lnSpc>
                <a:spcPts val="1400"/>
              </a:lnSpc>
            </a:pPr>
            <a:r>
              <a:rPr lang="en-US" sz="1400" b="1" dirty="0">
                <a:solidFill>
                  <a:schemeClr val="bg2"/>
                </a:solidFill>
                <a:latin typeface="BentonSans Bold" panose="02000503000000020004" pitchFamily="2" charset="77"/>
              </a:rPr>
              <a:t>7</a:t>
            </a:r>
          </a:p>
          <a:p>
            <a:pPr>
              <a:lnSpc>
                <a:spcPts val="1400"/>
              </a:lnSpc>
            </a:pPr>
            <a:endParaRPr lang="en-US" sz="1400" b="1" dirty="0">
              <a:solidFill>
                <a:schemeClr val="bg2"/>
              </a:solidFill>
              <a:latin typeface="BentonSans Bold" panose="02000503000000020004" pitchFamily="2" charset="77"/>
            </a:endParaRPr>
          </a:p>
          <a:p>
            <a:pPr>
              <a:lnSpc>
                <a:spcPts val="1400"/>
              </a:lnSpc>
            </a:pPr>
            <a:r>
              <a:rPr lang="en-US" sz="1400" b="1" dirty="0">
                <a:solidFill>
                  <a:schemeClr val="bg2"/>
                </a:solidFill>
                <a:latin typeface="BentonSans Bold" panose="02000503000000020004" pitchFamily="2" charset="77"/>
              </a:rPr>
              <a:t>73</a:t>
            </a:r>
          </a:p>
        </p:txBody>
      </p:sp>
      <p:cxnSp>
        <p:nvCxnSpPr>
          <p:cNvPr id="26" name="Straight Connector 25">
            <a:extLst>
              <a:ext uri="{FF2B5EF4-FFF2-40B4-BE49-F238E27FC236}">
                <a16:creationId xmlns:a16="http://schemas.microsoft.com/office/drawing/2014/main" id="{ED254133-0727-6715-249D-074924384A99}"/>
              </a:ext>
            </a:extLst>
          </p:cNvPr>
          <p:cNvCxnSpPr>
            <a:cxnSpLocks/>
          </p:cNvCxnSpPr>
          <p:nvPr/>
        </p:nvCxnSpPr>
        <p:spPr>
          <a:xfrm>
            <a:off x="7091015" y="2947933"/>
            <a:ext cx="2530804" cy="0"/>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8CEF466B-FED8-D73C-8334-C0825B939D24}"/>
              </a:ext>
            </a:extLst>
          </p:cNvPr>
          <p:cNvCxnSpPr>
            <a:cxnSpLocks/>
          </p:cNvCxnSpPr>
          <p:nvPr/>
        </p:nvCxnSpPr>
        <p:spPr>
          <a:xfrm>
            <a:off x="7091015" y="3336815"/>
            <a:ext cx="2530804" cy="0"/>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619F4A2F-28A5-FFFF-65B5-6549C609277A}"/>
              </a:ext>
            </a:extLst>
          </p:cNvPr>
          <p:cNvCxnSpPr>
            <a:cxnSpLocks/>
          </p:cNvCxnSpPr>
          <p:nvPr/>
        </p:nvCxnSpPr>
        <p:spPr>
          <a:xfrm>
            <a:off x="7091015" y="3694167"/>
            <a:ext cx="2530804" cy="0"/>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F5821DE7-3AF7-36BA-F75C-98B8EA2F5938}"/>
              </a:ext>
            </a:extLst>
          </p:cNvPr>
          <p:cNvCxnSpPr>
            <a:cxnSpLocks/>
          </p:cNvCxnSpPr>
          <p:nvPr/>
        </p:nvCxnSpPr>
        <p:spPr>
          <a:xfrm>
            <a:off x="7091015" y="4030499"/>
            <a:ext cx="2530804" cy="0"/>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E9829C6F-24C6-1314-A003-5A4A76AA2F86}"/>
              </a:ext>
            </a:extLst>
          </p:cNvPr>
          <p:cNvCxnSpPr>
            <a:cxnSpLocks/>
          </p:cNvCxnSpPr>
          <p:nvPr/>
        </p:nvCxnSpPr>
        <p:spPr>
          <a:xfrm>
            <a:off x="7091015" y="4398361"/>
            <a:ext cx="2530804" cy="0"/>
          </a:xfrm>
          <a:prstGeom prst="line">
            <a:avLst/>
          </a:prstGeom>
          <a:ln>
            <a:solidFill>
              <a:schemeClr val="bg1"/>
            </a:solidFill>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468641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C8DF2C-0058-4BEC-A5D8-4309926FA77A}"/>
              </a:ext>
            </a:extLst>
          </p:cNvPr>
          <p:cNvSpPr>
            <a:spLocks noGrp="1"/>
          </p:cNvSpPr>
          <p:nvPr>
            <p:ph type="title"/>
          </p:nvPr>
        </p:nvSpPr>
        <p:spPr/>
        <p:txBody>
          <a:bodyPr>
            <a:normAutofit fontScale="90000"/>
          </a:bodyPr>
          <a:lstStyle/>
          <a:p>
            <a:r>
              <a:rPr lang="en-US" sz="3600" dirty="0"/>
              <a:t>Generating Assets</a:t>
            </a:r>
          </a:p>
        </p:txBody>
      </p:sp>
      <p:sp>
        <p:nvSpPr>
          <p:cNvPr id="2" name="Slide Number Placeholder 1">
            <a:extLst>
              <a:ext uri="{FF2B5EF4-FFF2-40B4-BE49-F238E27FC236}">
                <a16:creationId xmlns:a16="http://schemas.microsoft.com/office/drawing/2014/main" id="{CB9B4F6F-B44E-0684-47C4-12DC67DEFA48}"/>
              </a:ext>
            </a:extLst>
          </p:cNvPr>
          <p:cNvSpPr>
            <a:spLocks noGrp="1"/>
          </p:cNvSpPr>
          <p:nvPr>
            <p:ph type="sldNum" sz="quarter" idx="4"/>
          </p:nvPr>
        </p:nvSpPr>
        <p:spPr/>
        <p:txBody>
          <a:bodyPr/>
          <a:lstStyle/>
          <a:p>
            <a:fld id="{2ED86176-D6A4-43D8-BE13-F18245AD9D39}" type="slidenum">
              <a:rPr lang="en-US" smtClean="0"/>
              <a:pPr/>
              <a:t>38</a:t>
            </a:fld>
            <a:endParaRPr lang="en-US" dirty="0"/>
          </a:p>
        </p:txBody>
      </p:sp>
      <p:sp>
        <p:nvSpPr>
          <p:cNvPr id="6" name="Rectangle 5">
            <a:extLst>
              <a:ext uri="{FF2B5EF4-FFF2-40B4-BE49-F238E27FC236}">
                <a16:creationId xmlns:a16="http://schemas.microsoft.com/office/drawing/2014/main" id="{86974C59-35AF-4BC6-8532-69D46E770D64}"/>
              </a:ext>
            </a:extLst>
          </p:cNvPr>
          <p:cNvSpPr/>
          <p:nvPr/>
        </p:nvSpPr>
        <p:spPr>
          <a:xfrm>
            <a:off x="2012950" y="6581002"/>
            <a:ext cx="7290544" cy="276999"/>
          </a:xfrm>
          <a:prstGeom prst="rect">
            <a:avLst/>
          </a:prstGeom>
          <a:noFill/>
        </p:spPr>
        <p:txBody>
          <a:bodyPr wrap="square">
            <a:spAutoFit/>
          </a:bodyPr>
          <a:lstStyle/>
          <a:p>
            <a:pPr lvl="0">
              <a:defRPr/>
            </a:pPr>
            <a:r>
              <a:rPr lang="en-US" sz="600" kern="0" dirty="0">
                <a:solidFill>
                  <a:schemeClr val="bg1">
                    <a:lumMod val="65000"/>
                  </a:schemeClr>
                </a:solidFill>
              </a:rPr>
              <a:t>© 2023 Constellation Energy Resources, LLC.  The offerings described herein are those of either Constellation NewEnergy, Inc. or Constellation NewEnergy-Gas Division, LLC, affiliates of each other.  Brand names and product names are trademarks or service marks of their respective holders. All rights reserved. Errors and omissions excepted.</a:t>
            </a:r>
          </a:p>
        </p:txBody>
      </p:sp>
      <p:pic>
        <p:nvPicPr>
          <p:cNvPr id="14" name="Picture 13">
            <a:extLst>
              <a:ext uri="{FF2B5EF4-FFF2-40B4-BE49-F238E27FC236}">
                <a16:creationId xmlns:a16="http://schemas.microsoft.com/office/drawing/2014/main" id="{A941A809-31CF-4D3F-90D8-21D9D182E7CB}"/>
              </a:ext>
            </a:extLst>
          </p:cNvPr>
          <p:cNvPicPr>
            <a:picLocks noChangeAspect="1"/>
          </p:cNvPicPr>
          <p:nvPr/>
        </p:nvPicPr>
        <p:blipFill>
          <a:blip r:embed="rId2"/>
          <a:stretch>
            <a:fillRect/>
          </a:stretch>
        </p:blipFill>
        <p:spPr>
          <a:xfrm>
            <a:off x="479400" y="1042218"/>
            <a:ext cx="7962837" cy="4993643"/>
          </a:xfrm>
          <a:prstGeom prst="rect">
            <a:avLst/>
          </a:prstGeom>
        </p:spPr>
      </p:pic>
      <p:grpSp>
        <p:nvGrpSpPr>
          <p:cNvPr id="33" name="Group 32">
            <a:extLst>
              <a:ext uri="{FF2B5EF4-FFF2-40B4-BE49-F238E27FC236}">
                <a16:creationId xmlns:a16="http://schemas.microsoft.com/office/drawing/2014/main" id="{93DAEEC6-2227-4277-816F-057A44A21E68}"/>
              </a:ext>
            </a:extLst>
          </p:cNvPr>
          <p:cNvGrpSpPr/>
          <p:nvPr/>
        </p:nvGrpSpPr>
        <p:grpSpPr>
          <a:xfrm>
            <a:off x="8589707" y="4145315"/>
            <a:ext cx="3425766" cy="948889"/>
            <a:chOff x="6146800" y="2032000"/>
            <a:chExt cx="2997198" cy="779569"/>
          </a:xfrm>
        </p:grpSpPr>
        <p:grpSp>
          <p:nvGrpSpPr>
            <p:cNvPr id="17" name="Group 16">
              <a:extLst>
                <a:ext uri="{FF2B5EF4-FFF2-40B4-BE49-F238E27FC236}">
                  <a16:creationId xmlns:a16="http://schemas.microsoft.com/office/drawing/2014/main" id="{CBEEFEF9-0A16-42A9-A2A2-5F6D572ACE96}"/>
                </a:ext>
              </a:extLst>
            </p:cNvPr>
            <p:cNvGrpSpPr/>
            <p:nvPr/>
          </p:nvGrpSpPr>
          <p:grpSpPr>
            <a:xfrm>
              <a:off x="6146800" y="2032000"/>
              <a:ext cx="1998132" cy="276999"/>
              <a:chOff x="6146800" y="2032000"/>
              <a:chExt cx="1998132" cy="276999"/>
            </a:xfrm>
          </p:grpSpPr>
          <p:sp>
            <p:nvSpPr>
              <p:cNvPr id="15" name="Oval 14">
                <a:extLst>
                  <a:ext uri="{FF2B5EF4-FFF2-40B4-BE49-F238E27FC236}">
                    <a16:creationId xmlns:a16="http://schemas.microsoft.com/office/drawing/2014/main" id="{580F92F7-4E10-496C-8F11-AA1536FDB8D3}"/>
                  </a:ext>
                </a:extLst>
              </p:cNvPr>
              <p:cNvSpPr/>
              <p:nvPr/>
            </p:nvSpPr>
            <p:spPr>
              <a:xfrm>
                <a:off x="6146800" y="2116667"/>
                <a:ext cx="110067" cy="110067"/>
              </a:xfrm>
              <a:prstGeom prst="ellipse">
                <a:avLst/>
              </a:prstGeom>
              <a:solidFill>
                <a:srgbClr val="2FD0FF"/>
              </a:solidFill>
              <a:ln>
                <a:solidFill>
                  <a:srgbClr val="2FD0FF"/>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
            <p:nvSpPr>
              <p:cNvPr id="16" name="TextBox 15">
                <a:extLst>
                  <a:ext uri="{FF2B5EF4-FFF2-40B4-BE49-F238E27FC236}">
                    <a16:creationId xmlns:a16="http://schemas.microsoft.com/office/drawing/2014/main" id="{02519A2B-A862-432B-8472-1F3D0590E2F3}"/>
                  </a:ext>
                </a:extLst>
              </p:cNvPr>
              <p:cNvSpPr txBox="1"/>
              <p:nvPr/>
            </p:nvSpPr>
            <p:spPr>
              <a:xfrm>
                <a:off x="6214532" y="2032000"/>
                <a:ext cx="1930400" cy="276999"/>
              </a:xfrm>
              <a:prstGeom prst="rect">
                <a:avLst/>
              </a:prstGeom>
              <a:noFill/>
            </p:spPr>
            <p:txBody>
              <a:bodyPr wrap="square" rtlCol="0">
                <a:spAutoFit/>
              </a:bodyPr>
              <a:lstStyle/>
              <a:p>
                <a:r>
                  <a:rPr lang="en-US" sz="1200" dirty="0">
                    <a:solidFill>
                      <a:schemeClr val="tx2">
                        <a:lumMod val="75000"/>
                      </a:schemeClr>
                    </a:solidFill>
                  </a:rPr>
                  <a:t>Nuclear</a:t>
                </a:r>
              </a:p>
            </p:txBody>
          </p:sp>
        </p:grpSp>
        <p:grpSp>
          <p:nvGrpSpPr>
            <p:cNvPr id="18" name="Group 17">
              <a:extLst>
                <a:ext uri="{FF2B5EF4-FFF2-40B4-BE49-F238E27FC236}">
                  <a16:creationId xmlns:a16="http://schemas.microsoft.com/office/drawing/2014/main" id="{A616C60C-12A2-4270-ADBB-77CFB8AA6AB1}"/>
                </a:ext>
              </a:extLst>
            </p:cNvPr>
            <p:cNvGrpSpPr/>
            <p:nvPr/>
          </p:nvGrpSpPr>
          <p:grpSpPr>
            <a:xfrm>
              <a:off x="6146800" y="2280567"/>
              <a:ext cx="1998132" cy="276999"/>
              <a:chOff x="6146800" y="2032000"/>
              <a:chExt cx="1998132" cy="276999"/>
            </a:xfrm>
          </p:grpSpPr>
          <p:sp>
            <p:nvSpPr>
              <p:cNvPr id="19" name="Oval 18">
                <a:extLst>
                  <a:ext uri="{FF2B5EF4-FFF2-40B4-BE49-F238E27FC236}">
                    <a16:creationId xmlns:a16="http://schemas.microsoft.com/office/drawing/2014/main" id="{5CF61C79-4690-47D3-B1BF-2E7F27DA9C1D}"/>
                  </a:ext>
                </a:extLst>
              </p:cNvPr>
              <p:cNvSpPr/>
              <p:nvPr/>
            </p:nvSpPr>
            <p:spPr>
              <a:xfrm>
                <a:off x="6146800" y="2116667"/>
                <a:ext cx="110067" cy="110067"/>
              </a:xfrm>
              <a:prstGeom prst="ellipse">
                <a:avLst/>
              </a:prstGeom>
              <a:solidFill>
                <a:srgbClr val="7030A0"/>
              </a:solidFill>
              <a:ln>
                <a:solidFill>
                  <a:srgbClr val="7030A0"/>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
            <p:nvSpPr>
              <p:cNvPr id="20" name="TextBox 19">
                <a:extLst>
                  <a:ext uri="{FF2B5EF4-FFF2-40B4-BE49-F238E27FC236}">
                    <a16:creationId xmlns:a16="http://schemas.microsoft.com/office/drawing/2014/main" id="{DDC4698B-A928-4177-8A2B-1779587E9F69}"/>
                  </a:ext>
                </a:extLst>
              </p:cNvPr>
              <p:cNvSpPr txBox="1"/>
              <p:nvPr/>
            </p:nvSpPr>
            <p:spPr>
              <a:xfrm>
                <a:off x="6214532" y="2032000"/>
                <a:ext cx="1930400" cy="276999"/>
              </a:xfrm>
              <a:prstGeom prst="rect">
                <a:avLst/>
              </a:prstGeom>
              <a:noFill/>
            </p:spPr>
            <p:txBody>
              <a:bodyPr wrap="square" rtlCol="0">
                <a:spAutoFit/>
              </a:bodyPr>
              <a:lstStyle/>
              <a:p>
                <a:r>
                  <a:rPr lang="en-US" sz="1200" dirty="0">
                    <a:solidFill>
                      <a:schemeClr val="tx2">
                        <a:lumMod val="75000"/>
                      </a:schemeClr>
                    </a:solidFill>
                  </a:rPr>
                  <a:t>Gas/Other</a:t>
                </a:r>
              </a:p>
            </p:txBody>
          </p:sp>
        </p:grpSp>
        <p:grpSp>
          <p:nvGrpSpPr>
            <p:cNvPr id="21" name="Group 20">
              <a:extLst>
                <a:ext uri="{FF2B5EF4-FFF2-40B4-BE49-F238E27FC236}">
                  <a16:creationId xmlns:a16="http://schemas.microsoft.com/office/drawing/2014/main" id="{DE3DFDD3-3D49-4207-B310-7FC5690D4489}"/>
                </a:ext>
              </a:extLst>
            </p:cNvPr>
            <p:cNvGrpSpPr/>
            <p:nvPr/>
          </p:nvGrpSpPr>
          <p:grpSpPr>
            <a:xfrm>
              <a:off x="6146800" y="2534570"/>
              <a:ext cx="1998132" cy="276999"/>
              <a:chOff x="6146800" y="2032000"/>
              <a:chExt cx="1998132" cy="276999"/>
            </a:xfrm>
          </p:grpSpPr>
          <p:sp>
            <p:nvSpPr>
              <p:cNvPr id="22" name="Oval 21">
                <a:extLst>
                  <a:ext uri="{FF2B5EF4-FFF2-40B4-BE49-F238E27FC236}">
                    <a16:creationId xmlns:a16="http://schemas.microsoft.com/office/drawing/2014/main" id="{37C08B2C-38BF-41AE-B1A1-F3C2B0B420F9}"/>
                  </a:ext>
                </a:extLst>
              </p:cNvPr>
              <p:cNvSpPr/>
              <p:nvPr/>
            </p:nvSpPr>
            <p:spPr>
              <a:xfrm>
                <a:off x="6146800" y="2116667"/>
                <a:ext cx="110067" cy="110067"/>
              </a:xfrm>
              <a:prstGeom prst="ellipse">
                <a:avLst/>
              </a:prstGeom>
              <a:solidFill>
                <a:srgbClr val="0C65AF"/>
              </a:solidFill>
              <a:ln>
                <a:solidFill>
                  <a:srgbClr val="0C65AF"/>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
            <p:nvSpPr>
              <p:cNvPr id="23" name="TextBox 22">
                <a:extLst>
                  <a:ext uri="{FF2B5EF4-FFF2-40B4-BE49-F238E27FC236}">
                    <a16:creationId xmlns:a16="http://schemas.microsoft.com/office/drawing/2014/main" id="{20551A25-3D80-43FE-9FA6-E665CE3807A9}"/>
                  </a:ext>
                </a:extLst>
              </p:cNvPr>
              <p:cNvSpPr txBox="1"/>
              <p:nvPr/>
            </p:nvSpPr>
            <p:spPr>
              <a:xfrm>
                <a:off x="6214532" y="2032000"/>
                <a:ext cx="1930400" cy="276999"/>
              </a:xfrm>
              <a:prstGeom prst="rect">
                <a:avLst/>
              </a:prstGeom>
              <a:noFill/>
            </p:spPr>
            <p:txBody>
              <a:bodyPr wrap="square" rtlCol="0">
                <a:spAutoFit/>
              </a:bodyPr>
              <a:lstStyle/>
              <a:p>
                <a:r>
                  <a:rPr lang="en-US" sz="1200" dirty="0">
                    <a:solidFill>
                      <a:schemeClr val="tx2">
                        <a:lumMod val="75000"/>
                      </a:schemeClr>
                    </a:solidFill>
                  </a:rPr>
                  <a:t>Hydro</a:t>
                </a:r>
              </a:p>
            </p:txBody>
          </p:sp>
        </p:grpSp>
        <p:grpSp>
          <p:nvGrpSpPr>
            <p:cNvPr id="24" name="Group 23">
              <a:extLst>
                <a:ext uri="{FF2B5EF4-FFF2-40B4-BE49-F238E27FC236}">
                  <a16:creationId xmlns:a16="http://schemas.microsoft.com/office/drawing/2014/main" id="{1A8294F2-9A6A-469E-8BF3-92A9F9E31872}"/>
                </a:ext>
              </a:extLst>
            </p:cNvPr>
            <p:cNvGrpSpPr/>
            <p:nvPr/>
          </p:nvGrpSpPr>
          <p:grpSpPr>
            <a:xfrm>
              <a:off x="7145866" y="2032000"/>
              <a:ext cx="1998132" cy="276999"/>
              <a:chOff x="6146800" y="2032000"/>
              <a:chExt cx="1998132" cy="276999"/>
            </a:xfrm>
          </p:grpSpPr>
          <p:sp>
            <p:nvSpPr>
              <p:cNvPr id="25" name="Oval 24">
                <a:extLst>
                  <a:ext uri="{FF2B5EF4-FFF2-40B4-BE49-F238E27FC236}">
                    <a16:creationId xmlns:a16="http://schemas.microsoft.com/office/drawing/2014/main" id="{86A69087-59C6-42AF-8636-B3698DC09F18}"/>
                  </a:ext>
                </a:extLst>
              </p:cNvPr>
              <p:cNvSpPr/>
              <p:nvPr/>
            </p:nvSpPr>
            <p:spPr>
              <a:xfrm>
                <a:off x="6146800" y="2116667"/>
                <a:ext cx="110067" cy="110067"/>
              </a:xfrm>
              <a:prstGeom prst="ellipse">
                <a:avLst/>
              </a:prstGeom>
              <a:solidFill>
                <a:srgbClr val="74AF27"/>
              </a:solidFill>
              <a:ln>
                <a:solidFill>
                  <a:srgbClr val="74AF27"/>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
            <p:nvSpPr>
              <p:cNvPr id="26" name="TextBox 25">
                <a:extLst>
                  <a:ext uri="{FF2B5EF4-FFF2-40B4-BE49-F238E27FC236}">
                    <a16:creationId xmlns:a16="http://schemas.microsoft.com/office/drawing/2014/main" id="{2F101D5F-2379-49E6-8E86-B12886082935}"/>
                  </a:ext>
                </a:extLst>
              </p:cNvPr>
              <p:cNvSpPr txBox="1"/>
              <p:nvPr/>
            </p:nvSpPr>
            <p:spPr>
              <a:xfrm>
                <a:off x="6214532" y="2032000"/>
                <a:ext cx="1930400" cy="276999"/>
              </a:xfrm>
              <a:prstGeom prst="rect">
                <a:avLst/>
              </a:prstGeom>
              <a:noFill/>
            </p:spPr>
            <p:txBody>
              <a:bodyPr wrap="square" rtlCol="0">
                <a:spAutoFit/>
              </a:bodyPr>
              <a:lstStyle/>
              <a:p>
                <a:r>
                  <a:rPr lang="en-US" sz="1200" dirty="0">
                    <a:solidFill>
                      <a:schemeClr val="tx2">
                        <a:lumMod val="75000"/>
                      </a:schemeClr>
                    </a:solidFill>
                  </a:rPr>
                  <a:t>Wind</a:t>
                </a:r>
              </a:p>
            </p:txBody>
          </p:sp>
        </p:grpSp>
        <p:grpSp>
          <p:nvGrpSpPr>
            <p:cNvPr id="27" name="Group 26">
              <a:extLst>
                <a:ext uri="{FF2B5EF4-FFF2-40B4-BE49-F238E27FC236}">
                  <a16:creationId xmlns:a16="http://schemas.microsoft.com/office/drawing/2014/main" id="{5C6C4054-73E9-40FD-BD78-66F3112B2BAF}"/>
                </a:ext>
              </a:extLst>
            </p:cNvPr>
            <p:cNvGrpSpPr/>
            <p:nvPr/>
          </p:nvGrpSpPr>
          <p:grpSpPr>
            <a:xfrm>
              <a:off x="7145866" y="2280567"/>
              <a:ext cx="1998132" cy="276999"/>
              <a:chOff x="6146800" y="2032000"/>
              <a:chExt cx="1998132" cy="276999"/>
            </a:xfrm>
          </p:grpSpPr>
          <p:sp>
            <p:nvSpPr>
              <p:cNvPr id="28" name="Oval 27">
                <a:extLst>
                  <a:ext uri="{FF2B5EF4-FFF2-40B4-BE49-F238E27FC236}">
                    <a16:creationId xmlns:a16="http://schemas.microsoft.com/office/drawing/2014/main" id="{280D2974-79DC-4065-BD8C-A36FE025922D}"/>
                  </a:ext>
                </a:extLst>
              </p:cNvPr>
              <p:cNvSpPr/>
              <p:nvPr/>
            </p:nvSpPr>
            <p:spPr>
              <a:xfrm>
                <a:off x="6146800" y="2116667"/>
                <a:ext cx="110067" cy="110067"/>
              </a:xfrm>
              <a:prstGeom prst="ellipse">
                <a:avLst/>
              </a:prstGeom>
              <a:solidFill>
                <a:srgbClr val="EE7402"/>
              </a:solidFill>
              <a:ln>
                <a:solidFill>
                  <a:srgbClr val="EE7402"/>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
            <p:nvSpPr>
              <p:cNvPr id="29" name="TextBox 28">
                <a:extLst>
                  <a:ext uri="{FF2B5EF4-FFF2-40B4-BE49-F238E27FC236}">
                    <a16:creationId xmlns:a16="http://schemas.microsoft.com/office/drawing/2014/main" id="{BF830AB8-299F-424D-9182-4F6CB025239B}"/>
                  </a:ext>
                </a:extLst>
              </p:cNvPr>
              <p:cNvSpPr txBox="1"/>
              <p:nvPr/>
            </p:nvSpPr>
            <p:spPr>
              <a:xfrm>
                <a:off x="6214532" y="2032000"/>
                <a:ext cx="1930400" cy="276999"/>
              </a:xfrm>
              <a:prstGeom prst="rect">
                <a:avLst/>
              </a:prstGeom>
              <a:noFill/>
            </p:spPr>
            <p:txBody>
              <a:bodyPr wrap="square" rtlCol="0">
                <a:spAutoFit/>
              </a:bodyPr>
              <a:lstStyle/>
              <a:p>
                <a:r>
                  <a:rPr lang="en-US" sz="1200" dirty="0">
                    <a:solidFill>
                      <a:schemeClr val="tx2">
                        <a:lumMod val="75000"/>
                      </a:schemeClr>
                    </a:solidFill>
                  </a:rPr>
                  <a:t>Solar</a:t>
                </a:r>
              </a:p>
            </p:txBody>
          </p:sp>
        </p:grpSp>
        <p:grpSp>
          <p:nvGrpSpPr>
            <p:cNvPr id="30" name="Group 29">
              <a:extLst>
                <a:ext uri="{FF2B5EF4-FFF2-40B4-BE49-F238E27FC236}">
                  <a16:creationId xmlns:a16="http://schemas.microsoft.com/office/drawing/2014/main" id="{A1A934E5-CE76-49AC-94E4-B5B8DAC33121}"/>
                </a:ext>
              </a:extLst>
            </p:cNvPr>
            <p:cNvGrpSpPr/>
            <p:nvPr/>
          </p:nvGrpSpPr>
          <p:grpSpPr>
            <a:xfrm>
              <a:off x="7145866" y="2534570"/>
              <a:ext cx="1998132" cy="276999"/>
              <a:chOff x="6146800" y="2032000"/>
              <a:chExt cx="1998132" cy="276999"/>
            </a:xfrm>
          </p:grpSpPr>
          <p:sp>
            <p:nvSpPr>
              <p:cNvPr id="31" name="Oval 30">
                <a:extLst>
                  <a:ext uri="{FF2B5EF4-FFF2-40B4-BE49-F238E27FC236}">
                    <a16:creationId xmlns:a16="http://schemas.microsoft.com/office/drawing/2014/main" id="{BB50133F-9B2B-4D21-9E04-11F468111C8C}"/>
                  </a:ext>
                </a:extLst>
              </p:cNvPr>
              <p:cNvSpPr/>
              <p:nvPr/>
            </p:nvSpPr>
            <p:spPr>
              <a:xfrm>
                <a:off x="6146800" y="2116667"/>
                <a:ext cx="110067" cy="110067"/>
              </a:xfrm>
              <a:prstGeom prst="ellipse">
                <a:avLst/>
              </a:prstGeom>
              <a:solidFill>
                <a:schemeClr val="accent3">
                  <a:lumMod val="75000"/>
                </a:schemeClr>
              </a:solidFill>
              <a:ln>
                <a:solidFill>
                  <a:schemeClr val="accent3">
                    <a:lumMod val="75000"/>
                  </a:schemeClr>
                </a:solidFill>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
            <p:nvSpPr>
              <p:cNvPr id="32" name="TextBox 31">
                <a:extLst>
                  <a:ext uri="{FF2B5EF4-FFF2-40B4-BE49-F238E27FC236}">
                    <a16:creationId xmlns:a16="http://schemas.microsoft.com/office/drawing/2014/main" id="{9B73F16C-A1DA-48CB-9CC0-C800BB1AD590}"/>
                  </a:ext>
                </a:extLst>
              </p:cNvPr>
              <p:cNvSpPr txBox="1"/>
              <p:nvPr/>
            </p:nvSpPr>
            <p:spPr>
              <a:xfrm>
                <a:off x="6214532" y="2032000"/>
                <a:ext cx="1930400" cy="276999"/>
              </a:xfrm>
              <a:prstGeom prst="rect">
                <a:avLst/>
              </a:prstGeom>
              <a:noFill/>
            </p:spPr>
            <p:txBody>
              <a:bodyPr wrap="square" rtlCol="0">
                <a:spAutoFit/>
              </a:bodyPr>
              <a:lstStyle/>
              <a:p>
                <a:r>
                  <a:rPr lang="en-US" sz="1200" dirty="0">
                    <a:solidFill>
                      <a:schemeClr val="tx2">
                        <a:lumMod val="75000"/>
                      </a:schemeClr>
                    </a:solidFill>
                  </a:rPr>
                  <a:t>Other Renewables</a:t>
                </a:r>
              </a:p>
            </p:txBody>
          </p:sp>
        </p:grpSp>
      </p:grpSp>
      <p:sp>
        <p:nvSpPr>
          <p:cNvPr id="34" name="TextBox 33">
            <a:extLst>
              <a:ext uri="{FF2B5EF4-FFF2-40B4-BE49-F238E27FC236}">
                <a16:creationId xmlns:a16="http://schemas.microsoft.com/office/drawing/2014/main" id="{0A422E95-FCF3-4370-9B4E-241D797E5655}"/>
              </a:ext>
            </a:extLst>
          </p:cNvPr>
          <p:cNvSpPr txBox="1"/>
          <p:nvPr/>
        </p:nvSpPr>
        <p:spPr>
          <a:xfrm>
            <a:off x="8466738" y="3872421"/>
            <a:ext cx="2903191" cy="276999"/>
          </a:xfrm>
          <a:prstGeom prst="rect">
            <a:avLst/>
          </a:prstGeom>
          <a:noFill/>
        </p:spPr>
        <p:txBody>
          <a:bodyPr wrap="square" rtlCol="0">
            <a:spAutoFit/>
          </a:bodyPr>
          <a:lstStyle/>
          <a:p>
            <a:r>
              <a:rPr lang="en-US" sz="1200" dirty="0">
                <a:solidFill>
                  <a:schemeClr val="accent4"/>
                </a:solidFill>
                <a:latin typeface="+mj-lt"/>
              </a:rPr>
              <a:t>Constellation Owned Assets</a:t>
            </a:r>
          </a:p>
        </p:txBody>
      </p:sp>
      <p:sp>
        <p:nvSpPr>
          <p:cNvPr id="35" name="TextBox 34">
            <a:extLst>
              <a:ext uri="{FF2B5EF4-FFF2-40B4-BE49-F238E27FC236}">
                <a16:creationId xmlns:a16="http://schemas.microsoft.com/office/drawing/2014/main" id="{BD7CA505-6647-49B8-B082-C00B4645249A}"/>
              </a:ext>
            </a:extLst>
          </p:cNvPr>
          <p:cNvSpPr txBox="1"/>
          <p:nvPr/>
        </p:nvSpPr>
        <p:spPr>
          <a:xfrm>
            <a:off x="8466738" y="2397704"/>
            <a:ext cx="3385956" cy="1015663"/>
          </a:xfrm>
          <a:prstGeom prst="rect">
            <a:avLst/>
          </a:prstGeom>
          <a:noFill/>
        </p:spPr>
        <p:txBody>
          <a:bodyPr wrap="square" rtlCol="0">
            <a:spAutoFit/>
          </a:bodyPr>
          <a:lstStyle/>
          <a:p>
            <a:r>
              <a:rPr lang="en-US" sz="2000" dirty="0">
                <a:solidFill>
                  <a:schemeClr val="accent1"/>
                </a:solidFill>
                <a:latin typeface="+mj-lt"/>
              </a:rPr>
              <a:t>Constellation produces around 10% of the nation’s carbon-free energy </a:t>
            </a:r>
          </a:p>
        </p:txBody>
      </p:sp>
    </p:spTree>
    <p:extLst>
      <p:ext uri="{BB962C8B-B14F-4D97-AF65-F5344CB8AC3E}">
        <p14:creationId xmlns:p14="http://schemas.microsoft.com/office/powerpoint/2010/main" val="95364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EF3E24-CE9C-4660-A954-420926584C69}"/>
              </a:ext>
            </a:extLst>
          </p:cNvPr>
          <p:cNvSpPr>
            <a:spLocks noGrp="1"/>
          </p:cNvSpPr>
          <p:nvPr>
            <p:ph idx="1"/>
          </p:nvPr>
        </p:nvSpPr>
        <p:spPr>
          <a:xfrm>
            <a:off x="1024902" y="1003300"/>
            <a:ext cx="8412162" cy="5399088"/>
          </a:xfrm>
        </p:spPr>
        <p:txBody>
          <a:bodyPr/>
          <a:lstStyle/>
          <a:p>
            <a:pPr marL="0" indent="0">
              <a:spcBef>
                <a:spcPts val="0"/>
              </a:spcBef>
              <a:spcAft>
                <a:spcPts val="1200"/>
              </a:spcAft>
              <a:buNone/>
            </a:pPr>
            <a:r>
              <a:rPr lang="en-US" sz="1900" dirty="0">
                <a:solidFill>
                  <a:schemeClr val="tx2">
                    <a:lumMod val="75000"/>
                  </a:schemeClr>
                </a:solidFill>
                <a:latin typeface="Franklin Gothic Demi"/>
              </a:rPr>
              <a:t>Constellation provides the power buying strategies and tools that you need to manage your budget, risk tolerance and needs of your facility over time.</a:t>
            </a:r>
          </a:p>
          <a:p>
            <a:pPr marL="117475">
              <a:spcBef>
                <a:spcPts val="0"/>
              </a:spcBef>
              <a:spcAft>
                <a:spcPts val="1200"/>
              </a:spcAft>
            </a:pPr>
            <a:endParaRPr lang="en-US" dirty="0"/>
          </a:p>
        </p:txBody>
      </p:sp>
      <p:sp>
        <p:nvSpPr>
          <p:cNvPr id="2" name="Title 1">
            <a:extLst>
              <a:ext uri="{FF2B5EF4-FFF2-40B4-BE49-F238E27FC236}">
                <a16:creationId xmlns:a16="http://schemas.microsoft.com/office/drawing/2014/main" id="{CAEEC37F-609B-4942-AC06-41AD9A9CD7D9}"/>
              </a:ext>
            </a:extLst>
          </p:cNvPr>
          <p:cNvSpPr>
            <a:spLocks noGrp="1"/>
          </p:cNvSpPr>
          <p:nvPr>
            <p:ph type="title"/>
          </p:nvPr>
        </p:nvSpPr>
        <p:spPr/>
        <p:txBody>
          <a:bodyPr>
            <a:normAutofit fontScale="90000"/>
          </a:bodyPr>
          <a:lstStyle/>
          <a:p>
            <a:r>
              <a:rPr lang="en-US" sz="3600" dirty="0"/>
              <a:t>Power </a:t>
            </a:r>
            <a:r>
              <a:rPr lang="en-US" sz="3600" dirty="0">
                <a:solidFill>
                  <a:schemeClr val="accent1"/>
                </a:solidFill>
              </a:rPr>
              <a:t>Procurement Options</a:t>
            </a:r>
          </a:p>
        </p:txBody>
      </p:sp>
      <p:sp>
        <p:nvSpPr>
          <p:cNvPr id="4" name="Slide Number Placeholder 3">
            <a:extLst>
              <a:ext uri="{FF2B5EF4-FFF2-40B4-BE49-F238E27FC236}">
                <a16:creationId xmlns:a16="http://schemas.microsoft.com/office/drawing/2014/main" id="{FD341EBE-7684-F8F7-D26E-E37A2E8EE1D3}"/>
              </a:ext>
            </a:extLst>
          </p:cNvPr>
          <p:cNvSpPr>
            <a:spLocks noGrp="1"/>
          </p:cNvSpPr>
          <p:nvPr>
            <p:ph type="sldNum" sz="quarter" idx="4"/>
          </p:nvPr>
        </p:nvSpPr>
        <p:spPr/>
        <p:txBody>
          <a:bodyPr/>
          <a:lstStyle/>
          <a:p>
            <a:fld id="{2ED86176-D6A4-43D8-BE13-F18245AD9D39}" type="slidenum">
              <a:rPr lang="en-US" smtClean="0"/>
              <a:pPr/>
              <a:t>39</a:t>
            </a:fld>
            <a:endParaRPr lang="en-US" dirty="0"/>
          </a:p>
        </p:txBody>
      </p:sp>
      <p:sp>
        <p:nvSpPr>
          <p:cNvPr id="38" name="TextBox 37">
            <a:extLst>
              <a:ext uri="{FF2B5EF4-FFF2-40B4-BE49-F238E27FC236}">
                <a16:creationId xmlns:a16="http://schemas.microsoft.com/office/drawing/2014/main" id="{3B542CEB-F929-4B8C-A7BA-F5AAC653A520}"/>
              </a:ext>
            </a:extLst>
          </p:cNvPr>
          <p:cNvSpPr txBox="1"/>
          <p:nvPr/>
        </p:nvSpPr>
        <p:spPr>
          <a:xfrm>
            <a:off x="1150314" y="6319390"/>
            <a:ext cx="6875236" cy="253916"/>
          </a:xfrm>
          <a:prstGeom prst="rect">
            <a:avLst/>
          </a:prstGeom>
          <a:noFill/>
        </p:spPr>
        <p:txBody>
          <a:bodyPr wrap="square" rtlCol="0">
            <a:spAutoFit/>
          </a:bodyPr>
          <a:lstStyle/>
          <a:p>
            <a:r>
              <a:rPr lang="en-US" sz="1050" i="1" dirty="0"/>
              <a:t>*Please inquire to see which is available in your region.</a:t>
            </a:r>
          </a:p>
        </p:txBody>
      </p:sp>
      <p:grpSp>
        <p:nvGrpSpPr>
          <p:cNvPr id="7" name="Group 6">
            <a:extLst>
              <a:ext uri="{FF2B5EF4-FFF2-40B4-BE49-F238E27FC236}">
                <a16:creationId xmlns:a16="http://schemas.microsoft.com/office/drawing/2014/main" id="{DA397978-DF46-48BB-88B0-39CC365E9C11}"/>
              </a:ext>
            </a:extLst>
          </p:cNvPr>
          <p:cNvGrpSpPr/>
          <p:nvPr/>
        </p:nvGrpSpPr>
        <p:grpSpPr>
          <a:xfrm>
            <a:off x="1107658" y="1251585"/>
            <a:ext cx="8128075" cy="4793382"/>
            <a:chOff x="1499832" y="2465332"/>
            <a:chExt cx="6479145" cy="3394106"/>
          </a:xfrm>
        </p:grpSpPr>
        <p:sp>
          <p:nvSpPr>
            <p:cNvPr id="10" name="Arc 9">
              <a:extLst>
                <a:ext uri="{FF2B5EF4-FFF2-40B4-BE49-F238E27FC236}">
                  <a16:creationId xmlns:a16="http://schemas.microsoft.com/office/drawing/2014/main" id="{3E6FF9A7-6ABE-49D5-8DFC-861D41FCB98F}"/>
                </a:ext>
              </a:extLst>
            </p:cNvPr>
            <p:cNvSpPr/>
            <p:nvPr/>
          </p:nvSpPr>
          <p:spPr bwMode="auto">
            <a:xfrm>
              <a:off x="2433026" y="2465332"/>
              <a:ext cx="4716507" cy="2537011"/>
            </a:xfrm>
            <a:prstGeom prst="arc">
              <a:avLst>
                <a:gd name="adj1" fmla="val 14496"/>
                <a:gd name="adj2" fmla="val 10721347"/>
              </a:avLst>
            </a:prstGeom>
            <a:noFill/>
            <a:ln w="38100" cap="rnd">
              <a:gradFill flip="none" rotWithShape="1">
                <a:gsLst>
                  <a:gs pos="0">
                    <a:srgbClr val="FFFF00"/>
                  </a:gs>
                  <a:gs pos="25000">
                    <a:schemeClr val="accent2"/>
                  </a:gs>
                  <a:gs pos="50000">
                    <a:schemeClr val="accent4"/>
                  </a:gs>
                  <a:gs pos="75000">
                    <a:schemeClr val="accent3"/>
                  </a:gs>
                  <a:gs pos="100000">
                    <a:schemeClr val="accent3">
                      <a:lumMod val="75000"/>
                    </a:schemeClr>
                  </a:gs>
                </a:gsLst>
                <a:lin ang="5400000" scaled="0"/>
                <a:tileRect/>
              </a:gradFill>
              <a:prstDash val="solid"/>
              <a:headEnd type="none" w="med" len="med"/>
              <a:tailEnd type="none" w="med" len="med"/>
            </a:ln>
            <a:effectLst>
              <a:outerShdw blurRad="50800" dist="38100" dir="2700000" algn="tl"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txBody>
            <a:bodyPr wrap="none" anchor="ctr"/>
            <a:lstStyle/>
            <a:p>
              <a:pPr>
                <a:lnSpc>
                  <a:spcPct val="150000"/>
                </a:lnSpc>
                <a:spcBef>
                  <a:spcPct val="20000"/>
                </a:spcBef>
                <a:buFontTx/>
                <a:buChar char="•"/>
                <a:defRPr/>
              </a:pPr>
              <a:endParaRPr lang="en-US" dirty="0">
                <a:solidFill>
                  <a:srgbClr val="6F7173"/>
                </a:solidFill>
              </a:endParaRPr>
            </a:p>
          </p:txBody>
        </p:sp>
        <p:cxnSp>
          <p:nvCxnSpPr>
            <p:cNvPr id="11" name="Straight Connector 10">
              <a:extLst>
                <a:ext uri="{FF2B5EF4-FFF2-40B4-BE49-F238E27FC236}">
                  <a16:creationId xmlns:a16="http://schemas.microsoft.com/office/drawing/2014/main" id="{3571D731-3CAA-4D91-B380-76D277214706}"/>
                </a:ext>
              </a:extLst>
            </p:cNvPr>
            <p:cNvCxnSpPr/>
            <p:nvPr/>
          </p:nvCxnSpPr>
          <p:spPr bwMode="auto">
            <a:xfrm>
              <a:off x="1959177" y="3436587"/>
              <a:ext cx="2" cy="1875043"/>
            </a:xfrm>
            <a:prstGeom prst="line">
              <a:avLst/>
            </a:prstGeom>
            <a:ln w="38100">
              <a:solidFill>
                <a:schemeClr val="tx1"/>
              </a:solidFill>
              <a:headEnd type="none" w="med" len="med"/>
              <a:tailEnd type="none" w="med" len="med"/>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12" name="TextBox 11">
              <a:extLst>
                <a:ext uri="{FF2B5EF4-FFF2-40B4-BE49-F238E27FC236}">
                  <a16:creationId xmlns:a16="http://schemas.microsoft.com/office/drawing/2014/main" id="{B5D7A3FC-D632-4FB3-A50D-71EB38A6AC85}"/>
                </a:ext>
              </a:extLst>
            </p:cNvPr>
            <p:cNvSpPr txBox="1"/>
            <p:nvPr/>
          </p:nvSpPr>
          <p:spPr>
            <a:xfrm>
              <a:off x="1499832" y="2862238"/>
              <a:ext cx="437929" cy="2997200"/>
            </a:xfrm>
            <a:prstGeom prst="rect">
              <a:avLst/>
            </a:prstGeom>
            <a:noFill/>
            <a:effectLst/>
          </p:spPr>
          <p:txBody>
            <a:bodyPr vert="vert270">
              <a:spAutoFit/>
            </a:bodyPr>
            <a:lstStyle/>
            <a:p>
              <a:pPr algn="ctr">
                <a:lnSpc>
                  <a:spcPct val="150000"/>
                </a:lnSpc>
                <a:spcBef>
                  <a:spcPct val="20000"/>
                </a:spcBef>
                <a:defRPr/>
              </a:pPr>
              <a:r>
                <a:rPr lang="en-US" dirty="0">
                  <a:latin typeface="+mj-lt"/>
                  <a:cs typeface="Arial" pitchFamily="34" charset="0"/>
                </a:rPr>
                <a:t>Risk</a:t>
              </a:r>
            </a:p>
          </p:txBody>
        </p:sp>
        <p:cxnSp>
          <p:nvCxnSpPr>
            <p:cNvPr id="13" name="Straight Connector 12">
              <a:extLst>
                <a:ext uri="{FF2B5EF4-FFF2-40B4-BE49-F238E27FC236}">
                  <a16:creationId xmlns:a16="http://schemas.microsoft.com/office/drawing/2014/main" id="{7878F370-6440-4C90-A302-D40F90C82237}"/>
                </a:ext>
              </a:extLst>
            </p:cNvPr>
            <p:cNvCxnSpPr/>
            <p:nvPr/>
          </p:nvCxnSpPr>
          <p:spPr bwMode="auto">
            <a:xfrm>
              <a:off x="1959177" y="5311628"/>
              <a:ext cx="5638800" cy="0"/>
            </a:xfrm>
            <a:prstGeom prst="line">
              <a:avLst/>
            </a:prstGeom>
            <a:ln w="38100">
              <a:solidFill>
                <a:schemeClr val="tx1"/>
              </a:solidFill>
              <a:headEnd type="none" w="med" len="med"/>
              <a:tailEnd type="none" w="med" len="med"/>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D143E856-4811-47BD-80C8-E89D55587EB2}"/>
                </a:ext>
              </a:extLst>
            </p:cNvPr>
            <p:cNvCxnSpPr/>
            <p:nvPr/>
          </p:nvCxnSpPr>
          <p:spPr bwMode="auto">
            <a:xfrm flipH="1">
              <a:off x="4700788" y="3863828"/>
              <a:ext cx="1589" cy="893763"/>
            </a:xfrm>
            <a:prstGeom prst="straightConnector1">
              <a:avLst/>
            </a:prstGeom>
            <a:ln w="28575">
              <a:solidFill>
                <a:schemeClr val="tx1"/>
              </a:solidFill>
              <a:headEnd type="none" w="med" len="med"/>
              <a:tailEnd type="arrow"/>
            </a:ln>
            <a:effectLst/>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2B5C88E0-AF18-4775-8D52-BC4ADE8EB25B}"/>
                </a:ext>
              </a:extLst>
            </p:cNvPr>
            <p:cNvCxnSpPr/>
            <p:nvPr/>
          </p:nvCxnSpPr>
          <p:spPr bwMode="auto">
            <a:xfrm flipH="1">
              <a:off x="3254578" y="3846551"/>
              <a:ext cx="1142999" cy="635387"/>
            </a:xfrm>
            <a:prstGeom prst="straightConnector1">
              <a:avLst/>
            </a:prstGeom>
            <a:ln w="28575">
              <a:solidFill>
                <a:schemeClr val="tx1"/>
              </a:solidFill>
              <a:headEnd type="none" w="med" len="med"/>
              <a:tailEnd type="arrow"/>
            </a:ln>
            <a:effectLst/>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81D454C2-BC49-4079-AB87-DBE426C5C408}"/>
                </a:ext>
              </a:extLst>
            </p:cNvPr>
            <p:cNvCxnSpPr/>
            <p:nvPr/>
          </p:nvCxnSpPr>
          <p:spPr bwMode="auto">
            <a:xfrm>
              <a:off x="1959177" y="3694058"/>
              <a:ext cx="5638800" cy="0"/>
            </a:xfrm>
            <a:prstGeom prst="line">
              <a:avLst/>
            </a:prstGeom>
            <a:ln w="38100">
              <a:solidFill>
                <a:schemeClr val="accent3"/>
              </a:solidFill>
              <a:headEnd type="none" w="med" len="med"/>
              <a:tailEnd type="none" w="med" len="med"/>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7" name="Flowchart: Connector 16">
              <a:extLst>
                <a:ext uri="{FF2B5EF4-FFF2-40B4-BE49-F238E27FC236}">
                  <a16:creationId xmlns:a16="http://schemas.microsoft.com/office/drawing/2014/main" id="{ADC7CE95-69BF-40EF-BBAE-70C288E7524A}"/>
                </a:ext>
              </a:extLst>
            </p:cNvPr>
            <p:cNvSpPr/>
            <p:nvPr/>
          </p:nvSpPr>
          <p:spPr bwMode="auto">
            <a:xfrm>
              <a:off x="2254452" y="3652876"/>
              <a:ext cx="161925" cy="161925"/>
            </a:xfrm>
            <a:prstGeom prst="flowChartConnector">
              <a:avLst/>
            </a:prstGeom>
            <a:solidFill>
              <a:schemeClr val="tx1"/>
            </a:solidFill>
            <a:ln w="19050">
              <a:solidFill>
                <a:schemeClr val="accent3"/>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none" anchor="ctr"/>
            <a:lstStyle/>
            <a:p>
              <a:pPr>
                <a:lnSpc>
                  <a:spcPct val="150000"/>
                </a:lnSpc>
                <a:spcBef>
                  <a:spcPct val="20000"/>
                </a:spcBef>
                <a:buFontTx/>
                <a:buChar char="•"/>
                <a:defRPr/>
              </a:pPr>
              <a:endParaRPr lang="en-US" dirty="0">
                <a:solidFill>
                  <a:srgbClr val="6F7173"/>
                </a:solidFill>
              </a:endParaRPr>
            </a:p>
          </p:txBody>
        </p:sp>
        <p:sp>
          <p:nvSpPr>
            <p:cNvPr id="18" name="Flowchart: Connector 17">
              <a:extLst>
                <a:ext uri="{FF2B5EF4-FFF2-40B4-BE49-F238E27FC236}">
                  <a16:creationId xmlns:a16="http://schemas.microsoft.com/office/drawing/2014/main" id="{78E2A435-B286-44CD-B6F0-CD7767DB4D2A}"/>
                </a:ext>
              </a:extLst>
            </p:cNvPr>
            <p:cNvSpPr/>
            <p:nvPr/>
          </p:nvSpPr>
          <p:spPr bwMode="auto">
            <a:xfrm>
              <a:off x="7055052" y="3643351"/>
              <a:ext cx="161925" cy="161925"/>
            </a:xfrm>
            <a:prstGeom prst="flowChartConnector">
              <a:avLst/>
            </a:prstGeom>
            <a:solidFill>
              <a:schemeClr val="tx1"/>
            </a:solidFill>
            <a:ln w="19050">
              <a:solidFill>
                <a:schemeClr val="accent3"/>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none" anchor="ctr"/>
            <a:lstStyle/>
            <a:p>
              <a:pPr>
                <a:lnSpc>
                  <a:spcPct val="150000"/>
                </a:lnSpc>
                <a:spcBef>
                  <a:spcPct val="20000"/>
                </a:spcBef>
                <a:buFontTx/>
                <a:buChar char="•"/>
                <a:defRPr/>
              </a:pPr>
              <a:endParaRPr lang="en-US" dirty="0">
                <a:solidFill>
                  <a:srgbClr val="6F7173"/>
                </a:solidFill>
              </a:endParaRPr>
            </a:p>
          </p:txBody>
        </p:sp>
        <p:sp>
          <p:nvSpPr>
            <p:cNvPr id="19" name="Flowchart: Connector 18">
              <a:extLst>
                <a:ext uri="{FF2B5EF4-FFF2-40B4-BE49-F238E27FC236}">
                  <a16:creationId xmlns:a16="http://schemas.microsoft.com/office/drawing/2014/main" id="{89E49924-24CD-40C4-A477-327F90310548}"/>
                </a:ext>
              </a:extLst>
            </p:cNvPr>
            <p:cNvSpPr/>
            <p:nvPr/>
          </p:nvSpPr>
          <p:spPr bwMode="auto">
            <a:xfrm>
              <a:off x="4629355" y="4881601"/>
              <a:ext cx="161925" cy="161925"/>
            </a:xfrm>
            <a:prstGeom prst="flowChartConnector">
              <a:avLst/>
            </a:prstGeom>
            <a:solidFill>
              <a:schemeClr val="tx1"/>
            </a:solidFill>
            <a:ln w="19050">
              <a:solidFill>
                <a:schemeClr val="accent3"/>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none" anchor="ctr"/>
            <a:lstStyle/>
            <a:p>
              <a:pPr>
                <a:lnSpc>
                  <a:spcPct val="150000"/>
                </a:lnSpc>
                <a:spcBef>
                  <a:spcPct val="20000"/>
                </a:spcBef>
                <a:buFontTx/>
                <a:buChar char="•"/>
                <a:defRPr/>
              </a:pPr>
              <a:endParaRPr lang="en-US" dirty="0">
                <a:solidFill>
                  <a:srgbClr val="6F7173"/>
                </a:solidFill>
              </a:endParaRPr>
            </a:p>
          </p:txBody>
        </p:sp>
        <p:sp>
          <p:nvSpPr>
            <p:cNvPr id="20" name="Flowchart: Connector 19">
              <a:extLst>
                <a:ext uri="{FF2B5EF4-FFF2-40B4-BE49-F238E27FC236}">
                  <a16:creationId xmlns:a16="http://schemas.microsoft.com/office/drawing/2014/main" id="{E9E1D22A-9592-417F-97E1-6C228E549B41}"/>
                </a:ext>
              </a:extLst>
            </p:cNvPr>
            <p:cNvSpPr/>
            <p:nvPr/>
          </p:nvSpPr>
          <p:spPr bwMode="auto">
            <a:xfrm>
              <a:off x="6186644" y="4578389"/>
              <a:ext cx="161925" cy="161925"/>
            </a:xfrm>
            <a:prstGeom prst="flowChartConnector">
              <a:avLst/>
            </a:prstGeom>
            <a:solidFill>
              <a:schemeClr val="tx1"/>
            </a:solidFill>
            <a:ln w="19050">
              <a:solidFill>
                <a:schemeClr val="accent3"/>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none" anchor="ctr"/>
            <a:lstStyle/>
            <a:p>
              <a:pPr>
                <a:lnSpc>
                  <a:spcPct val="150000"/>
                </a:lnSpc>
                <a:spcBef>
                  <a:spcPct val="20000"/>
                </a:spcBef>
                <a:buFontTx/>
                <a:buChar char="•"/>
                <a:defRPr/>
              </a:pPr>
              <a:endParaRPr lang="en-US" dirty="0">
                <a:solidFill>
                  <a:srgbClr val="6F7173"/>
                </a:solidFill>
              </a:endParaRPr>
            </a:p>
          </p:txBody>
        </p:sp>
        <p:sp>
          <p:nvSpPr>
            <p:cNvPr id="21" name="Flowchart: Connector 20">
              <a:extLst>
                <a:ext uri="{FF2B5EF4-FFF2-40B4-BE49-F238E27FC236}">
                  <a16:creationId xmlns:a16="http://schemas.microsoft.com/office/drawing/2014/main" id="{1345D506-0468-47E4-BD47-46328B8335D4}"/>
                </a:ext>
              </a:extLst>
            </p:cNvPr>
            <p:cNvSpPr/>
            <p:nvPr/>
          </p:nvSpPr>
          <p:spPr bwMode="auto">
            <a:xfrm>
              <a:off x="3012647" y="4578388"/>
              <a:ext cx="161925" cy="161925"/>
            </a:xfrm>
            <a:prstGeom prst="flowChartConnector">
              <a:avLst/>
            </a:prstGeom>
            <a:solidFill>
              <a:schemeClr val="tx1"/>
            </a:solidFill>
            <a:ln w="19050">
              <a:solidFill>
                <a:schemeClr val="accent3"/>
              </a:solidFill>
              <a:headEnd type="none" w="med" len="med"/>
              <a:tailEnd type="none" w="med" len="med"/>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wrap="none" anchor="ctr"/>
            <a:lstStyle/>
            <a:p>
              <a:pPr>
                <a:lnSpc>
                  <a:spcPct val="150000"/>
                </a:lnSpc>
                <a:spcBef>
                  <a:spcPct val="20000"/>
                </a:spcBef>
                <a:buFontTx/>
                <a:buChar char="•"/>
                <a:defRPr/>
              </a:pPr>
              <a:endParaRPr lang="en-US" dirty="0">
                <a:solidFill>
                  <a:srgbClr val="6F7173"/>
                </a:solidFill>
              </a:endParaRPr>
            </a:p>
          </p:txBody>
        </p:sp>
        <p:sp>
          <p:nvSpPr>
            <p:cNvPr id="22" name="TextBox 21">
              <a:extLst>
                <a:ext uri="{FF2B5EF4-FFF2-40B4-BE49-F238E27FC236}">
                  <a16:creationId xmlns:a16="http://schemas.microsoft.com/office/drawing/2014/main" id="{EFCCE3AF-9CB8-4F33-A90A-110746E3E3CC}"/>
                </a:ext>
              </a:extLst>
            </p:cNvPr>
            <p:cNvSpPr txBox="1"/>
            <p:nvPr/>
          </p:nvSpPr>
          <p:spPr>
            <a:xfrm rot="5400000">
              <a:off x="4597670" y="3792099"/>
              <a:ext cx="361811" cy="3450194"/>
            </a:xfrm>
            <a:prstGeom prst="rect">
              <a:avLst/>
            </a:prstGeom>
            <a:noFill/>
          </p:spPr>
          <p:txBody>
            <a:bodyPr vert="vert270" wrap="square">
              <a:spAutoFit/>
            </a:bodyPr>
            <a:lstStyle/>
            <a:p>
              <a:pPr algn="ctr">
                <a:lnSpc>
                  <a:spcPct val="150000"/>
                </a:lnSpc>
                <a:spcBef>
                  <a:spcPct val="20000"/>
                </a:spcBef>
                <a:defRPr/>
              </a:pPr>
              <a:r>
                <a:rPr lang="en-US" sz="1600" dirty="0">
                  <a:solidFill>
                    <a:schemeClr val="accent1"/>
                  </a:solidFill>
                  <a:latin typeface="+mj-lt"/>
                  <a:cs typeface="Arial" pitchFamily="34" charset="0"/>
                </a:rPr>
                <a:t>Procurement Strategy</a:t>
              </a:r>
            </a:p>
          </p:txBody>
        </p:sp>
        <p:sp>
          <p:nvSpPr>
            <p:cNvPr id="23" name="TextBox 22">
              <a:extLst>
                <a:ext uri="{FF2B5EF4-FFF2-40B4-BE49-F238E27FC236}">
                  <a16:creationId xmlns:a16="http://schemas.microsoft.com/office/drawing/2014/main" id="{D114F098-BFE8-4547-B789-074864AD93D1}"/>
                </a:ext>
              </a:extLst>
            </p:cNvPr>
            <p:cNvSpPr txBox="1"/>
            <p:nvPr/>
          </p:nvSpPr>
          <p:spPr>
            <a:xfrm>
              <a:off x="1959177" y="3083198"/>
              <a:ext cx="1609725" cy="396634"/>
            </a:xfrm>
            <a:prstGeom prst="rect">
              <a:avLst/>
            </a:prstGeom>
            <a:noFill/>
          </p:spPr>
          <p:txBody>
            <a:bodyPr wrap="square" rtlCol="0">
              <a:spAutoFit/>
            </a:bodyPr>
            <a:lstStyle/>
            <a:p>
              <a:pPr algn="ctr">
                <a:lnSpc>
                  <a:spcPct val="95000"/>
                </a:lnSpc>
                <a:spcBef>
                  <a:spcPts val="600"/>
                </a:spcBef>
              </a:pPr>
              <a:r>
                <a:rPr lang="en-US" sz="1600" dirty="0">
                  <a:solidFill>
                    <a:schemeClr val="accent1"/>
                  </a:solidFill>
                  <a:latin typeface="+mj-lt"/>
                </a:rPr>
                <a:t>100% Fixed or Secured Price*</a:t>
              </a:r>
            </a:p>
          </p:txBody>
        </p:sp>
        <p:sp>
          <p:nvSpPr>
            <p:cNvPr id="24" name="TextBox 23">
              <a:extLst>
                <a:ext uri="{FF2B5EF4-FFF2-40B4-BE49-F238E27FC236}">
                  <a16:creationId xmlns:a16="http://schemas.microsoft.com/office/drawing/2014/main" id="{43137FA5-A7F8-4641-9552-1523308CDE66}"/>
                </a:ext>
              </a:extLst>
            </p:cNvPr>
            <p:cNvSpPr txBox="1"/>
            <p:nvPr/>
          </p:nvSpPr>
          <p:spPr>
            <a:xfrm>
              <a:off x="3864177" y="3156511"/>
              <a:ext cx="1609725" cy="231007"/>
            </a:xfrm>
            <a:prstGeom prst="rect">
              <a:avLst/>
            </a:prstGeom>
            <a:noFill/>
          </p:spPr>
          <p:txBody>
            <a:bodyPr wrap="square" rtlCol="0">
              <a:spAutoFit/>
            </a:bodyPr>
            <a:lstStyle/>
            <a:p>
              <a:pPr algn="ctr">
                <a:lnSpc>
                  <a:spcPct val="95000"/>
                </a:lnSpc>
                <a:spcBef>
                  <a:spcPts val="600"/>
                </a:spcBef>
              </a:pPr>
              <a:r>
                <a:rPr lang="en-US" sz="1600" dirty="0">
                  <a:solidFill>
                    <a:schemeClr val="accent1"/>
                  </a:solidFill>
                  <a:latin typeface="+mj-lt"/>
                </a:rPr>
                <a:t>Blended Strategies</a:t>
              </a:r>
            </a:p>
          </p:txBody>
        </p:sp>
        <p:sp>
          <p:nvSpPr>
            <p:cNvPr id="25" name="TextBox 24">
              <a:extLst>
                <a:ext uri="{FF2B5EF4-FFF2-40B4-BE49-F238E27FC236}">
                  <a16:creationId xmlns:a16="http://schemas.microsoft.com/office/drawing/2014/main" id="{4A5CBCB4-A190-406B-BB9A-02ADE1BE8F16}"/>
                </a:ext>
              </a:extLst>
            </p:cNvPr>
            <p:cNvSpPr txBox="1"/>
            <p:nvPr/>
          </p:nvSpPr>
          <p:spPr>
            <a:xfrm>
              <a:off x="6369252" y="3119477"/>
              <a:ext cx="1609725" cy="231007"/>
            </a:xfrm>
            <a:prstGeom prst="rect">
              <a:avLst/>
            </a:prstGeom>
            <a:noFill/>
          </p:spPr>
          <p:txBody>
            <a:bodyPr wrap="square" rtlCol="0">
              <a:spAutoFit/>
            </a:bodyPr>
            <a:lstStyle/>
            <a:p>
              <a:pPr algn="ctr">
                <a:lnSpc>
                  <a:spcPct val="95000"/>
                </a:lnSpc>
                <a:spcBef>
                  <a:spcPts val="600"/>
                </a:spcBef>
              </a:pPr>
              <a:r>
                <a:rPr lang="en-US" sz="1600" dirty="0">
                  <a:solidFill>
                    <a:schemeClr val="accent1"/>
                  </a:solidFill>
                  <a:latin typeface="+mj-lt"/>
                </a:rPr>
                <a:t>100% Index Price</a:t>
              </a:r>
            </a:p>
          </p:txBody>
        </p:sp>
        <p:cxnSp>
          <p:nvCxnSpPr>
            <p:cNvPr id="26" name="Straight Arrow Connector 25">
              <a:extLst>
                <a:ext uri="{FF2B5EF4-FFF2-40B4-BE49-F238E27FC236}">
                  <a16:creationId xmlns:a16="http://schemas.microsoft.com/office/drawing/2014/main" id="{D0DEBF79-4611-447D-8FAD-ABB7D583B51D}"/>
                </a:ext>
              </a:extLst>
            </p:cNvPr>
            <p:cNvCxnSpPr/>
            <p:nvPr/>
          </p:nvCxnSpPr>
          <p:spPr bwMode="auto">
            <a:xfrm>
              <a:off x="5007178" y="3863828"/>
              <a:ext cx="1142999" cy="635387"/>
            </a:xfrm>
            <a:prstGeom prst="straightConnector1">
              <a:avLst/>
            </a:prstGeom>
            <a:ln w="28575">
              <a:solidFill>
                <a:schemeClr val="tx1"/>
              </a:solidFill>
              <a:headEnd type="none" w="med" len="med"/>
              <a:tailEnd type="arrow"/>
            </a:ln>
            <a:effectLst/>
          </p:spPr>
          <p:style>
            <a:lnRef idx="3">
              <a:schemeClr val="dk1"/>
            </a:lnRef>
            <a:fillRef idx="0">
              <a:schemeClr val="dk1"/>
            </a:fillRef>
            <a:effectRef idx="2">
              <a:schemeClr val="dk1"/>
            </a:effectRef>
            <a:fontRef idx="minor">
              <a:schemeClr val="tx1"/>
            </a:fontRef>
          </p:style>
        </p:cxnSp>
        <p:sp>
          <p:nvSpPr>
            <p:cNvPr id="27" name="TextBox 26">
              <a:extLst>
                <a:ext uri="{FF2B5EF4-FFF2-40B4-BE49-F238E27FC236}">
                  <a16:creationId xmlns:a16="http://schemas.microsoft.com/office/drawing/2014/main" id="{82072759-B1E5-48DA-9F3A-083C321A83CF}"/>
                </a:ext>
              </a:extLst>
            </p:cNvPr>
            <p:cNvSpPr txBox="1"/>
            <p:nvPr/>
          </p:nvSpPr>
          <p:spPr>
            <a:xfrm>
              <a:off x="2035377" y="4643477"/>
              <a:ext cx="1152525" cy="313820"/>
            </a:xfrm>
            <a:prstGeom prst="rect">
              <a:avLst/>
            </a:prstGeom>
            <a:noFill/>
          </p:spPr>
          <p:txBody>
            <a:bodyPr wrap="square" rtlCol="0">
              <a:spAutoFit/>
            </a:bodyPr>
            <a:lstStyle/>
            <a:p>
              <a:pPr>
                <a:lnSpc>
                  <a:spcPct val="95000"/>
                </a:lnSpc>
                <a:spcBef>
                  <a:spcPts val="600"/>
                </a:spcBef>
              </a:pPr>
              <a:r>
                <a:rPr lang="en-US" sz="1200" dirty="0"/>
                <a:t>Mostly Fixed, Partially Index</a:t>
              </a:r>
            </a:p>
          </p:txBody>
        </p:sp>
        <p:sp>
          <p:nvSpPr>
            <p:cNvPr id="28" name="TextBox 27">
              <a:extLst>
                <a:ext uri="{FF2B5EF4-FFF2-40B4-BE49-F238E27FC236}">
                  <a16:creationId xmlns:a16="http://schemas.microsoft.com/office/drawing/2014/main" id="{4D60EE38-FE17-4582-86E9-A04BA1D78370}"/>
                </a:ext>
              </a:extLst>
            </p:cNvPr>
            <p:cNvSpPr txBox="1"/>
            <p:nvPr/>
          </p:nvSpPr>
          <p:spPr>
            <a:xfrm>
              <a:off x="6293052" y="4643477"/>
              <a:ext cx="1152525" cy="313820"/>
            </a:xfrm>
            <a:prstGeom prst="rect">
              <a:avLst/>
            </a:prstGeom>
            <a:noFill/>
          </p:spPr>
          <p:txBody>
            <a:bodyPr wrap="square" rtlCol="0">
              <a:spAutoFit/>
            </a:bodyPr>
            <a:lstStyle/>
            <a:p>
              <a:pPr algn="r">
                <a:lnSpc>
                  <a:spcPct val="95000"/>
                </a:lnSpc>
                <a:spcBef>
                  <a:spcPts val="600"/>
                </a:spcBef>
              </a:pPr>
              <a:r>
                <a:rPr lang="en-US" sz="1200" dirty="0"/>
                <a:t>Mostly Index, Partially Fixed</a:t>
              </a:r>
            </a:p>
          </p:txBody>
        </p:sp>
        <p:sp>
          <p:nvSpPr>
            <p:cNvPr id="29" name="TextBox 28">
              <a:extLst>
                <a:ext uri="{FF2B5EF4-FFF2-40B4-BE49-F238E27FC236}">
                  <a16:creationId xmlns:a16="http://schemas.microsoft.com/office/drawing/2014/main" id="{4D972168-5734-4BDA-9C9A-35DB8F90FB64}"/>
                </a:ext>
              </a:extLst>
            </p:cNvPr>
            <p:cNvSpPr txBox="1"/>
            <p:nvPr/>
          </p:nvSpPr>
          <p:spPr>
            <a:xfrm>
              <a:off x="4134054" y="5024477"/>
              <a:ext cx="1152525" cy="189600"/>
            </a:xfrm>
            <a:prstGeom prst="rect">
              <a:avLst/>
            </a:prstGeom>
            <a:noFill/>
          </p:spPr>
          <p:txBody>
            <a:bodyPr wrap="square" rtlCol="0">
              <a:spAutoFit/>
            </a:bodyPr>
            <a:lstStyle/>
            <a:p>
              <a:pPr algn="ctr">
                <a:lnSpc>
                  <a:spcPct val="95000"/>
                </a:lnSpc>
                <a:spcBef>
                  <a:spcPts val="600"/>
                </a:spcBef>
              </a:pPr>
              <a:r>
                <a:rPr lang="en-US" sz="1200" dirty="0"/>
                <a:t>Equal Blend</a:t>
              </a:r>
            </a:p>
          </p:txBody>
        </p:sp>
      </p:grpSp>
      <p:sp>
        <p:nvSpPr>
          <p:cNvPr id="30" name="Rectangle 29">
            <a:extLst>
              <a:ext uri="{FF2B5EF4-FFF2-40B4-BE49-F238E27FC236}">
                <a16:creationId xmlns:a16="http://schemas.microsoft.com/office/drawing/2014/main" id="{30487AA4-FC5C-4F83-9EC8-DC4C5960C8D1}"/>
              </a:ext>
            </a:extLst>
          </p:cNvPr>
          <p:cNvSpPr/>
          <p:nvPr/>
        </p:nvSpPr>
        <p:spPr>
          <a:xfrm>
            <a:off x="2012950" y="6581002"/>
            <a:ext cx="7290544" cy="276999"/>
          </a:xfrm>
          <a:prstGeom prst="rect">
            <a:avLst/>
          </a:prstGeom>
          <a:noFill/>
        </p:spPr>
        <p:txBody>
          <a:bodyPr wrap="square">
            <a:spAutoFit/>
          </a:bodyPr>
          <a:lstStyle/>
          <a:p>
            <a:pPr lvl="0">
              <a:defRPr/>
            </a:pPr>
            <a:r>
              <a:rPr lang="en-US" sz="600" kern="0" dirty="0">
                <a:solidFill>
                  <a:schemeClr val="bg1">
                    <a:lumMod val="65000"/>
                  </a:schemeClr>
                </a:solidFill>
              </a:rPr>
              <a:t>© 2023 Constellation Energy Resources, LLC.  The offerings described herein are those of either Constellation NewEnergy, Inc. or Constellation NewEnergy-Gas Division, LLC, affiliates of each other.  Brand names and product names are trademarks or service marks of their respective holders. All rights reserved. Errors and omissions excepted.</a:t>
            </a:r>
          </a:p>
        </p:txBody>
      </p:sp>
    </p:spTree>
    <p:extLst>
      <p:ext uri="{BB962C8B-B14F-4D97-AF65-F5344CB8AC3E}">
        <p14:creationId xmlns:p14="http://schemas.microsoft.com/office/powerpoint/2010/main" val="1960974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980559FA-67B6-105C-7BC3-28C7EF725E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4670" y="3119126"/>
            <a:ext cx="3583754" cy="3564538"/>
          </a:xfrm>
          <a:prstGeom prst="rect">
            <a:avLst/>
          </a:prstGeom>
        </p:spPr>
      </p:pic>
      <p:sp>
        <p:nvSpPr>
          <p:cNvPr id="2" name="Title 1">
            <a:extLst>
              <a:ext uri="{FF2B5EF4-FFF2-40B4-BE49-F238E27FC236}">
                <a16:creationId xmlns:a16="http://schemas.microsoft.com/office/drawing/2014/main" id="{ABC76C61-F9BF-E68D-D26C-29E72E4C9A71}"/>
              </a:ext>
            </a:extLst>
          </p:cNvPr>
          <p:cNvSpPr>
            <a:spLocks noGrp="1"/>
          </p:cNvSpPr>
          <p:nvPr>
            <p:ph type="title"/>
          </p:nvPr>
        </p:nvSpPr>
        <p:spPr/>
        <p:txBody>
          <a:bodyPr/>
          <a:lstStyle/>
          <a:p>
            <a:r>
              <a:rPr lang="en-US" dirty="0"/>
              <a:t>Milestones</a:t>
            </a:r>
          </a:p>
        </p:txBody>
      </p:sp>
      <p:sp>
        <p:nvSpPr>
          <p:cNvPr id="3" name="Content Placeholder 2">
            <a:extLst>
              <a:ext uri="{FF2B5EF4-FFF2-40B4-BE49-F238E27FC236}">
                <a16:creationId xmlns:a16="http://schemas.microsoft.com/office/drawing/2014/main" id="{A7E01EB6-5670-D6E5-E237-1AE35FD4D7BC}"/>
              </a:ext>
            </a:extLst>
          </p:cNvPr>
          <p:cNvSpPr>
            <a:spLocks noGrp="1"/>
          </p:cNvSpPr>
          <p:nvPr>
            <p:ph idx="1"/>
          </p:nvPr>
        </p:nvSpPr>
        <p:spPr>
          <a:xfrm>
            <a:off x="1115568" y="1949571"/>
            <a:ext cx="10168128" cy="4557246"/>
          </a:xfrm>
        </p:spPr>
        <p:txBody>
          <a:bodyPr>
            <a:normAutofit fontScale="92500" lnSpcReduction="10000"/>
          </a:bodyPr>
          <a:lstStyle/>
          <a:p>
            <a:r>
              <a:rPr lang="en-US" dirty="0"/>
              <a:t>Introduced and successfully passed LD 1891*</a:t>
            </a:r>
          </a:p>
          <a:p>
            <a:r>
              <a:rPr lang="en-US" dirty="0"/>
              <a:t>Completed development of strategic plan with MAME BOD </a:t>
            </a:r>
          </a:p>
          <a:p>
            <a:r>
              <a:rPr lang="en-US" dirty="0"/>
              <a:t>Increased membership - 12% increase Y/Y</a:t>
            </a:r>
          </a:p>
          <a:p>
            <a:r>
              <a:rPr lang="en-US" dirty="0"/>
              <a:t>Moved physical offices to Augusta – now collocated w/ Maine MEP</a:t>
            </a:r>
          </a:p>
          <a:p>
            <a:r>
              <a:rPr lang="en-US" dirty="0"/>
              <a:t>Collaborated with Maine entities in pursuit of funding opportunities</a:t>
            </a:r>
          </a:p>
          <a:p>
            <a:pPr lvl="1"/>
            <a:r>
              <a:rPr lang="en-US" dirty="0"/>
              <a:t>with DECD for the development of Quality Internships</a:t>
            </a:r>
          </a:p>
          <a:p>
            <a:pPr lvl="1"/>
            <a:r>
              <a:rPr lang="en-US" dirty="0"/>
              <a:t>with MCA and MSGC for QMS and I5.0 training</a:t>
            </a:r>
          </a:p>
          <a:p>
            <a:pPr lvl="1"/>
            <a:r>
              <a:rPr lang="en-US" dirty="0"/>
              <a:t>with UMaine and Roux for I5.0 assessment and deployment for the TechHub initiative</a:t>
            </a:r>
          </a:p>
          <a:p>
            <a:pPr lvl="1"/>
            <a:r>
              <a:rPr lang="en-US" dirty="0"/>
              <a:t>with DOL for apprenticeships and attendant training for E&amp;I and industrial technician roles in support of I5.0 migration </a:t>
            </a:r>
          </a:p>
        </p:txBody>
      </p:sp>
      <p:sp>
        <p:nvSpPr>
          <p:cNvPr id="4" name="Slide Number Placeholder 3">
            <a:extLst>
              <a:ext uri="{FF2B5EF4-FFF2-40B4-BE49-F238E27FC236}">
                <a16:creationId xmlns:a16="http://schemas.microsoft.com/office/drawing/2014/main" id="{E1B825BB-E89E-8490-51C8-EAA5806A46AE}"/>
              </a:ext>
            </a:extLst>
          </p:cNvPr>
          <p:cNvSpPr>
            <a:spLocks noGrp="1"/>
          </p:cNvSpPr>
          <p:nvPr>
            <p:ph type="sldNum" sz="quarter" idx="12"/>
          </p:nvPr>
        </p:nvSpPr>
        <p:spPr/>
        <p:txBody>
          <a:bodyPr/>
          <a:lstStyle/>
          <a:p>
            <a:fld id="{4573CFF5-95FE-48F1-8536-9021E3950276}" type="slidenum">
              <a:rPr lang="en-US" smtClean="0"/>
              <a:t>4</a:t>
            </a:fld>
            <a:endParaRPr lang="en-US" dirty="0"/>
          </a:p>
        </p:txBody>
      </p:sp>
    </p:spTree>
    <p:extLst>
      <p:ext uri="{BB962C8B-B14F-4D97-AF65-F5344CB8AC3E}">
        <p14:creationId xmlns:p14="http://schemas.microsoft.com/office/powerpoint/2010/main" val="34646719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EF3E24-CE9C-4660-A954-420926584C69}"/>
              </a:ext>
            </a:extLst>
          </p:cNvPr>
          <p:cNvSpPr>
            <a:spLocks noGrp="1"/>
          </p:cNvSpPr>
          <p:nvPr>
            <p:ph idx="1"/>
          </p:nvPr>
        </p:nvSpPr>
        <p:spPr>
          <a:xfrm>
            <a:off x="454332" y="1097280"/>
            <a:ext cx="9586815" cy="829441"/>
          </a:xfrm>
        </p:spPr>
        <p:txBody>
          <a:bodyPr/>
          <a:lstStyle/>
          <a:p>
            <a:pPr marL="0" indent="0">
              <a:spcBef>
                <a:spcPts val="0"/>
              </a:spcBef>
              <a:spcAft>
                <a:spcPts val="1200"/>
              </a:spcAft>
              <a:buNone/>
            </a:pPr>
            <a:r>
              <a:rPr lang="en-US" sz="2000" dirty="0">
                <a:solidFill>
                  <a:schemeClr val="tx2">
                    <a:lumMod val="75000"/>
                  </a:schemeClr>
                </a:solidFill>
                <a:latin typeface="Franklin Gothic Demi"/>
              </a:rPr>
              <a:t>One size doesn’t fit all when it comes to developing a customized power purchasing strategy. </a:t>
            </a:r>
          </a:p>
        </p:txBody>
      </p:sp>
      <p:sp>
        <p:nvSpPr>
          <p:cNvPr id="2" name="Title 1">
            <a:extLst>
              <a:ext uri="{FF2B5EF4-FFF2-40B4-BE49-F238E27FC236}">
                <a16:creationId xmlns:a16="http://schemas.microsoft.com/office/drawing/2014/main" id="{CAEEC37F-609B-4942-AC06-41AD9A9CD7D9}"/>
              </a:ext>
            </a:extLst>
          </p:cNvPr>
          <p:cNvSpPr>
            <a:spLocks noGrp="1"/>
          </p:cNvSpPr>
          <p:nvPr>
            <p:ph type="title"/>
          </p:nvPr>
        </p:nvSpPr>
        <p:spPr/>
        <p:txBody>
          <a:bodyPr>
            <a:normAutofit/>
          </a:bodyPr>
          <a:lstStyle/>
          <a:p>
            <a:r>
              <a:rPr lang="en-US" sz="3200" dirty="0"/>
              <a:t>Strategic Approaches to Buying Power</a:t>
            </a:r>
          </a:p>
        </p:txBody>
      </p:sp>
      <p:sp>
        <p:nvSpPr>
          <p:cNvPr id="5" name="Slide Number Placeholder 4">
            <a:extLst>
              <a:ext uri="{FF2B5EF4-FFF2-40B4-BE49-F238E27FC236}">
                <a16:creationId xmlns:a16="http://schemas.microsoft.com/office/drawing/2014/main" id="{A8F442EF-FC22-8839-95CF-BF5E2A4E5B02}"/>
              </a:ext>
            </a:extLst>
          </p:cNvPr>
          <p:cNvSpPr>
            <a:spLocks noGrp="1"/>
          </p:cNvSpPr>
          <p:nvPr>
            <p:ph type="sldNum" sz="quarter" idx="4"/>
          </p:nvPr>
        </p:nvSpPr>
        <p:spPr/>
        <p:txBody>
          <a:bodyPr/>
          <a:lstStyle/>
          <a:p>
            <a:fld id="{2ED86176-D6A4-43D8-BE13-F18245AD9D39}" type="slidenum">
              <a:rPr lang="en-US" smtClean="0"/>
              <a:pPr/>
              <a:t>40</a:t>
            </a:fld>
            <a:endParaRPr lang="en-US" dirty="0"/>
          </a:p>
        </p:txBody>
      </p:sp>
      <p:sp>
        <p:nvSpPr>
          <p:cNvPr id="38" name="TextBox 37">
            <a:extLst>
              <a:ext uri="{FF2B5EF4-FFF2-40B4-BE49-F238E27FC236}">
                <a16:creationId xmlns:a16="http://schemas.microsoft.com/office/drawing/2014/main" id="{3B542CEB-F929-4B8C-A7BA-F5AAC653A520}"/>
              </a:ext>
            </a:extLst>
          </p:cNvPr>
          <p:cNvSpPr txBox="1"/>
          <p:nvPr/>
        </p:nvSpPr>
        <p:spPr>
          <a:xfrm>
            <a:off x="2012950" y="6188758"/>
            <a:ext cx="6875236" cy="399340"/>
          </a:xfrm>
          <a:prstGeom prst="rect">
            <a:avLst/>
          </a:prstGeom>
          <a:noFill/>
        </p:spPr>
        <p:txBody>
          <a:bodyPr wrap="square" rtlCol="0">
            <a:spAutoFit/>
          </a:bodyPr>
          <a:lstStyle/>
          <a:p>
            <a:pPr>
              <a:lnSpc>
                <a:spcPct val="95000"/>
              </a:lnSpc>
            </a:pPr>
            <a:r>
              <a:rPr lang="en-US" sz="1050" i="1" dirty="0"/>
              <a:t>*Product availability varies by state and customer class</a:t>
            </a:r>
          </a:p>
          <a:p>
            <a:pPr>
              <a:lnSpc>
                <a:spcPct val="95000"/>
              </a:lnSpc>
            </a:pPr>
            <a:r>
              <a:rPr lang="en-US" sz="1050" i="1" dirty="0"/>
              <a:t>**Graphs are for illustrative purposes only; does not represent real data.</a:t>
            </a:r>
          </a:p>
        </p:txBody>
      </p:sp>
      <p:grpSp>
        <p:nvGrpSpPr>
          <p:cNvPr id="30" name="Group 29">
            <a:extLst>
              <a:ext uri="{FF2B5EF4-FFF2-40B4-BE49-F238E27FC236}">
                <a16:creationId xmlns:a16="http://schemas.microsoft.com/office/drawing/2014/main" id="{4651CA8C-1D35-4793-96E2-EAACC7F1368E}"/>
              </a:ext>
            </a:extLst>
          </p:cNvPr>
          <p:cNvGrpSpPr/>
          <p:nvPr/>
        </p:nvGrpSpPr>
        <p:grpSpPr>
          <a:xfrm>
            <a:off x="1343759" y="4439864"/>
            <a:ext cx="3799427" cy="1172865"/>
            <a:chOff x="3491342" y="2131212"/>
            <a:chExt cx="5237022" cy="1500425"/>
          </a:xfrm>
        </p:grpSpPr>
        <p:sp>
          <p:nvSpPr>
            <p:cNvPr id="31" name="Freeform 4">
              <a:extLst>
                <a:ext uri="{FF2B5EF4-FFF2-40B4-BE49-F238E27FC236}">
                  <a16:creationId xmlns:a16="http://schemas.microsoft.com/office/drawing/2014/main" id="{3FBC996A-E352-46E9-A096-C684754410F6}"/>
                </a:ext>
              </a:extLst>
            </p:cNvPr>
            <p:cNvSpPr/>
            <p:nvPr/>
          </p:nvSpPr>
          <p:spPr>
            <a:xfrm>
              <a:off x="3503221" y="2161212"/>
              <a:ext cx="5225143" cy="1460644"/>
            </a:xfrm>
            <a:custGeom>
              <a:avLst/>
              <a:gdLst>
                <a:gd name="connsiteX0" fmla="*/ 23751 w 6483928"/>
                <a:gd name="connsiteY0" fmla="*/ 1757548 h 2921290"/>
                <a:gd name="connsiteX1" fmla="*/ 59377 w 6483928"/>
                <a:gd name="connsiteY1" fmla="*/ 1662545 h 2921290"/>
                <a:gd name="connsiteX2" fmla="*/ 130629 w 6483928"/>
                <a:gd name="connsiteY2" fmla="*/ 1615044 h 2921290"/>
                <a:gd name="connsiteX3" fmla="*/ 154380 w 6483928"/>
                <a:gd name="connsiteY3" fmla="*/ 1579418 h 2921290"/>
                <a:gd name="connsiteX4" fmla="*/ 178130 w 6483928"/>
                <a:gd name="connsiteY4" fmla="*/ 1496291 h 2921290"/>
                <a:gd name="connsiteX5" fmla="*/ 213756 w 6483928"/>
                <a:gd name="connsiteY5" fmla="*/ 1520041 h 2921290"/>
                <a:gd name="connsiteX6" fmla="*/ 261258 w 6483928"/>
                <a:gd name="connsiteY6" fmla="*/ 1591293 h 2921290"/>
                <a:gd name="connsiteX7" fmla="*/ 296884 w 6483928"/>
                <a:gd name="connsiteY7" fmla="*/ 1603169 h 2921290"/>
                <a:gd name="connsiteX8" fmla="*/ 320634 w 6483928"/>
                <a:gd name="connsiteY8" fmla="*/ 1567543 h 2921290"/>
                <a:gd name="connsiteX9" fmla="*/ 380011 w 6483928"/>
                <a:gd name="connsiteY9" fmla="*/ 1591293 h 2921290"/>
                <a:gd name="connsiteX10" fmla="*/ 415637 w 6483928"/>
                <a:gd name="connsiteY10" fmla="*/ 1615044 h 2921290"/>
                <a:gd name="connsiteX11" fmla="*/ 570016 w 6483928"/>
                <a:gd name="connsiteY11" fmla="*/ 1603169 h 2921290"/>
                <a:gd name="connsiteX12" fmla="*/ 605642 w 6483928"/>
                <a:gd name="connsiteY12" fmla="*/ 1615044 h 2921290"/>
                <a:gd name="connsiteX13" fmla="*/ 653143 w 6483928"/>
                <a:gd name="connsiteY13" fmla="*/ 1686296 h 2921290"/>
                <a:gd name="connsiteX14" fmla="*/ 676894 w 6483928"/>
                <a:gd name="connsiteY14" fmla="*/ 1721922 h 2921290"/>
                <a:gd name="connsiteX15" fmla="*/ 712520 w 6483928"/>
                <a:gd name="connsiteY15" fmla="*/ 1733797 h 2921290"/>
                <a:gd name="connsiteX16" fmla="*/ 783772 w 6483928"/>
                <a:gd name="connsiteY16" fmla="*/ 1745673 h 2921290"/>
                <a:gd name="connsiteX17" fmla="*/ 819398 w 6483928"/>
                <a:gd name="connsiteY17" fmla="*/ 1721922 h 2921290"/>
                <a:gd name="connsiteX18" fmla="*/ 878774 w 6483928"/>
                <a:gd name="connsiteY18" fmla="*/ 1733797 h 2921290"/>
                <a:gd name="connsiteX19" fmla="*/ 890650 w 6483928"/>
                <a:gd name="connsiteY19" fmla="*/ 1698171 h 2921290"/>
                <a:gd name="connsiteX20" fmla="*/ 926276 w 6483928"/>
                <a:gd name="connsiteY20" fmla="*/ 1662545 h 2921290"/>
                <a:gd name="connsiteX21" fmla="*/ 938151 w 6483928"/>
                <a:gd name="connsiteY21" fmla="*/ 1626919 h 2921290"/>
                <a:gd name="connsiteX22" fmla="*/ 961902 w 6483928"/>
                <a:gd name="connsiteY22" fmla="*/ 1591293 h 2921290"/>
                <a:gd name="connsiteX23" fmla="*/ 973777 w 6483928"/>
                <a:gd name="connsiteY23" fmla="*/ 1520041 h 2921290"/>
                <a:gd name="connsiteX24" fmla="*/ 985652 w 6483928"/>
                <a:gd name="connsiteY24" fmla="*/ 1484416 h 2921290"/>
                <a:gd name="connsiteX25" fmla="*/ 1021278 w 6483928"/>
                <a:gd name="connsiteY25" fmla="*/ 1472540 h 2921290"/>
                <a:gd name="connsiteX26" fmla="*/ 1080655 w 6483928"/>
                <a:gd name="connsiteY26" fmla="*/ 1460665 h 2921290"/>
                <a:gd name="connsiteX27" fmla="*/ 1092530 w 6483928"/>
                <a:gd name="connsiteY27" fmla="*/ 1401288 h 2921290"/>
                <a:gd name="connsiteX28" fmla="*/ 1116281 w 6483928"/>
                <a:gd name="connsiteY28" fmla="*/ 1270660 h 2921290"/>
                <a:gd name="connsiteX29" fmla="*/ 1140032 w 6483928"/>
                <a:gd name="connsiteY29" fmla="*/ 1128156 h 2921290"/>
                <a:gd name="connsiteX30" fmla="*/ 1151907 w 6483928"/>
                <a:gd name="connsiteY30" fmla="*/ 1092530 h 2921290"/>
                <a:gd name="connsiteX31" fmla="*/ 1175658 w 6483928"/>
                <a:gd name="connsiteY31" fmla="*/ 498764 h 2921290"/>
                <a:gd name="connsiteX32" fmla="*/ 1223159 w 6483928"/>
                <a:gd name="connsiteY32" fmla="*/ 391886 h 2921290"/>
                <a:gd name="connsiteX33" fmla="*/ 1294411 w 6483928"/>
                <a:gd name="connsiteY33" fmla="*/ 344384 h 2921290"/>
                <a:gd name="connsiteX34" fmla="*/ 1318161 w 6483928"/>
                <a:gd name="connsiteY34" fmla="*/ 380010 h 2921290"/>
                <a:gd name="connsiteX35" fmla="*/ 1330037 w 6483928"/>
                <a:gd name="connsiteY35" fmla="*/ 415636 h 2921290"/>
                <a:gd name="connsiteX36" fmla="*/ 1413164 w 6483928"/>
                <a:gd name="connsiteY36" fmla="*/ 403761 h 2921290"/>
                <a:gd name="connsiteX37" fmla="*/ 1591294 w 6483928"/>
                <a:gd name="connsiteY37" fmla="*/ 368135 h 2921290"/>
                <a:gd name="connsiteX38" fmla="*/ 1662546 w 6483928"/>
                <a:gd name="connsiteY38" fmla="*/ 391886 h 2921290"/>
                <a:gd name="connsiteX39" fmla="*/ 1698172 w 6483928"/>
                <a:gd name="connsiteY39" fmla="*/ 403761 h 2921290"/>
                <a:gd name="connsiteX40" fmla="*/ 1757549 w 6483928"/>
                <a:gd name="connsiteY40" fmla="*/ 498764 h 2921290"/>
                <a:gd name="connsiteX41" fmla="*/ 1769424 w 6483928"/>
                <a:gd name="connsiteY41" fmla="*/ 534390 h 2921290"/>
                <a:gd name="connsiteX42" fmla="*/ 1781299 w 6483928"/>
                <a:gd name="connsiteY42" fmla="*/ 570016 h 2921290"/>
                <a:gd name="connsiteX43" fmla="*/ 1793174 w 6483928"/>
                <a:gd name="connsiteY43" fmla="*/ 1520041 h 2921290"/>
                <a:gd name="connsiteX44" fmla="*/ 1828800 w 6483928"/>
                <a:gd name="connsiteY44" fmla="*/ 1531917 h 2921290"/>
                <a:gd name="connsiteX45" fmla="*/ 1840676 w 6483928"/>
                <a:gd name="connsiteY45" fmla="*/ 1496291 h 2921290"/>
                <a:gd name="connsiteX46" fmla="*/ 1876302 w 6483928"/>
                <a:gd name="connsiteY46" fmla="*/ 1472540 h 2921290"/>
                <a:gd name="connsiteX47" fmla="*/ 1947554 w 6483928"/>
                <a:gd name="connsiteY47" fmla="*/ 1508166 h 2921290"/>
                <a:gd name="connsiteX48" fmla="*/ 1995055 w 6483928"/>
                <a:gd name="connsiteY48" fmla="*/ 1436914 h 2921290"/>
                <a:gd name="connsiteX49" fmla="*/ 2018806 w 6483928"/>
                <a:gd name="connsiteY49" fmla="*/ 1009403 h 2921290"/>
                <a:gd name="connsiteX50" fmla="*/ 2042556 w 6483928"/>
                <a:gd name="connsiteY50" fmla="*/ 831273 h 2921290"/>
                <a:gd name="connsiteX51" fmla="*/ 2054432 w 6483928"/>
                <a:gd name="connsiteY51" fmla="*/ 368135 h 2921290"/>
                <a:gd name="connsiteX52" fmla="*/ 2113808 w 6483928"/>
                <a:gd name="connsiteY52" fmla="*/ 356260 h 2921290"/>
                <a:gd name="connsiteX53" fmla="*/ 2125684 w 6483928"/>
                <a:gd name="connsiteY53" fmla="*/ 320634 h 2921290"/>
                <a:gd name="connsiteX54" fmla="*/ 2149434 w 6483928"/>
                <a:gd name="connsiteY54" fmla="*/ 225631 h 2921290"/>
                <a:gd name="connsiteX55" fmla="*/ 2196936 w 6483928"/>
                <a:gd name="connsiteY55" fmla="*/ 154379 h 2921290"/>
                <a:gd name="connsiteX56" fmla="*/ 2244437 w 6483928"/>
                <a:gd name="connsiteY56" fmla="*/ 166254 h 2921290"/>
                <a:gd name="connsiteX57" fmla="*/ 2268187 w 6483928"/>
                <a:gd name="connsiteY57" fmla="*/ 201880 h 2921290"/>
                <a:gd name="connsiteX58" fmla="*/ 2375065 w 6483928"/>
                <a:gd name="connsiteY58" fmla="*/ 190005 h 2921290"/>
                <a:gd name="connsiteX59" fmla="*/ 2446317 w 6483928"/>
                <a:gd name="connsiteY59" fmla="*/ 154379 h 2921290"/>
                <a:gd name="connsiteX60" fmla="*/ 2481943 w 6483928"/>
                <a:gd name="connsiteY60" fmla="*/ 142504 h 2921290"/>
                <a:gd name="connsiteX61" fmla="*/ 2541320 w 6483928"/>
                <a:gd name="connsiteY61" fmla="*/ 154379 h 2921290"/>
                <a:gd name="connsiteX62" fmla="*/ 2612572 w 6483928"/>
                <a:gd name="connsiteY62" fmla="*/ 201880 h 2921290"/>
                <a:gd name="connsiteX63" fmla="*/ 2660073 w 6483928"/>
                <a:gd name="connsiteY63" fmla="*/ 261257 h 2921290"/>
                <a:gd name="connsiteX64" fmla="*/ 2671949 w 6483928"/>
                <a:gd name="connsiteY64" fmla="*/ 296883 h 2921290"/>
                <a:gd name="connsiteX65" fmla="*/ 2695699 w 6483928"/>
                <a:gd name="connsiteY65" fmla="*/ 332509 h 2921290"/>
                <a:gd name="connsiteX66" fmla="*/ 2719450 w 6483928"/>
                <a:gd name="connsiteY66" fmla="*/ 439387 h 2921290"/>
                <a:gd name="connsiteX67" fmla="*/ 2731325 w 6483928"/>
                <a:gd name="connsiteY67" fmla="*/ 486888 h 2921290"/>
                <a:gd name="connsiteX68" fmla="*/ 2743200 w 6483928"/>
                <a:gd name="connsiteY68" fmla="*/ 1448790 h 2921290"/>
                <a:gd name="connsiteX69" fmla="*/ 2790702 w 6483928"/>
                <a:gd name="connsiteY69" fmla="*/ 1520041 h 2921290"/>
                <a:gd name="connsiteX70" fmla="*/ 2802577 w 6483928"/>
                <a:gd name="connsiteY70" fmla="*/ 1484416 h 2921290"/>
                <a:gd name="connsiteX71" fmla="*/ 2826328 w 6483928"/>
                <a:gd name="connsiteY71" fmla="*/ 1520041 h 2921290"/>
                <a:gd name="connsiteX72" fmla="*/ 2873829 w 6483928"/>
                <a:gd name="connsiteY72" fmla="*/ 1448790 h 2921290"/>
                <a:gd name="connsiteX73" fmla="*/ 2909455 w 6483928"/>
                <a:gd name="connsiteY73" fmla="*/ 1413164 h 2921290"/>
                <a:gd name="connsiteX74" fmla="*/ 2933206 w 6483928"/>
                <a:gd name="connsiteY74" fmla="*/ 1341912 h 2921290"/>
                <a:gd name="connsiteX75" fmla="*/ 2945081 w 6483928"/>
                <a:gd name="connsiteY75" fmla="*/ 1246909 h 2921290"/>
                <a:gd name="connsiteX76" fmla="*/ 2956956 w 6483928"/>
                <a:gd name="connsiteY76" fmla="*/ 1175657 h 2921290"/>
                <a:gd name="connsiteX77" fmla="*/ 2968832 w 6483928"/>
                <a:gd name="connsiteY77" fmla="*/ 1080654 h 2921290"/>
                <a:gd name="connsiteX78" fmla="*/ 2980707 w 6483928"/>
                <a:gd name="connsiteY78" fmla="*/ 1033153 h 2921290"/>
                <a:gd name="connsiteX79" fmla="*/ 2992582 w 6483928"/>
                <a:gd name="connsiteY79" fmla="*/ 938151 h 2921290"/>
                <a:gd name="connsiteX80" fmla="*/ 3004458 w 6483928"/>
                <a:gd name="connsiteY80" fmla="*/ 890649 h 2921290"/>
                <a:gd name="connsiteX81" fmla="*/ 3016333 w 6483928"/>
                <a:gd name="connsiteY81" fmla="*/ 807522 h 2921290"/>
                <a:gd name="connsiteX82" fmla="*/ 3004458 w 6483928"/>
                <a:gd name="connsiteY82" fmla="*/ 593766 h 2921290"/>
                <a:gd name="connsiteX83" fmla="*/ 2992582 w 6483928"/>
                <a:gd name="connsiteY83" fmla="*/ 546265 h 2921290"/>
                <a:gd name="connsiteX84" fmla="*/ 2980707 w 6483928"/>
                <a:gd name="connsiteY84" fmla="*/ 463138 h 2921290"/>
                <a:gd name="connsiteX85" fmla="*/ 3016333 w 6483928"/>
                <a:gd name="connsiteY85" fmla="*/ 368135 h 2921290"/>
                <a:gd name="connsiteX86" fmla="*/ 3051959 w 6483928"/>
                <a:gd name="connsiteY86" fmla="*/ 261257 h 2921290"/>
                <a:gd name="connsiteX87" fmla="*/ 3087585 w 6483928"/>
                <a:gd name="connsiteY87" fmla="*/ 190005 h 2921290"/>
                <a:gd name="connsiteX88" fmla="*/ 3123211 w 6483928"/>
                <a:gd name="connsiteY88" fmla="*/ 166254 h 2921290"/>
                <a:gd name="connsiteX89" fmla="*/ 3158837 w 6483928"/>
                <a:gd name="connsiteY89" fmla="*/ 178130 h 2921290"/>
                <a:gd name="connsiteX90" fmla="*/ 3182587 w 6483928"/>
                <a:gd name="connsiteY90" fmla="*/ 213756 h 2921290"/>
                <a:gd name="connsiteX91" fmla="*/ 3253839 w 6483928"/>
                <a:gd name="connsiteY91" fmla="*/ 237506 h 2921290"/>
                <a:gd name="connsiteX92" fmla="*/ 3360717 w 6483928"/>
                <a:gd name="connsiteY92" fmla="*/ 190005 h 2921290"/>
                <a:gd name="connsiteX93" fmla="*/ 3396343 w 6483928"/>
                <a:gd name="connsiteY93" fmla="*/ 178130 h 2921290"/>
                <a:gd name="connsiteX94" fmla="*/ 3515097 w 6483928"/>
                <a:gd name="connsiteY94" fmla="*/ 190005 h 2921290"/>
                <a:gd name="connsiteX95" fmla="*/ 3586349 w 6483928"/>
                <a:gd name="connsiteY95" fmla="*/ 237506 h 2921290"/>
                <a:gd name="connsiteX96" fmla="*/ 3633850 w 6483928"/>
                <a:gd name="connsiteY96" fmla="*/ 344384 h 2921290"/>
                <a:gd name="connsiteX97" fmla="*/ 3645725 w 6483928"/>
                <a:gd name="connsiteY97" fmla="*/ 380010 h 2921290"/>
                <a:gd name="connsiteX98" fmla="*/ 3645725 w 6483928"/>
                <a:gd name="connsiteY98" fmla="*/ 1318161 h 2921290"/>
                <a:gd name="connsiteX99" fmla="*/ 3693226 w 6483928"/>
                <a:gd name="connsiteY99" fmla="*/ 1567543 h 2921290"/>
                <a:gd name="connsiteX100" fmla="*/ 3728852 w 6483928"/>
                <a:gd name="connsiteY100" fmla="*/ 1579418 h 2921290"/>
                <a:gd name="connsiteX101" fmla="*/ 3776354 w 6483928"/>
                <a:gd name="connsiteY101" fmla="*/ 1662545 h 2921290"/>
                <a:gd name="connsiteX102" fmla="*/ 3811980 w 6483928"/>
                <a:gd name="connsiteY102" fmla="*/ 1674421 h 2921290"/>
                <a:gd name="connsiteX103" fmla="*/ 3823855 w 6483928"/>
                <a:gd name="connsiteY103" fmla="*/ 1579418 h 2921290"/>
                <a:gd name="connsiteX104" fmla="*/ 3835730 w 6483928"/>
                <a:gd name="connsiteY104" fmla="*/ 1543792 h 2921290"/>
                <a:gd name="connsiteX105" fmla="*/ 3859481 w 6483928"/>
                <a:gd name="connsiteY105" fmla="*/ 1377538 h 2921290"/>
                <a:gd name="connsiteX106" fmla="*/ 3871356 w 6483928"/>
                <a:gd name="connsiteY106" fmla="*/ 1341912 h 2921290"/>
                <a:gd name="connsiteX107" fmla="*/ 3895107 w 6483928"/>
                <a:gd name="connsiteY107" fmla="*/ 1187532 h 2921290"/>
                <a:gd name="connsiteX108" fmla="*/ 3883232 w 6483928"/>
                <a:gd name="connsiteY108" fmla="*/ 475013 h 2921290"/>
                <a:gd name="connsiteX109" fmla="*/ 3930733 w 6483928"/>
                <a:gd name="connsiteY109" fmla="*/ 356260 h 2921290"/>
                <a:gd name="connsiteX110" fmla="*/ 3954484 w 6483928"/>
                <a:gd name="connsiteY110" fmla="*/ 285008 h 2921290"/>
                <a:gd name="connsiteX111" fmla="*/ 3966359 w 6483928"/>
                <a:gd name="connsiteY111" fmla="*/ 249382 h 2921290"/>
                <a:gd name="connsiteX112" fmla="*/ 3990110 w 6483928"/>
                <a:gd name="connsiteY112" fmla="*/ 213756 h 2921290"/>
                <a:gd name="connsiteX113" fmla="*/ 4037611 w 6483928"/>
                <a:gd name="connsiteY113" fmla="*/ 106878 h 2921290"/>
                <a:gd name="connsiteX114" fmla="*/ 4073237 w 6483928"/>
                <a:gd name="connsiteY114" fmla="*/ 95003 h 2921290"/>
                <a:gd name="connsiteX115" fmla="*/ 4108863 w 6483928"/>
                <a:gd name="connsiteY115" fmla="*/ 106878 h 2921290"/>
                <a:gd name="connsiteX116" fmla="*/ 4132613 w 6483928"/>
                <a:gd name="connsiteY116" fmla="*/ 142504 h 2921290"/>
                <a:gd name="connsiteX117" fmla="*/ 4203865 w 6483928"/>
                <a:gd name="connsiteY117" fmla="*/ 166254 h 2921290"/>
                <a:gd name="connsiteX118" fmla="*/ 4239491 w 6483928"/>
                <a:gd name="connsiteY118" fmla="*/ 142504 h 2921290"/>
                <a:gd name="connsiteX119" fmla="*/ 4263242 w 6483928"/>
                <a:gd name="connsiteY119" fmla="*/ 106878 h 2921290"/>
                <a:gd name="connsiteX120" fmla="*/ 4310743 w 6483928"/>
                <a:gd name="connsiteY120" fmla="*/ 95003 h 2921290"/>
                <a:gd name="connsiteX121" fmla="*/ 4405746 w 6483928"/>
                <a:gd name="connsiteY121" fmla="*/ 106878 h 2921290"/>
                <a:gd name="connsiteX122" fmla="*/ 4441372 w 6483928"/>
                <a:gd name="connsiteY122" fmla="*/ 118753 h 2921290"/>
                <a:gd name="connsiteX123" fmla="*/ 4465123 w 6483928"/>
                <a:gd name="connsiteY123" fmla="*/ 154379 h 2921290"/>
                <a:gd name="connsiteX124" fmla="*/ 4536374 w 6483928"/>
                <a:gd name="connsiteY124" fmla="*/ 201880 h 2921290"/>
                <a:gd name="connsiteX125" fmla="*/ 4572000 w 6483928"/>
                <a:gd name="connsiteY125" fmla="*/ 332509 h 2921290"/>
                <a:gd name="connsiteX126" fmla="*/ 4583876 w 6483928"/>
                <a:gd name="connsiteY126" fmla="*/ 475013 h 2921290"/>
                <a:gd name="connsiteX127" fmla="*/ 4595751 w 6483928"/>
                <a:gd name="connsiteY127" fmla="*/ 558140 h 2921290"/>
                <a:gd name="connsiteX128" fmla="*/ 4619502 w 6483928"/>
                <a:gd name="connsiteY128" fmla="*/ 1306286 h 2921290"/>
                <a:gd name="connsiteX129" fmla="*/ 4643252 w 6483928"/>
                <a:gd name="connsiteY129" fmla="*/ 1460665 h 2921290"/>
                <a:gd name="connsiteX130" fmla="*/ 4655128 w 6483928"/>
                <a:gd name="connsiteY130" fmla="*/ 1496291 h 2921290"/>
                <a:gd name="connsiteX131" fmla="*/ 4667003 w 6483928"/>
                <a:gd name="connsiteY131" fmla="*/ 1543792 h 2921290"/>
                <a:gd name="connsiteX132" fmla="*/ 4690754 w 6483928"/>
                <a:gd name="connsiteY132" fmla="*/ 1579418 h 2921290"/>
                <a:gd name="connsiteX133" fmla="*/ 4738255 w 6483928"/>
                <a:gd name="connsiteY133" fmla="*/ 1603169 h 2921290"/>
                <a:gd name="connsiteX134" fmla="*/ 4762006 w 6483928"/>
                <a:gd name="connsiteY134" fmla="*/ 1531917 h 2921290"/>
                <a:gd name="connsiteX135" fmla="*/ 4797632 w 6483928"/>
                <a:gd name="connsiteY135" fmla="*/ 1460665 h 2921290"/>
                <a:gd name="connsiteX136" fmla="*/ 4833258 w 6483928"/>
                <a:gd name="connsiteY136" fmla="*/ 1389413 h 2921290"/>
                <a:gd name="connsiteX137" fmla="*/ 4857008 w 6483928"/>
                <a:gd name="connsiteY137" fmla="*/ 534390 h 2921290"/>
                <a:gd name="connsiteX138" fmla="*/ 4880759 w 6483928"/>
                <a:gd name="connsiteY138" fmla="*/ 166254 h 2921290"/>
                <a:gd name="connsiteX139" fmla="*/ 4904510 w 6483928"/>
                <a:gd name="connsiteY139" fmla="*/ 95003 h 2921290"/>
                <a:gd name="connsiteX140" fmla="*/ 4928260 w 6483928"/>
                <a:gd name="connsiteY140" fmla="*/ 59377 h 2921290"/>
                <a:gd name="connsiteX141" fmla="*/ 4975761 w 6483928"/>
                <a:gd name="connsiteY141" fmla="*/ 0 h 2921290"/>
                <a:gd name="connsiteX142" fmla="*/ 5058889 w 6483928"/>
                <a:gd name="connsiteY142" fmla="*/ 11875 h 2921290"/>
                <a:gd name="connsiteX143" fmla="*/ 5082639 w 6483928"/>
                <a:gd name="connsiteY143" fmla="*/ 47501 h 2921290"/>
                <a:gd name="connsiteX144" fmla="*/ 5118265 w 6483928"/>
                <a:gd name="connsiteY144" fmla="*/ 59377 h 2921290"/>
                <a:gd name="connsiteX145" fmla="*/ 5153891 w 6483928"/>
                <a:gd name="connsiteY145" fmla="*/ 47501 h 2921290"/>
                <a:gd name="connsiteX146" fmla="*/ 5225143 w 6483928"/>
                <a:gd name="connsiteY146" fmla="*/ 11875 h 2921290"/>
                <a:gd name="connsiteX147" fmla="*/ 5355772 w 6483928"/>
                <a:gd name="connsiteY147" fmla="*/ 23751 h 2921290"/>
                <a:gd name="connsiteX148" fmla="*/ 5427024 w 6483928"/>
                <a:gd name="connsiteY148" fmla="*/ 71252 h 2921290"/>
                <a:gd name="connsiteX149" fmla="*/ 5462650 w 6483928"/>
                <a:gd name="connsiteY149" fmla="*/ 178130 h 2921290"/>
                <a:gd name="connsiteX150" fmla="*/ 5474525 w 6483928"/>
                <a:gd name="connsiteY150" fmla="*/ 213756 h 2921290"/>
                <a:gd name="connsiteX151" fmla="*/ 5486400 w 6483928"/>
                <a:gd name="connsiteY151" fmla="*/ 249382 h 2921290"/>
                <a:gd name="connsiteX152" fmla="*/ 5510151 w 6483928"/>
                <a:gd name="connsiteY152" fmla="*/ 344384 h 2921290"/>
                <a:gd name="connsiteX153" fmla="*/ 5522026 w 6483928"/>
                <a:gd name="connsiteY153" fmla="*/ 1401288 h 2921290"/>
                <a:gd name="connsiteX154" fmla="*/ 5545777 w 6483928"/>
                <a:gd name="connsiteY154" fmla="*/ 1567543 h 2921290"/>
                <a:gd name="connsiteX155" fmla="*/ 5557652 w 6483928"/>
                <a:gd name="connsiteY155" fmla="*/ 1603169 h 2921290"/>
                <a:gd name="connsiteX156" fmla="*/ 5593278 w 6483928"/>
                <a:gd name="connsiteY156" fmla="*/ 1626919 h 2921290"/>
                <a:gd name="connsiteX157" fmla="*/ 5640780 w 6483928"/>
                <a:gd name="connsiteY157" fmla="*/ 1698171 h 2921290"/>
                <a:gd name="connsiteX158" fmla="*/ 5652655 w 6483928"/>
                <a:gd name="connsiteY158" fmla="*/ 1662545 h 2921290"/>
                <a:gd name="connsiteX159" fmla="*/ 5712032 w 6483928"/>
                <a:gd name="connsiteY159" fmla="*/ 1603169 h 2921290"/>
                <a:gd name="connsiteX160" fmla="*/ 5723907 w 6483928"/>
                <a:gd name="connsiteY160" fmla="*/ 1567543 h 2921290"/>
                <a:gd name="connsiteX161" fmla="*/ 5747658 w 6483928"/>
                <a:gd name="connsiteY161" fmla="*/ 1531917 h 2921290"/>
                <a:gd name="connsiteX162" fmla="*/ 5759533 w 6483928"/>
                <a:gd name="connsiteY162" fmla="*/ 807522 h 2921290"/>
                <a:gd name="connsiteX163" fmla="*/ 5771408 w 6483928"/>
                <a:gd name="connsiteY163" fmla="*/ 736270 h 2921290"/>
                <a:gd name="connsiteX164" fmla="*/ 5783284 w 6483928"/>
                <a:gd name="connsiteY164" fmla="*/ 653143 h 2921290"/>
                <a:gd name="connsiteX165" fmla="*/ 5807034 w 6483928"/>
                <a:gd name="connsiteY165" fmla="*/ 581891 h 2921290"/>
                <a:gd name="connsiteX166" fmla="*/ 5818910 w 6483928"/>
                <a:gd name="connsiteY166" fmla="*/ 439387 h 2921290"/>
                <a:gd name="connsiteX167" fmla="*/ 5854536 w 6483928"/>
                <a:gd name="connsiteY167" fmla="*/ 427512 h 2921290"/>
                <a:gd name="connsiteX168" fmla="*/ 5913912 w 6483928"/>
                <a:gd name="connsiteY168" fmla="*/ 332509 h 2921290"/>
                <a:gd name="connsiteX169" fmla="*/ 5949538 w 6483928"/>
                <a:gd name="connsiteY169" fmla="*/ 320634 h 2921290"/>
                <a:gd name="connsiteX170" fmla="*/ 5973289 w 6483928"/>
                <a:gd name="connsiteY170" fmla="*/ 356260 h 2921290"/>
                <a:gd name="connsiteX171" fmla="*/ 6008915 w 6483928"/>
                <a:gd name="connsiteY171" fmla="*/ 368135 h 2921290"/>
                <a:gd name="connsiteX172" fmla="*/ 6103917 w 6483928"/>
                <a:gd name="connsiteY172" fmla="*/ 344384 h 2921290"/>
                <a:gd name="connsiteX173" fmla="*/ 6115793 w 6483928"/>
                <a:gd name="connsiteY173" fmla="*/ 558140 h 2921290"/>
                <a:gd name="connsiteX174" fmla="*/ 6139543 w 6483928"/>
                <a:gd name="connsiteY174" fmla="*/ 676893 h 2921290"/>
                <a:gd name="connsiteX175" fmla="*/ 6151419 w 6483928"/>
                <a:gd name="connsiteY175" fmla="*/ 748145 h 2921290"/>
                <a:gd name="connsiteX176" fmla="*/ 6163294 w 6483928"/>
                <a:gd name="connsiteY176" fmla="*/ 1555667 h 2921290"/>
                <a:gd name="connsiteX177" fmla="*/ 6175169 w 6483928"/>
                <a:gd name="connsiteY177" fmla="*/ 1591293 h 2921290"/>
                <a:gd name="connsiteX178" fmla="*/ 6198920 w 6483928"/>
                <a:gd name="connsiteY178" fmla="*/ 1674421 h 2921290"/>
                <a:gd name="connsiteX179" fmla="*/ 6270172 w 6483928"/>
                <a:gd name="connsiteY179" fmla="*/ 1710047 h 2921290"/>
                <a:gd name="connsiteX180" fmla="*/ 6305798 w 6483928"/>
                <a:gd name="connsiteY180" fmla="*/ 1733797 h 2921290"/>
                <a:gd name="connsiteX181" fmla="*/ 6448302 w 6483928"/>
                <a:gd name="connsiteY181" fmla="*/ 1698171 h 2921290"/>
                <a:gd name="connsiteX182" fmla="*/ 6483928 w 6483928"/>
                <a:gd name="connsiteY182" fmla="*/ 1674421 h 2921290"/>
                <a:gd name="connsiteX183" fmla="*/ 6472052 w 6483928"/>
                <a:gd name="connsiteY183" fmla="*/ 1733797 h 2921290"/>
                <a:gd name="connsiteX184" fmla="*/ 6448302 w 6483928"/>
                <a:gd name="connsiteY184" fmla="*/ 1805049 h 2921290"/>
                <a:gd name="connsiteX185" fmla="*/ 6448302 w 6483928"/>
                <a:gd name="connsiteY185" fmla="*/ 2256312 h 2921290"/>
                <a:gd name="connsiteX186" fmla="*/ 6400800 w 6483928"/>
                <a:gd name="connsiteY186" fmla="*/ 2660073 h 2921290"/>
                <a:gd name="connsiteX187" fmla="*/ 6365174 w 6483928"/>
                <a:gd name="connsiteY187" fmla="*/ 2671948 h 2921290"/>
                <a:gd name="connsiteX188" fmla="*/ 6282047 w 6483928"/>
                <a:gd name="connsiteY188" fmla="*/ 2683823 h 2921290"/>
                <a:gd name="connsiteX189" fmla="*/ 6127668 w 6483928"/>
                <a:gd name="connsiteY189" fmla="*/ 2707574 h 2921290"/>
                <a:gd name="connsiteX190" fmla="*/ 5830785 w 6483928"/>
                <a:gd name="connsiteY190" fmla="*/ 2731325 h 2921290"/>
                <a:gd name="connsiteX191" fmla="*/ 5795159 w 6483928"/>
                <a:gd name="connsiteY191" fmla="*/ 2743200 h 2921290"/>
                <a:gd name="connsiteX192" fmla="*/ 5415149 w 6483928"/>
                <a:gd name="connsiteY192" fmla="*/ 2766951 h 2921290"/>
                <a:gd name="connsiteX193" fmla="*/ 5284520 w 6483928"/>
                <a:gd name="connsiteY193" fmla="*/ 2790701 h 2921290"/>
                <a:gd name="connsiteX194" fmla="*/ 5201393 w 6483928"/>
                <a:gd name="connsiteY194" fmla="*/ 2802577 h 2921290"/>
                <a:gd name="connsiteX195" fmla="*/ 5070764 w 6483928"/>
                <a:gd name="connsiteY195" fmla="*/ 2826327 h 2921290"/>
                <a:gd name="connsiteX196" fmla="*/ 4987637 w 6483928"/>
                <a:gd name="connsiteY196" fmla="*/ 2838203 h 2921290"/>
                <a:gd name="connsiteX197" fmla="*/ 4750130 w 6483928"/>
                <a:gd name="connsiteY197" fmla="*/ 2873829 h 2921290"/>
                <a:gd name="connsiteX198" fmla="*/ 3811980 w 6483928"/>
                <a:gd name="connsiteY198" fmla="*/ 2885704 h 2921290"/>
                <a:gd name="connsiteX199" fmla="*/ 3538847 w 6483928"/>
                <a:gd name="connsiteY199" fmla="*/ 2861953 h 2921290"/>
                <a:gd name="connsiteX200" fmla="*/ 3348842 w 6483928"/>
                <a:gd name="connsiteY200" fmla="*/ 2838203 h 2921290"/>
                <a:gd name="connsiteX201" fmla="*/ 3265715 w 6483928"/>
                <a:gd name="connsiteY201" fmla="*/ 2814452 h 2921290"/>
                <a:gd name="connsiteX202" fmla="*/ 2992582 w 6483928"/>
                <a:gd name="connsiteY202" fmla="*/ 2790701 h 2921290"/>
                <a:gd name="connsiteX203" fmla="*/ 2933206 w 6483928"/>
                <a:gd name="connsiteY203" fmla="*/ 2778826 h 2921290"/>
                <a:gd name="connsiteX204" fmla="*/ 2897580 w 6483928"/>
                <a:gd name="connsiteY204" fmla="*/ 2766951 h 2921290"/>
                <a:gd name="connsiteX205" fmla="*/ 2826328 w 6483928"/>
                <a:gd name="connsiteY205" fmla="*/ 2755075 h 2921290"/>
                <a:gd name="connsiteX206" fmla="*/ 2612572 w 6483928"/>
                <a:gd name="connsiteY206" fmla="*/ 2719449 h 2921290"/>
                <a:gd name="connsiteX207" fmla="*/ 1484416 w 6483928"/>
                <a:gd name="connsiteY207" fmla="*/ 2695699 h 2921290"/>
                <a:gd name="connsiteX208" fmla="*/ 1353787 w 6483928"/>
                <a:gd name="connsiteY208" fmla="*/ 2683823 h 2921290"/>
                <a:gd name="connsiteX209" fmla="*/ 1306286 w 6483928"/>
                <a:gd name="connsiteY209" fmla="*/ 2671948 h 2921290"/>
                <a:gd name="connsiteX210" fmla="*/ 213756 w 6483928"/>
                <a:gd name="connsiteY210" fmla="*/ 2648197 h 2921290"/>
                <a:gd name="connsiteX211" fmla="*/ 142504 w 6483928"/>
                <a:gd name="connsiteY211" fmla="*/ 2624447 h 2921290"/>
                <a:gd name="connsiteX212" fmla="*/ 35626 w 6483928"/>
                <a:gd name="connsiteY212" fmla="*/ 2600696 h 2921290"/>
                <a:gd name="connsiteX213" fmla="*/ 35626 w 6483928"/>
                <a:gd name="connsiteY213" fmla="*/ 2493818 h 2921290"/>
                <a:gd name="connsiteX214" fmla="*/ 59377 w 6483928"/>
                <a:gd name="connsiteY214" fmla="*/ 2422566 h 2921290"/>
                <a:gd name="connsiteX215" fmla="*/ 71252 w 6483928"/>
                <a:gd name="connsiteY215" fmla="*/ 2386940 h 2921290"/>
                <a:gd name="connsiteX216" fmla="*/ 83128 w 6483928"/>
                <a:gd name="connsiteY216" fmla="*/ 2303813 h 2921290"/>
                <a:gd name="connsiteX217" fmla="*/ 95003 w 6483928"/>
                <a:gd name="connsiteY217" fmla="*/ 2244436 h 2921290"/>
                <a:gd name="connsiteX218" fmla="*/ 83128 w 6483928"/>
                <a:gd name="connsiteY218" fmla="*/ 1995054 h 2921290"/>
                <a:gd name="connsiteX219" fmla="*/ 47502 w 6483928"/>
                <a:gd name="connsiteY219" fmla="*/ 1852551 h 2921290"/>
                <a:gd name="connsiteX220" fmla="*/ 23751 w 6483928"/>
                <a:gd name="connsiteY220" fmla="*/ 1733797 h 2921290"/>
                <a:gd name="connsiteX221" fmla="*/ 0 w 6483928"/>
                <a:gd name="connsiteY221" fmla="*/ 1698171 h 292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6483928" h="2921290">
                  <a:moveTo>
                    <a:pt x="23751" y="1757548"/>
                  </a:moveTo>
                  <a:cubicBezTo>
                    <a:pt x="30937" y="1721616"/>
                    <a:pt x="29724" y="1688491"/>
                    <a:pt x="59377" y="1662545"/>
                  </a:cubicBezTo>
                  <a:cubicBezTo>
                    <a:pt x="80859" y="1643748"/>
                    <a:pt x="130629" y="1615044"/>
                    <a:pt x="130629" y="1615044"/>
                  </a:cubicBezTo>
                  <a:cubicBezTo>
                    <a:pt x="138546" y="1603169"/>
                    <a:pt x="147997" y="1592184"/>
                    <a:pt x="154380" y="1579418"/>
                  </a:cubicBezTo>
                  <a:cubicBezTo>
                    <a:pt x="162898" y="1562383"/>
                    <a:pt x="174326" y="1511509"/>
                    <a:pt x="178130" y="1496291"/>
                  </a:cubicBezTo>
                  <a:cubicBezTo>
                    <a:pt x="190005" y="1504208"/>
                    <a:pt x="204358" y="1509300"/>
                    <a:pt x="213756" y="1520041"/>
                  </a:cubicBezTo>
                  <a:cubicBezTo>
                    <a:pt x="232553" y="1541523"/>
                    <a:pt x="234178" y="1582266"/>
                    <a:pt x="261258" y="1591293"/>
                  </a:cubicBezTo>
                  <a:lnTo>
                    <a:pt x="296884" y="1603169"/>
                  </a:lnTo>
                  <a:cubicBezTo>
                    <a:pt x="304801" y="1591294"/>
                    <a:pt x="309489" y="1576459"/>
                    <a:pt x="320634" y="1567543"/>
                  </a:cubicBezTo>
                  <a:cubicBezTo>
                    <a:pt x="364531" y="1532425"/>
                    <a:pt x="355324" y="1566606"/>
                    <a:pt x="380011" y="1591293"/>
                  </a:cubicBezTo>
                  <a:cubicBezTo>
                    <a:pt x="390103" y="1601385"/>
                    <a:pt x="403762" y="1607127"/>
                    <a:pt x="415637" y="1615044"/>
                  </a:cubicBezTo>
                  <a:cubicBezTo>
                    <a:pt x="467097" y="1611086"/>
                    <a:pt x="518404" y="1603169"/>
                    <a:pt x="570016" y="1603169"/>
                  </a:cubicBezTo>
                  <a:cubicBezTo>
                    <a:pt x="582534" y="1603169"/>
                    <a:pt x="596791" y="1606193"/>
                    <a:pt x="605642" y="1615044"/>
                  </a:cubicBezTo>
                  <a:cubicBezTo>
                    <a:pt x="625826" y="1635228"/>
                    <a:pt x="637309" y="1662545"/>
                    <a:pt x="653143" y="1686296"/>
                  </a:cubicBezTo>
                  <a:cubicBezTo>
                    <a:pt x="661060" y="1698171"/>
                    <a:pt x="663354" y="1717409"/>
                    <a:pt x="676894" y="1721922"/>
                  </a:cubicBezTo>
                  <a:cubicBezTo>
                    <a:pt x="688769" y="1725880"/>
                    <a:pt x="700300" y="1731082"/>
                    <a:pt x="712520" y="1733797"/>
                  </a:cubicBezTo>
                  <a:cubicBezTo>
                    <a:pt x="736025" y="1739020"/>
                    <a:pt x="760021" y="1741714"/>
                    <a:pt x="783772" y="1745673"/>
                  </a:cubicBezTo>
                  <a:cubicBezTo>
                    <a:pt x="795647" y="1737756"/>
                    <a:pt x="805236" y="1723692"/>
                    <a:pt x="819398" y="1721922"/>
                  </a:cubicBezTo>
                  <a:cubicBezTo>
                    <a:pt x="839426" y="1719418"/>
                    <a:pt x="859626" y="1740180"/>
                    <a:pt x="878774" y="1733797"/>
                  </a:cubicBezTo>
                  <a:cubicBezTo>
                    <a:pt x="890649" y="1729838"/>
                    <a:pt x="883706" y="1708586"/>
                    <a:pt x="890650" y="1698171"/>
                  </a:cubicBezTo>
                  <a:cubicBezTo>
                    <a:pt x="899966" y="1684197"/>
                    <a:pt x="914401" y="1674420"/>
                    <a:pt x="926276" y="1662545"/>
                  </a:cubicBezTo>
                  <a:cubicBezTo>
                    <a:pt x="930234" y="1650670"/>
                    <a:pt x="932553" y="1638115"/>
                    <a:pt x="938151" y="1626919"/>
                  </a:cubicBezTo>
                  <a:cubicBezTo>
                    <a:pt x="944534" y="1614153"/>
                    <a:pt x="957389" y="1604833"/>
                    <a:pt x="961902" y="1591293"/>
                  </a:cubicBezTo>
                  <a:cubicBezTo>
                    <a:pt x="969516" y="1568450"/>
                    <a:pt x="968554" y="1543546"/>
                    <a:pt x="973777" y="1520041"/>
                  </a:cubicBezTo>
                  <a:cubicBezTo>
                    <a:pt x="976492" y="1507822"/>
                    <a:pt x="976801" y="1493267"/>
                    <a:pt x="985652" y="1484416"/>
                  </a:cubicBezTo>
                  <a:cubicBezTo>
                    <a:pt x="994503" y="1475565"/>
                    <a:pt x="1009134" y="1475576"/>
                    <a:pt x="1021278" y="1472540"/>
                  </a:cubicBezTo>
                  <a:cubicBezTo>
                    <a:pt x="1040860" y="1467645"/>
                    <a:pt x="1060863" y="1464623"/>
                    <a:pt x="1080655" y="1460665"/>
                  </a:cubicBezTo>
                  <a:cubicBezTo>
                    <a:pt x="1084613" y="1440873"/>
                    <a:pt x="1089461" y="1421238"/>
                    <a:pt x="1092530" y="1401288"/>
                  </a:cubicBezTo>
                  <a:cubicBezTo>
                    <a:pt x="1111713" y="1276603"/>
                    <a:pt x="1092057" y="1343333"/>
                    <a:pt x="1116281" y="1270660"/>
                  </a:cubicBezTo>
                  <a:cubicBezTo>
                    <a:pt x="1122986" y="1223725"/>
                    <a:pt x="1128453" y="1174472"/>
                    <a:pt x="1140032" y="1128156"/>
                  </a:cubicBezTo>
                  <a:cubicBezTo>
                    <a:pt x="1143068" y="1116012"/>
                    <a:pt x="1147949" y="1104405"/>
                    <a:pt x="1151907" y="1092530"/>
                  </a:cubicBezTo>
                  <a:cubicBezTo>
                    <a:pt x="1193743" y="799669"/>
                    <a:pt x="1127343" y="1287910"/>
                    <a:pt x="1175658" y="498764"/>
                  </a:cubicBezTo>
                  <a:cubicBezTo>
                    <a:pt x="1176874" y="478900"/>
                    <a:pt x="1200940" y="411328"/>
                    <a:pt x="1223159" y="391886"/>
                  </a:cubicBezTo>
                  <a:cubicBezTo>
                    <a:pt x="1244641" y="373089"/>
                    <a:pt x="1294411" y="344384"/>
                    <a:pt x="1294411" y="344384"/>
                  </a:cubicBezTo>
                  <a:cubicBezTo>
                    <a:pt x="1302328" y="356259"/>
                    <a:pt x="1311778" y="367245"/>
                    <a:pt x="1318161" y="380010"/>
                  </a:cubicBezTo>
                  <a:cubicBezTo>
                    <a:pt x="1323759" y="391206"/>
                    <a:pt x="1317893" y="412600"/>
                    <a:pt x="1330037" y="415636"/>
                  </a:cubicBezTo>
                  <a:cubicBezTo>
                    <a:pt x="1357192" y="422425"/>
                    <a:pt x="1385455" y="407719"/>
                    <a:pt x="1413164" y="403761"/>
                  </a:cubicBezTo>
                  <a:cubicBezTo>
                    <a:pt x="1514241" y="336377"/>
                    <a:pt x="1456046" y="353108"/>
                    <a:pt x="1591294" y="368135"/>
                  </a:cubicBezTo>
                  <a:lnTo>
                    <a:pt x="1662546" y="391886"/>
                  </a:lnTo>
                  <a:lnTo>
                    <a:pt x="1698172" y="403761"/>
                  </a:lnTo>
                  <a:cubicBezTo>
                    <a:pt x="1754628" y="441399"/>
                    <a:pt x="1729285" y="413972"/>
                    <a:pt x="1757549" y="498764"/>
                  </a:cubicBezTo>
                  <a:lnTo>
                    <a:pt x="1769424" y="534390"/>
                  </a:lnTo>
                  <a:lnTo>
                    <a:pt x="1781299" y="570016"/>
                  </a:lnTo>
                  <a:cubicBezTo>
                    <a:pt x="1785257" y="886691"/>
                    <a:pt x="1777554" y="1203727"/>
                    <a:pt x="1793174" y="1520041"/>
                  </a:cubicBezTo>
                  <a:cubicBezTo>
                    <a:pt x="1793791" y="1532544"/>
                    <a:pt x="1817604" y="1537515"/>
                    <a:pt x="1828800" y="1531917"/>
                  </a:cubicBezTo>
                  <a:cubicBezTo>
                    <a:pt x="1839996" y="1526319"/>
                    <a:pt x="1832856" y="1506066"/>
                    <a:pt x="1840676" y="1496291"/>
                  </a:cubicBezTo>
                  <a:cubicBezTo>
                    <a:pt x="1849592" y="1485146"/>
                    <a:pt x="1864427" y="1480457"/>
                    <a:pt x="1876302" y="1472540"/>
                  </a:cubicBezTo>
                  <a:cubicBezTo>
                    <a:pt x="1879817" y="1474883"/>
                    <a:pt x="1935686" y="1516643"/>
                    <a:pt x="1947554" y="1508166"/>
                  </a:cubicBezTo>
                  <a:cubicBezTo>
                    <a:pt x="1970782" y="1491575"/>
                    <a:pt x="1995055" y="1436914"/>
                    <a:pt x="1995055" y="1436914"/>
                  </a:cubicBezTo>
                  <a:cubicBezTo>
                    <a:pt x="2016340" y="819637"/>
                    <a:pt x="1988627" y="1265921"/>
                    <a:pt x="2018806" y="1009403"/>
                  </a:cubicBezTo>
                  <a:cubicBezTo>
                    <a:pt x="2038641" y="840804"/>
                    <a:pt x="2019859" y="944758"/>
                    <a:pt x="2042556" y="831273"/>
                  </a:cubicBezTo>
                  <a:cubicBezTo>
                    <a:pt x="2046515" y="676894"/>
                    <a:pt x="2031524" y="520857"/>
                    <a:pt x="2054432" y="368135"/>
                  </a:cubicBezTo>
                  <a:cubicBezTo>
                    <a:pt x="2057426" y="348174"/>
                    <a:pt x="2097014" y="367456"/>
                    <a:pt x="2113808" y="356260"/>
                  </a:cubicBezTo>
                  <a:cubicBezTo>
                    <a:pt x="2124223" y="349316"/>
                    <a:pt x="2122648" y="332778"/>
                    <a:pt x="2125684" y="320634"/>
                  </a:cubicBezTo>
                  <a:cubicBezTo>
                    <a:pt x="2130469" y="301493"/>
                    <a:pt x="2137096" y="247840"/>
                    <a:pt x="2149434" y="225631"/>
                  </a:cubicBezTo>
                  <a:cubicBezTo>
                    <a:pt x="2163297" y="200678"/>
                    <a:pt x="2196936" y="154379"/>
                    <a:pt x="2196936" y="154379"/>
                  </a:cubicBezTo>
                  <a:cubicBezTo>
                    <a:pt x="2212770" y="158337"/>
                    <a:pt x="2230857" y="157201"/>
                    <a:pt x="2244437" y="166254"/>
                  </a:cubicBezTo>
                  <a:cubicBezTo>
                    <a:pt x="2256312" y="174171"/>
                    <a:pt x="2254145" y="199327"/>
                    <a:pt x="2268187" y="201880"/>
                  </a:cubicBezTo>
                  <a:cubicBezTo>
                    <a:pt x="2303454" y="208292"/>
                    <a:pt x="2339439" y="193963"/>
                    <a:pt x="2375065" y="190005"/>
                  </a:cubicBezTo>
                  <a:cubicBezTo>
                    <a:pt x="2464612" y="160157"/>
                    <a:pt x="2354234" y="200420"/>
                    <a:pt x="2446317" y="154379"/>
                  </a:cubicBezTo>
                  <a:cubicBezTo>
                    <a:pt x="2457513" y="148781"/>
                    <a:pt x="2470068" y="146462"/>
                    <a:pt x="2481943" y="142504"/>
                  </a:cubicBezTo>
                  <a:cubicBezTo>
                    <a:pt x="2501735" y="146462"/>
                    <a:pt x="2522945" y="146027"/>
                    <a:pt x="2541320" y="154379"/>
                  </a:cubicBezTo>
                  <a:cubicBezTo>
                    <a:pt x="2567306" y="166191"/>
                    <a:pt x="2612572" y="201880"/>
                    <a:pt x="2612572" y="201880"/>
                  </a:cubicBezTo>
                  <a:cubicBezTo>
                    <a:pt x="2642419" y="291424"/>
                    <a:pt x="2598686" y="184524"/>
                    <a:pt x="2660073" y="261257"/>
                  </a:cubicBezTo>
                  <a:cubicBezTo>
                    <a:pt x="2667893" y="271032"/>
                    <a:pt x="2666351" y="285687"/>
                    <a:pt x="2671949" y="296883"/>
                  </a:cubicBezTo>
                  <a:cubicBezTo>
                    <a:pt x="2678332" y="309648"/>
                    <a:pt x="2689316" y="319743"/>
                    <a:pt x="2695699" y="332509"/>
                  </a:cubicBezTo>
                  <a:cubicBezTo>
                    <a:pt x="2711105" y="363323"/>
                    <a:pt x="2713369" y="408984"/>
                    <a:pt x="2719450" y="439387"/>
                  </a:cubicBezTo>
                  <a:cubicBezTo>
                    <a:pt x="2722651" y="455391"/>
                    <a:pt x="2727367" y="471054"/>
                    <a:pt x="2731325" y="486888"/>
                  </a:cubicBezTo>
                  <a:cubicBezTo>
                    <a:pt x="2735283" y="807522"/>
                    <a:pt x="2735567" y="1128222"/>
                    <a:pt x="2743200" y="1448790"/>
                  </a:cubicBezTo>
                  <a:cubicBezTo>
                    <a:pt x="2744038" y="1484000"/>
                    <a:pt x="2768158" y="1497498"/>
                    <a:pt x="2790702" y="1520041"/>
                  </a:cubicBezTo>
                  <a:cubicBezTo>
                    <a:pt x="2794660" y="1508166"/>
                    <a:pt x="2790060" y="1484416"/>
                    <a:pt x="2802577" y="1484416"/>
                  </a:cubicBezTo>
                  <a:cubicBezTo>
                    <a:pt x="2816849" y="1484416"/>
                    <a:pt x="2813563" y="1526424"/>
                    <a:pt x="2826328" y="1520041"/>
                  </a:cubicBezTo>
                  <a:cubicBezTo>
                    <a:pt x="2851859" y="1507276"/>
                    <a:pt x="2853645" y="1468974"/>
                    <a:pt x="2873829" y="1448790"/>
                  </a:cubicBezTo>
                  <a:lnTo>
                    <a:pt x="2909455" y="1413164"/>
                  </a:lnTo>
                  <a:cubicBezTo>
                    <a:pt x="2917372" y="1389413"/>
                    <a:pt x="2930101" y="1366754"/>
                    <a:pt x="2933206" y="1341912"/>
                  </a:cubicBezTo>
                  <a:cubicBezTo>
                    <a:pt x="2937164" y="1310244"/>
                    <a:pt x="2940568" y="1278502"/>
                    <a:pt x="2945081" y="1246909"/>
                  </a:cubicBezTo>
                  <a:cubicBezTo>
                    <a:pt x="2948486" y="1223073"/>
                    <a:pt x="2953551" y="1199493"/>
                    <a:pt x="2956956" y="1175657"/>
                  </a:cubicBezTo>
                  <a:cubicBezTo>
                    <a:pt x="2961469" y="1144064"/>
                    <a:pt x="2963585" y="1112134"/>
                    <a:pt x="2968832" y="1080654"/>
                  </a:cubicBezTo>
                  <a:cubicBezTo>
                    <a:pt x="2971515" y="1064555"/>
                    <a:pt x="2978024" y="1049252"/>
                    <a:pt x="2980707" y="1033153"/>
                  </a:cubicBezTo>
                  <a:cubicBezTo>
                    <a:pt x="2985953" y="1001673"/>
                    <a:pt x="2987335" y="969631"/>
                    <a:pt x="2992582" y="938151"/>
                  </a:cubicBezTo>
                  <a:cubicBezTo>
                    <a:pt x="2995265" y="922052"/>
                    <a:pt x="3001538" y="906707"/>
                    <a:pt x="3004458" y="890649"/>
                  </a:cubicBezTo>
                  <a:cubicBezTo>
                    <a:pt x="3009465" y="863110"/>
                    <a:pt x="3012375" y="835231"/>
                    <a:pt x="3016333" y="807522"/>
                  </a:cubicBezTo>
                  <a:cubicBezTo>
                    <a:pt x="3012375" y="736270"/>
                    <a:pt x="3010919" y="664835"/>
                    <a:pt x="3004458" y="593766"/>
                  </a:cubicBezTo>
                  <a:cubicBezTo>
                    <a:pt x="3002980" y="577512"/>
                    <a:pt x="2995502" y="562323"/>
                    <a:pt x="2992582" y="546265"/>
                  </a:cubicBezTo>
                  <a:cubicBezTo>
                    <a:pt x="2987575" y="518726"/>
                    <a:pt x="2984665" y="490847"/>
                    <a:pt x="2980707" y="463138"/>
                  </a:cubicBezTo>
                  <a:cubicBezTo>
                    <a:pt x="3008859" y="322374"/>
                    <a:pt x="2971855" y="468208"/>
                    <a:pt x="3016333" y="368135"/>
                  </a:cubicBezTo>
                  <a:cubicBezTo>
                    <a:pt x="3016338" y="368125"/>
                    <a:pt x="3046020" y="279076"/>
                    <a:pt x="3051959" y="261257"/>
                  </a:cubicBezTo>
                  <a:cubicBezTo>
                    <a:pt x="3061618" y="232280"/>
                    <a:pt x="3064563" y="213027"/>
                    <a:pt x="3087585" y="190005"/>
                  </a:cubicBezTo>
                  <a:cubicBezTo>
                    <a:pt x="3097677" y="179913"/>
                    <a:pt x="3111336" y="174171"/>
                    <a:pt x="3123211" y="166254"/>
                  </a:cubicBezTo>
                  <a:cubicBezTo>
                    <a:pt x="3135086" y="170213"/>
                    <a:pt x="3149062" y="170310"/>
                    <a:pt x="3158837" y="178130"/>
                  </a:cubicBezTo>
                  <a:cubicBezTo>
                    <a:pt x="3169982" y="187046"/>
                    <a:pt x="3170484" y="206192"/>
                    <a:pt x="3182587" y="213756"/>
                  </a:cubicBezTo>
                  <a:cubicBezTo>
                    <a:pt x="3203817" y="227025"/>
                    <a:pt x="3253839" y="237506"/>
                    <a:pt x="3253839" y="237506"/>
                  </a:cubicBezTo>
                  <a:cubicBezTo>
                    <a:pt x="3310295" y="199870"/>
                    <a:pt x="3275926" y="218269"/>
                    <a:pt x="3360717" y="190005"/>
                  </a:cubicBezTo>
                  <a:lnTo>
                    <a:pt x="3396343" y="178130"/>
                  </a:lnTo>
                  <a:cubicBezTo>
                    <a:pt x="3435928" y="182088"/>
                    <a:pt x="3477126" y="178139"/>
                    <a:pt x="3515097" y="190005"/>
                  </a:cubicBezTo>
                  <a:cubicBezTo>
                    <a:pt x="3542342" y="198519"/>
                    <a:pt x="3586349" y="237506"/>
                    <a:pt x="3586349" y="237506"/>
                  </a:cubicBezTo>
                  <a:cubicBezTo>
                    <a:pt x="3623985" y="293962"/>
                    <a:pt x="3605586" y="259593"/>
                    <a:pt x="3633850" y="344384"/>
                  </a:cubicBezTo>
                  <a:lnTo>
                    <a:pt x="3645725" y="380010"/>
                  </a:lnTo>
                  <a:cubicBezTo>
                    <a:pt x="3632359" y="914660"/>
                    <a:pt x="3627481" y="789066"/>
                    <a:pt x="3645725" y="1318161"/>
                  </a:cubicBezTo>
                  <a:cubicBezTo>
                    <a:pt x="3650887" y="1467863"/>
                    <a:pt x="3596349" y="1519105"/>
                    <a:pt x="3693226" y="1567543"/>
                  </a:cubicBezTo>
                  <a:cubicBezTo>
                    <a:pt x="3704422" y="1573141"/>
                    <a:pt x="3716977" y="1575460"/>
                    <a:pt x="3728852" y="1579418"/>
                  </a:cubicBezTo>
                  <a:cubicBezTo>
                    <a:pt x="3749282" y="1742851"/>
                    <a:pt x="3707706" y="1662545"/>
                    <a:pt x="3776354" y="1662545"/>
                  </a:cubicBezTo>
                  <a:cubicBezTo>
                    <a:pt x="3788872" y="1662545"/>
                    <a:pt x="3800105" y="1670462"/>
                    <a:pt x="3811980" y="1674421"/>
                  </a:cubicBezTo>
                  <a:cubicBezTo>
                    <a:pt x="3815938" y="1642753"/>
                    <a:pt x="3818146" y="1610817"/>
                    <a:pt x="3823855" y="1579418"/>
                  </a:cubicBezTo>
                  <a:cubicBezTo>
                    <a:pt x="3826094" y="1567102"/>
                    <a:pt x="3833555" y="1556119"/>
                    <a:pt x="3835730" y="1543792"/>
                  </a:cubicBezTo>
                  <a:cubicBezTo>
                    <a:pt x="3845459" y="1488663"/>
                    <a:pt x="3841779" y="1430646"/>
                    <a:pt x="3859481" y="1377538"/>
                  </a:cubicBezTo>
                  <a:cubicBezTo>
                    <a:pt x="3863439" y="1365663"/>
                    <a:pt x="3868320" y="1354056"/>
                    <a:pt x="3871356" y="1341912"/>
                  </a:cubicBezTo>
                  <a:cubicBezTo>
                    <a:pt x="3884959" y="1287502"/>
                    <a:pt x="3887895" y="1245230"/>
                    <a:pt x="3895107" y="1187532"/>
                  </a:cubicBezTo>
                  <a:cubicBezTo>
                    <a:pt x="3891149" y="950026"/>
                    <a:pt x="3883232" y="712552"/>
                    <a:pt x="3883232" y="475013"/>
                  </a:cubicBezTo>
                  <a:cubicBezTo>
                    <a:pt x="3883232" y="389511"/>
                    <a:pt x="3883865" y="403128"/>
                    <a:pt x="3930733" y="356260"/>
                  </a:cubicBezTo>
                  <a:lnTo>
                    <a:pt x="3954484" y="285008"/>
                  </a:lnTo>
                  <a:cubicBezTo>
                    <a:pt x="3958442" y="273133"/>
                    <a:pt x="3959415" y="259797"/>
                    <a:pt x="3966359" y="249382"/>
                  </a:cubicBezTo>
                  <a:lnTo>
                    <a:pt x="3990110" y="213756"/>
                  </a:lnTo>
                  <a:cubicBezTo>
                    <a:pt x="3997368" y="191982"/>
                    <a:pt x="4011948" y="127408"/>
                    <a:pt x="4037611" y="106878"/>
                  </a:cubicBezTo>
                  <a:cubicBezTo>
                    <a:pt x="4047386" y="99058"/>
                    <a:pt x="4061362" y="98961"/>
                    <a:pt x="4073237" y="95003"/>
                  </a:cubicBezTo>
                  <a:cubicBezTo>
                    <a:pt x="4085112" y="98961"/>
                    <a:pt x="4099088" y="99058"/>
                    <a:pt x="4108863" y="106878"/>
                  </a:cubicBezTo>
                  <a:cubicBezTo>
                    <a:pt x="4120008" y="115794"/>
                    <a:pt x="4120510" y="134940"/>
                    <a:pt x="4132613" y="142504"/>
                  </a:cubicBezTo>
                  <a:cubicBezTo>
                    <a:pt x="4153843" y="155773"/>
                    <a:pt x="4203865" y="166254"/>
                    <a:pt x="4203865" y="166254"/>
                  </a:cubicBezTo>
                  <a:cubicBezTo>
                    <a:pt x="4215740" y="158337"/>
                    <a:pt x="4229399" y="152596"/>
                    <a:pt x="4239491" y="142504"/>
                  </a:cubicBezTo>
                  <a:cubicBezTo>
                    <a:pt x="4249583" y="132412"/>
                    <a:pt x="4251367" y="114795"/>
                    <a:pt x="4263242" y="106878"/>
                  </a:cubicBezTo>
                  <a:cubicBezTo>
                    <a:pt x="4276822" y="97825"/>
                    <a:pt x="4294909" y="98961"/>
                    <a:pt x="4310743" y="95003"/>
                  </a:cubicBezTo>
                  <a:cubicBezTo>
                    <a:pt x="4342411" y="98961"/>
                    <a:pt x="4374347" y="101169"/>
                    <a:pt x="4405746" y="106878"/>
                  </a:cubicBezTo>
                  <a:cubicBezTo>
                    <a:pt x="4418062" y="109117"/>
                    <a:pt x="4431597" y="110933"/>
                    <a:pt x="4441372" y="118753"/>
                  </a:cubicBezTo>
                  <a:cubicBezTo>
                    <a:pt x="4452517" y="127669"/>
                    <a:pt x="4454382" y="144981"/>
                    <a:pt x="4465123" y="154379"/>
                  </a:cubicBezTo>
                  <a:cubicBezTo>
                    <a:pt x="4486605" y="173176"/>
                    <a:pt x="4536374" y="201880"/>
                    <a:pt x="4536374" y="201880"/>
                  </a:cubicBezTo>
                  <a:cubicBezTo>
                    <a:pt x="4566508" y="292280"/>
                    <a:pt x="4555215" y="248583"/>
                    <a:pt x="4572000" y="332509"/>
                  </a:cubicBezTo>
                  <a:cubicBezTo>
                    <a:pt x="4575959" y="380010"/>
                    <a:pt x="4578886" y="427609"/>
                    <a:pt x="4583876" y="475013"/>
                  </a:cubicBezTo>
                  <a:cubicBezTo>
                    <a:pt x="4586806" y="502850"/>
                    <a:pt x="4594916" y="530162"/>
                    <a:pt x="4595751" y="558140"/>
                  </a:cubicBezTo>
                  <a:cubicBezTo>
                    <a:pt x="4618333" y="1314671"/>
                    <a:pt x="4531952" y="1043652"/>
                    <a:pt x="4619502" y="1306286"/>
                  </a:cubicBezTo>
                  <a:cubicBezTo>
                    <a:pt x="4623289" y="1332798"/>
                    <a:pt x="4636662" y="1431011"/>
                    <a:pt x="4643252" y="1460665"/>
                  </a:cubicBezTo>
                  <a:cubicBezTo>
                    <a:pt x="4645968" y="1472885"/>
                    <a:pt x="4651689" y="1484255"/>
                    <a:pt x="4655128" y="1496291"/>
                  </a:cubicBezTo>
                  <a:cubicBezTo>
                    <a:pt x="4659612" y="1511984"/>
                    <a:pt x="4660574" y="1528791"/>
                    <a:pt x="4667003" y="1543792"/>
                  </a:cubicBezTo>
                  <a:cubicBezTo>
                    <a:pt x="4672625" y="1556910"/>
                    <a:pt x="4682837" y="1567543"/>
                    <a:pt x="4690754" y="1579418"/>
                  </a:cubicBezTo>
                  <a:cubicBezTo>
                    <a:pt x="4695072" y="1592373"/>
                    <a:pt x="4702269" y="1653549"/>
                    <a:pt x="4738255" y="1603169"/>
                  </a:cubicBezTo>
                  <a:cubicBezTo>
                    <a:pt x="4752807" y="1582797"/>
                    <a:pt x="4748119" y="1552748"/>
                    <a:pt x="4762006" y="1531917"/>
                  </a:cubicBezTo>
                  <a:cubicBezTo>
                    <a:pt x="4830070" y="1429819"/>
                    <a:pt x="4748466" y="1558997"/>
                    <a:pt x="4797632" y="1460665"/>
                  </a:cubicBezTo>
                  <a:cubicBezTo>
                    <a:pt x="4843674" y="1368582"/>
                    <a:pt x="4803407" y="1478960"/>
                    <a:pt x="4833258" y="1389413"/>
                  </a:cubicBezTo>
                  <a:cubicBezTo>
                    <a:pt x="4873607" y="1026258"/>
                    <a:pt x="4838078" y="1376750"/>
                    <a:pt x="4857008" y="534390"/>
                  </a:cubicBezTo>
                  <a:cubicBezTo>
                    <a:pt x="4858582" y="464327"/>
                    <a:pt x="4850856" y="275896"/>
                    <a:pt x="4880759" y="166254"/>
                  </a:cubicBezTo>
                  <a:cubicBezTo>
                    <a:pt x="4887346" y="142101"/>
                    <a:pt x="4890623" y="115834"/>
                    <a:pt x="4904510" y="95003"/>
                  </a:cubicBezTo>
                  <a:cubicBezTo>
                    <a:pt x="4912427" y="83128"/>
                    <a:pt x="4921877" y="72142"/>
                    <a:pt x="4928260" y="59377"/>
                  </a:cubicBezTo>
                  <a:cubicBezTo>
                    <a:pt x="4956940" y="2017"/>
                    <a:pt x="4915708" y="40037"/>
                    <a:pt x="4975761" y="0"/>
                  </a:cubicBezTo>
                  <a:cubicBezTo>
                    <a:pt x="5003470" y="3958"/>
                    <a:pt x="5033311" y="507"/>
                    <a:pt x="5058889" y="11875"/>
                  </a:cubicBezTo>
                  <a:cubicBezTo>
                    <a:pt x="5071931" y="17671"/>
                    <a:pt x="5071494" y="38585"/>
                    <a:pt x="5082639" y="47501"/>
                  </a:cubicBezTo>
                  <a:cubicBezTo>
                    <a:pt x="5092414" y="55321"/>
                    <a:pt x="5106390" y="55418"/>
                    <a:pt x="5118265" y="59377"/>
                  </a:cubicBezTo>
                  <a:cubicBezTo>
                    <a:pt x="5130140" y="55418"/>
                    <a:pt x="5142695" y="53099"/>
                    <a:pt x="5153891" y="47501"/>
                  </a:cubicBezTo>
                  <a:cubicBezTo>
                    <a:pt x="5245974" y="1459"/>
                    <a:pt x="5135596" y="41726"/>
                    <a:pt x="5225143" y="11875"/>
                  </a:cubicBezTo>
                  <a:cubicBezTo>
                    <a:pt x="5268686" y="15834"/>
                    <a:pt x="5313826" y="11414"/>
                    <a:pt x="5355772" y="23751"/>
                  </a:cubicBezTo>
                  <a:cubicBezTo>
                    <a:pt x="5383157" y="31805"/>
                    <a:pt x="5427024" y="71252"/>
                    <a:pt x="5427024" y="71252"/>
                  </a:cubicBezTo>
                  <a:lnTo>
                    <a:pt x="5462650" y="178130"/>
                  </a:lnTo>
                  <a:lnTo>
                    <a:pt x="5474525" y="213756"/>
                  </a:lnTo>
                  <a:cubicBezTo>
                    <a:pt x="5478483" y="225631"/>
                    <a:pt x="5483364" y="237238"/>
                    <a:pt x="5486400" y="249382"/>
                  </a:cubicBezTo>
                  <a:lnTo>
                    <a:pt x="5510151" y="344384"/>
                  </a:lnTo>
                  <a:cubicBezTo>
                    <a:pt x="5514109" y="696685"/>
                    <a:pt x="5511768" y="1049114"/>
                    <a:pt x="5522026" y="1401288"/>
                  </a:cubicBezTo>
                  <a:cubicBezTo>
                    <a:pt x="5523656" y="1457245"/>
                    <a:pt x="5528075" y="1514435"/>
                    <a:pt x="5545777" y="1567543"/>
                  </a:cubicBezTo>
                  <a:cubicBezTo>
                    <a:pt x="5549735" y="1579418"/>
                    <a:pt x="5549832" y="1593394"/>
                    <a:pt x="5557652" y="1603169"/>
                  </a:cubicBezTo>
                  <a:cubicBezTo>
                    <a:pt x="5566568" y="1614314"/>
                    <a:pt x="5581403" y="1619002"/>
                    <a:pt x="5593278" y="1626919"/>
                  </a:cubicBezTo>
                  <a:cubicBezTo>
                    <a:pt x="5599414" y="1645326"/>
                    <a:pt x="5611129" y="1698171"/>
                    <a:pt x="5640780" y="1698171"/>
                  </a:cubicBezTo>
                  <a:cubicBezTo>
                    <a:pt x="5653298" y="1698171"/>
                    <a:pt x="5647057" y="1673741"/>
                    <a:pt x="5652655" y="1662545"/>
                  </a:cubicBezTo>
                  <a:cubicBezTo>
                    <a:pt x="5672447" y="1622961"/>
                    <a:pt x="5676406" y="1626919"/>
                    <a:pt x="5712032" y="1603169"/>
                  </a:cubicBezTo>
                  <a:cubicBezTo>
                    <a:pt x="5715990" y="1591294"/>
                    <a:pt x="5718309" y="1578739"/>
                    <a:pt x="5723907" y="1567543"/>
                  </a:cubicBezTo>
                  <a:cubicBezTo>
                    <a:pt x="5730290" y="1554777"/>
                    <a:pt x="5746990" y="1546174"/>
                    <a:pt x="5747658" y="1531917"/>
                  </a:cubicBezTo>
                  <a:cubicBezTo>
                    <a:pt x="5758966" y="1290684"/>
                    <a:pt x="5752328" y="1048912"/>
                    <a:pt x="5759533" y="807522"/>
                  </a:cubicBezTo>
                  <a:cubicBezTo>
                    <a:pt x="5760251" y="783454"/>
                    <a:pt x="5767747" y="760068"/>
                    <a:pt x="5771408" y="736270"/>
                  </a:cubicBezTo>
                  <a:cubicBezTo>
                    <a:pt x="5775664" y="708605"/>
                    <a:pt x="5776990" y="680417"/>
                    <a:pt x="5783284" y="653143"/>
                  </a:cubicBezTo>
                  <a:cubicBezTo>
                    <a:pt x="5788913" y="628749"/>
                    <a:pt x="5807034" y="581891"/>
                    <a:pt x="5807034" y="581891"/>
                  </a:cubicBezTo>
                  <a:cubicBezTo>
                    <a:pt x="5810993" y="534390"/>
                    <a:pt x="5804892" y="484945"/>
                    <a:pt x="5818910" y="439387"/>
                  </a:cubicBezTo>
                  <a:cubicBezTo>
                    <a:pt x="5822591" y="427423"/>
                    <a:pt x="5847260" y="437698"/>
                    <a:pt x="5854536" y="427512"/>
                  </a:cubicBezTo>
                  <a:cubicBezTo>
                    <a:pt x="5914707" y="343272"/>
                    <a:pt x="5839265" y="369832"/>
                    <a:pt x="5913912" y="332509"/>
                  </a:cubicBezTo>
                  <a:cubicBezTo>
                    <a:pt x="5925108" y="326911"/>
                    <a:pt x="5937663" y="324592"/>
                    <a:pt x="5949538" y="320634"/>
                  </a:cubicBezTo>
                  <a:cubicBezTo>
                    <a:pt x="5957455" y="332509"/>
                    <a:pt x="5962144" y="347344"/>
                    <a:pt x="5973289" y="356260"/>
                  </a:cubicBezTo>
                  <a:cubicBezTo>
                    <a:pt x="5983064" y="364080"/>
                    <a:pt x="5996397" y="368135"/>
                    <a:pt x="6008915" y="368135"/>
                  </a:cubicBezTo>
                  <a:cubicBezTo>
                    <a:pt x="6037578" y="368135"/>
                    <a:pt x="6075803" y="353756"/>
                    <a:pt x="6103917" y="344384"/>
                  </a:cubicBezTo>
                  <a:cubicBezTo>
                    <a:pt x="6107876" y="415636"/>
                    <a:pt x="6109867" y="487025"/>
                    <a:pt x="6115793" y="558140"/>
                  </a:cubicBezTo>
                  <a:cubicBezTo>
                    <a:pt x="6121606" y="627897"/>
                    <a:pt x="6127756" y="617958"/>
                    <a:pt x="6139543" y="676893"/>
                  </a:cubicBezTo>
                  <a:cubicBezTo>
                    <a:pt x="6144265" y="700504"/>
                    <a:pt x="6147460" y="724394"/>
                    <a:pt x="6151419" y="748145"/>
                  </a:cubicBezTo>
                  <a:cubicBezTo>
                    <a:pt x="6155377" y="1017319"/>
                    <a:pt x="6155714" y="1286571"/>
                    <a:pt x="6163294" y="1555667"/>
                  </a:cubicBezTo>
                  <a:cubicBezTo>
                    <a:pt x="6163646" y="1568180"/>
                    <a:pt x="6171730" y="1579257"/>
                    <a:pt x="6175169" y="1591293"/>
                  </a:cubicBezTo>
                  <a:cubicBezTo>
                    <a:pt x="6176116" y="1594609"/>
                    <a:pt x="6192594" y="1666514"/>
                    <a:pt x="6198920" y="1674421"/>
                  </a:cubicBezTo>
                  <a:cubicBezTo>
                    <a:pt x="6221606" y="1702779"/>
                    <a:pt x="6241491" y="1695706"/>
                    <a:pt x="6270172" y="1710047"/>
                  </a:cubicBezTo>
                  <a:cubicBezTo>
                    <a:pt x="6282937" y="1716430"/>
                    <a:pt x="6293923" y="1725880"/>
                    <a:pt x="6305798" y="1733797"/>
                  </a:cubicBezTo>
                  <a:cubicBezTo>
                    <a:pt x="6341416" y="1727861"/>
                    <a:pt x="6416934" y="1719082"/>
                    <a:pt x="6448302" y="1698171"/>
                  </a:cubicBezTo>
                  <a:lnTo>
                    <a:pt x="6483928" y="1674421"/>
                  </a:lnTo>
                  <a:cubicBezTo>
                    <a:pt x="6479969" y="1694213"/>
                    <a:pt x="6477363" y="1714324"/>
                    <a:pt x="6472052" y="1733797"/>
                  </a:cubicBezTo>
                  <a:cubicBezTo>
                    <a:pt x="6465465" y="1757950"/>
                    <a:pt x="6448302" y="1805049"/>
                    <a:pt x="6448302" y="1805049"/>
                  </a:cubicBezTo>
                  <a:cubicBezTo>
                    <a:pt x="6416149" y="2030110"/>
                    <a:pt x="6448302" y="1770756"/>
                    <a:pt x="6448302" y="2256312"/>
                  </a:cubicBezTo>
                  <a:cubicBezTo>
                    <a:pt x="6448302" y="2435639"/>
                    <a:pt x="6540485" y="2590230"/>
                    <a:pt x="6400800" y="2660073"/>
                  </a:cubicBezTo>
                  <a:cubicBezTo>
                    <a:pt x="6389604" y="2665671"/>
                    <a:pt x="6377449" y="2669493"/>
                    <a:pt x="6365174" y="2671948"/>
                  </a:cubicBezTo>
                  <a:cubicBezTo>
                    <a:pt x="6337727" y="2677437"/>
                    <a:pt x="6309756" y="2679865"/>
                    <a:pt x="6282047" y="2683823"/>
                  </a:cubicBezTo>
                  <a:cubicBezTo>
                    <a:pt x="6211062" y="2707486"/>
                    <a:pt x="6251309" y="2696976"/>
                    <a:pt x="6127668" y="2707574"/>
                  </a:cubicBezTo>
                  <a:lnTo>
                    <a:pt x="5830785" y="2731325"/>
                  </a:lnTo>
                  <a:cubicBezTo>
                    <a:pt x="5818910" y="2735283"/>
                    <a:pt x="5807379" y="2740485"/>
                    <a:pt x="5795159" y="2743200"/>
                  </a:cubicBezTo>
                  <a:cubicBezTo>
                    <a:pt x="5674570" y="2769997"/>
                    <a:pt x="5524438" y="2762747"/>
                    <a:pt x="5415149" y="2766951"/>
                  </a:cubicBezTo>
                  <a:lnTo>
                    <a:pt x="5284520" y="2790701"/>
                  </a:lnTo>
                  <a:cubicBezTo>
                    <a:pt x="5256910" y="2795303"/>
                    <a:pt x="5229003" y="2797975"/>
                    <a:pt x="5201393" y="2802577"/>
                  </a:cubicBezTo>
                  <a:cubicBezTo>
                    <a:pt x="5157738" y="2809853"/>
                    <a:pt x="5114419" y="2819051"/>
                    <a:pt x="5070764" y="2826327"/>
                  </a:cubicBezTo>
                  <a:cubicBezTo>
                    <a:pt x="5043154" y="2830929"/>
                    <a:pt x="5015084" y="2832714"/>
                    <a:pt x="4987637" y="2838203"/>
                  </a:cubicBezTo>
                  <a:cubicBezTo>
                    <a:pt x="4785864" y="2878558"/>
                    <a:pt x="5013548" y="2851876"/>
                    <a:pt x="4750130" y="2873829"/>
                  </a:cubicBezTo>
                  <a:cubicBezTo>
                    <a:pt x="4382443" y="2965749"/>
                    <a:pt x="4687767" y="2898039"/>
                    <a:pt x="3811980" y="2885704"/>
                  </a:cubicBezTo>
                  <a:cubicBezTo>
                    <a:pt x="3566099" y="2858385"/>
                    <a:pt x="3870719" y="2890812"/>
                    <a:pt x="3538847" y="2861953"/>
                  </a:cubicBezTo>
                  <a:cubicBezTo>
                    <a:pt x="3462347" y="2855301"/>
                    <a:pt x="3422010" y="2848655"/>
                    <a:pt x="3348842" y="2838203"/>
                  </a:cubicBezTo>
                  <a:cubicBezTo>
                    <a:pt x="3326321" y="2830695"/>
                    <a:pt x="3288086" y="2816938"/>
                    <a:pt x="3265715" y="2814452"/>
                  </a:cubicBezTo>
                  <a:cubicBezTo>
                    <a:pt x="3174886" y="2804360"/>
                    <a:pt x="2992582" y="2790701"/>
                    <a:pt x="2992582" y="2790701"/>
                  </a:cubicBezTo>
                  <a:cubicBezTo>
                    <a:pt x="2972790" y="2786743"/>
                    <a:pt x="2952787" y="2783721"/>
                    <a:pt x="2933206" y="2778826"/>
                  </a:cubicBezTo>
                  <a:cubicBezTo>
                    <a:pt x="2921062" y="2775790"/>
                    <a:pt x="2909800" y="2769666"/>
                    <a:pt x="2897580" y="2766951"/>
                  </a:cubicBezTo>
                  <a:cubicBezTo>
                    <a:pt x="2874075" y="2761728"/>
                    <a:pt x="2849994" y="2759512"/>
                    <a:pt x="2826328" y="2755075"/>
                  </a:cubicBezTo>
                  <a:cubicBezTo>
                    <a:pt x="2754981" y="2741698"/>
                    <a:pt x="2685412" y="2723184"/>
                    <a:pt x="2612572" y="2719449"/>
                  </a:cubicBezTo>
                  <a:cubicBezTo>
                    <a:pt x="2322735" y="2704585"/>
                    <a:pt x="1683004" y="2698802"/>
                    <a:pt x="1484416" y="2695699"/>
                  </a:cubicBezTo>
                  <a:cubicBezTo>
                    <a:pt x="1440873" y="2691740"/>
                    <a:pt x="1397126" y="2689602"/>
                    <a:pt x="1353787" y="2683823"/>
                  </a:cubicBezTo>
                  <a:cubicBezTo>
                    <a:pt x="1337609" y="2681666"/>
                    <a:pt x="1322599" y="2672458"/>
                    <a:pt x="1306286" y="2671948"/>
                  </a:cubicBezTo>
                  <a:lnTo>
                    <a:pt x="213756" y="2648197"/>
                  </a:lnTo>
                  <a:cubicBezTo>
                    <a:pt x="190005" y="2640280"/>
                    <a:pt x="167199" y="2628563"/>
                    <a:pt x="142504" y="2624447"/>
                  </a:cubicBezTo>
                  <a:cubicBezTo>
                    <a:pt x="58905" y="2610513"/>
                    <a:pt x="94095" y="2620185"/>
                    <a:pt x="35626" y="2600696"/>
                  </a:cubicBezTo>
                  <a:cubicBezTo>
                    <a:pt x="18207" y="2548436"/>
                    <a:pt x="17712" y="2565474"/>
                    <a:pt x="35626" y="2493818"/>
                  </a:cubicBezTo>
                  <a:cubicBezTo>
                    <a:pt x="41698" y="2469530"/>
                    <a:pt x="51460" y="2446317"/>
                    <a:pt x="59377" y="2422566"/>
                  </a:cubicBezTo>
                  <a:lnTo>
                    <a:pt x="71252" y="2386940"/>
                  </a:lnTo>
                  <a:cubicBezTo>
                    <a:pt x="75211" y="2359231"/>
                    <a:pt x="78526" y="2331423"/>
                    <a:pt x="83128" y="2303813"/>
                  </a:cubicBezTo>
                  <a:cubicBezTo>
                    <a:pt x="86446" y="2283903"/>
                    <a:pt x="95003" y="2264620"/>
                    <a:pt x="95003" y="2244436"/>
                  </a:cubicBezTo>
                  <a:cubicBezTo>
                    <a:pt x="95003" y="2161214"/>
                    <a:pt x="89276" y="2078048"/>
                    <a:pt x="83128" y="1995054"/>
                  </a:cubicBezTo>
                  <a:cubicBezTo>
                    <a:pt x="71064" y="1832196"/>
                    <a:pt x="74781" y="2016219"/>
                    <a:pt x="47502" y="1852551"/>
                  </a:cubicBezTo>
                  <a:cubicBezTo>
                    <a:pt x="38171" y="1796567"/>
                    <a:pt x="37922" y="1783396"/>
                    <a:pt x="23751" y="1733797"/>
                  </a:cubicBezTo>
                  <a:cubicBezTo>
                    <a:pt x="12500" y="1694415"/>
                    <a:pt x="23801" y="1698171"/>
                    <a:pt x="0" y="1698171"/>
                  </a:cubicBezTo>
                </a:path>
              </a:pathLst>
            </a:custGeom>
            <a:solidFill>
              <a:schemeClr val="bg1">
                <a:lumMod val="85000"/>
              </a:schemeClr>
            </a:solidFill>
          </p:spPr>
          <p:txBody>
            <a:bodyPr rtlCol="0" anchor="ctr"/>
            <a:lstStyle/>
            <a:p>
              <a:pPr algn="ctr"/>
              <a:endParaRPr lang="en-US" sz="1050" dirty="0"/>
            </a:p>
          </p:txBody>
        </p:sp>
        <p:sp>
          <p:nvSpPr>
            <p:cNvPr id="32" name="Rectangle 31">
              <a:extLst>
                <a:ext uri="{FF2B5EF4-FFF2-40B4-BE49-F238E27FC236}">
                  <a16:creationId xmlns:a16="http://schemas.microsoft.com/office/drawing/2014/main" id="{3640E5E3-BBE4-4B57-B0A9-8B168E1EAADF}"/>
                </a:ext>
              </a:extLst>
            </p:cNvPr>
            <p:cNvSpPr/>
            <p:nvPr/>
          </p:nvSpPr>
          <p:spPr>
            <a:xfrm>
              <a:off x="3503220" y="3080492"/>
              <a:ext cx="5225143" cy="551145"/>
            </a:xfrm>
            <a:prstGeom prst="rect">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50" i="1" dirty="0">
                  <a:solidFill>
                    <a:schemeClr val="bg1"/>
                  </a:solidFill>
                </a:rPr>
                <a:t>Block Purchases</a:t>
              </a:r>
            </a:p>
          </p:txBody>
        </p:sp>
        <p:cxnSp>
          <p:nvCxnSpPr>
            <p:cNvPr id="33" name="Straight Connector 32">
              <a:extLst>
                <a:ext uri="{FF2B5EF4-FFF2-40B4-BE49-F238E27FC236}">
                  <a16:creationId xmlns:a16="http://schemas.microsoft.com/office/drawing/2014/main" id="{ED36AFB1-0C99-4D29-848F-D3D1CABEF238}"/>
                </a:ext>
              </a:extLst>
            </p:cNvPr>
            <p:cNvCxnSpPr/>
            <p:nvPr/>
          </p:nvCxnSpPr>
          <p:spPr>
            <a:xfrm>
              <a:off x="3491342" y="2131212"/>
              <a:ext cx="0" cy="15004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4CA694C-66B4-4E76-812F-D64E7E817E1C}"/>
                </a:ext>
              </a:extLst>
            </p:cNvPr>
            <p:cNvCxnSpPr/>
            <p:nvPr/>
          </p:nvCxnSpPr>
          <p:spPr>
            <a:xfrm>
              <a:off x="3503221" y="3631637"/>
              <a:ext cx="520139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EF3AF969-F105-4173-BCCB-10C583C5391F}"/>
                </a:ext>
              </a:extLst>
            </p:cNvPr>
            <p:cNvSpPr/>
            <p:nvPr/>
          </p:nvSpPr>
          <p:spPr>
            <a:xfrm>
              <a:off x="3503221" y="3080492"/>
              <a:ext cx="5225143" cy="143551"/>
            </a:xfrm>
            <a:prstGeom prst="rect">
              <a:avLst/>
            </a:prstGeom>
            <a:solidFill>
              <a:schemeClr val="tx1">
                <a:lumMod val="20000"/>
                <a:lumOff val="80000"/>
              </a:schemeClr>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
          <p:nvSpPr>
            <p:cNvPr id="36" name="Rectangle 35">
              <a:extLst>
                <a:ext uri="{FF2B5EF4-FFF2-40B4-BE49-F238E27FC236}">
                  <a16:creationId xmlns:a16="http://schemas.microsoft.com/office/drawing/2014/main" id="{463A55CE-F099-4220-9DBE-0EA7281C59E7}"/>
                </a:ext>
              </a:extLst>
            </p:cNvPr>
            <p:cNvSpPr/>
            <p:nvPr/>
          </p:nvSpPr>
          <p:spPr>
            <a:xfrm>
              <a:off x="4572000" y="2499648"/>
              <a:ext cx="320633" cy="724395"/>
            </a:xfrm>
            <a:prstGeom prst="rect">
              <a:avLst/>
            </a:prstGeom>
            <a:solidFill>
              <a:schemeClr val="accent3"/>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
          <p:nvSpPr>
            <p:cNvPr id="37" name="Rectangle 36">
              <a:extLst>
                <a:ext uri="{FF2B5EF4-FFF2-40B4-BE49-F238E27FC236}">
                  <a16:creationId xmlns:a16="http://schemas.microsoft.com/office/drawing/2014/main" id="{EAAAF7BE-3D2F-4A2D-9D66-93C0D63D98D6}"/>
                </a:ext>
              </a:extLst>
            </p:cNvPr>
            <p:cNvSpPr/>
            <p:nvPr/>
          </p:nvSpPr>
          <p:spPr>
            <a:xfrm>
              <a:off x="6103917" y="2487247"/>
              <a:ext cx="320633" cy="724395"/>
            </a:xfrm>
            <a:prstGeom prst="rect">
              <a:avLst/>
            </a:prstGeom>
            <a:solidFill>
              <a:schemeClr val="accent3"/>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
          <p:nvSpPr>
            <p:cNvPr id="39" name="Rectangle 38">
              <a:extLst>
                <a:ext uri="{FF2B5EF4-FFF2-40B4-BE49-F238E27FC236}">
                  <a16:creationId xmlns:a16="http://schemas.microsoft.com/office/drawing/2014/main" id="{DE553990-FEE5-45E1-B26C-9F1C72BEE602}"/>
                </a:ext>
              </a:extLst>
            </p:cNvPr>
            <p:cNvSpPr/>
            <p:nvPr/>
          </p:nvSpPr>
          <p:spPr>
            <a:xfrm>
              <a:off x="5349833" y="2500444"/>
              <a:ext cx="320633" cy="724395"/>
            </a:xfrm>
            <a:prstGeom prst="rect">
              <a:avLst/>
            </a:prstGeom>
            <a:solidFill>
              <a:schemeClr val="accent3"/>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
          <p:nvSpPr>
            <p:cNvPr id="40" name="Rectangle 39">
              <a:extLst>
                <a:ext uri="{FF2B5EF4-FFF2-40B4-BE49-F238E27FC236}">
                  <a16:creationId xmlns:a16="http://schemas.microsoft.com/office/drawing/2014/main" id="{2DAB4B6E-07C9-427C-A471-666AA2C494C0}"/>
                </a:ext>
              </a:extLst>
            </p:cNvPr>
            <p:cNvSpPr/>
            <p:nvPr/>
          </p:nvSpPr>
          <p:spPr>
            <a:xfrm>
              <a:off x="6790707" y="2486450"/>
              <a:ext cx="320633" cy="724395"/>
            </a:xfrm>
            <a:prstGeom prst="rect">
              <a:avLst/>
            </a:prstGeom>
            <a:solidFill>
              <a:schemeClr val="accent3"/>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
          <p:nvSpPr>
            <p:cNvPr id="41" name="Rectangle 40">
              <a:extLst>
                <a:ext uri="{FF2B5EF4-FFF2-40B4-BE49-F238E27FC236}">
                  <a16:creationId xmlns:a16="http://schemas.microsoft.com/office/drawing/2014/main" id="{1B458CCB-EA37-4769-B29E-50F824FDCC3F}"/>
                </a:ext>
              </a:extLst>
            </p:cNvPr>
            <p:cNvSpPr/>
            <p:nvPr/>
          </p:nvSpPr>
          <p:spPr>
            <a:xfrm>
              <a:off x="7568540" y="2487246"/>
              <a:ext cx="320633" cy="724395"/>
            </a:xfrm>
            <a:prstGeom prst="rect">
              <a:avLst/>
            </a:prstGeom>
            <a:solidFill>
              <a:schemeClr val="accent3"/>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
          <p:nvSpPr>
            <p:cNvPr id="42" name="TextBox 41">
              <a:extLst>
                <a:ext uri="{FF2B5EF4-FFF2-40B4-BE49-F238E27FC236}">
                  <a16:creationId xmlns:a16="http://schemas.microsoft.com/office/drawing/2014/main" id="{1BDD9E9C-9C87-487F-AA15-9ED98AA76AFD}"/>
                </a:ext>
              </a:extLst>
            </p:cNvPr>
            <p:cNvSpPr txBox="1"/>
            <p:nvPr/>
          </p:nvSpPr>
          <p:spPr>
            <a:xfrm>
              <a:off x="3491342" y="2161212"/>
              <a:ext cx="961903" cy="623082"/>
            </a:xfrm>
            <a:prstGeom prst="rect">
              <a:avLst/>
            </a:prstGeom>
            <a:noFill/>
          </p:spPr>
          <p:txBody>
            <a:bodyPr wrap="square" rtlCol="0">
              <a:spAutoFit/>
            </a:bodyPr>
            <a:lstStyle/>
            <a:p>
              <a:pPr algn="r">
                <a:lnSpc>
                  <a:spcPct val="95000"/>
                </a:lnSpc>
                <a:spcBef>
                  <a:spcPts val="600"/>
                </a:spcBef>
              </a:pPr>
              <a:r>
                <a:rPr lang="en-US" sz="900" i="1" dirty="0"/>
                <a:t>Usage at Index Price</a:t>
              </a:r>
            </a:p>
          </p:txBody>
        </p:sp>
      </p:grpSp>
      <p:grpSp>
        <p:nvGrpSpPr>
          <p:cNvPr id="43" name="Group 42">
            <a:extLst>
              <a:ext uri="{FF2B5EF4-FFF2-40B4-BE49-F238E27FC236}">
                <a16:creationId xmlns:a16="http://schemas.microsoft.com/office/drawing/2014/main" id="{71ADCB1D-575A-4A59-BBA9-92755E2B45D1}"/>
              </a:ext>
            </a:extLst>
          </p:cNvPr>
          <p:cNvGrpSpPr/>
          <p:nvPr/>
        </p:nvGrpSpPr>
        <p:grpSpPr>
          <a:xfrm>
            <a:off x="1301771" y="2324082"/>
            <a:ext cx="3553920" cy="1457094"/>
            <a:chOff x="1380490" y="1880103"/>
            <a:chExt cx="5760974" cy="2112096"/>
          </a:xfrm>
        </p:grpSpPr>
        <p:grpSp>
          <p:nvGrpSpPr>
            <p:cNvPr id="44" name="Group 43">
              <a:extLst>
                <a:ext uri="{FF2B5EF4-FFF2-40B4-BE49-F238E27FC236}">
                  <a16:creationId xmlns:a16="http://schemas.microsoft.com/office/drawing/2014/main" id="{6F3993DD-927D-42A4-BC68-1032DD99739A}"/>
                </a:ext>
              </a:extLst>
            </p:cNvPr>
            <p:cNvGrpSpPr/>
            <p:nvPr/>
          </p:nvGrpSpPr>
          <p:grpSpPr>
            <a:xfrm>
              <a:off x="1380490" y="1880103"/>
              <a:ext cx="5669191" cy="2112096"/>
              <a:chOff x="775504" y="2432950"/>
              <a:chExt cx="7558268" cy="2808225"/>
            </a:xfrm>
          </p:grpSpPr>
          <p:cxnSp>
            <p:nvCxnSpPr>
              <p:cNvPr id="47" name="Straight Connector 46">
                <a:extLst>
                  <a:ext uri="{FF2B5EF4-FFF2-40B4-BE49-F238E27FC236}">
                    <a16:creationId xmlns:a16="http://schemas.microsoft.com/office/drawing/2014/main" id="{09C727E7-4629-488E-ABC7-C1CB5A08B7BE}"/>
                  </a:ext>
                </a:extLst>
              </p:cNvPr>
              <p:cNvCxnSpPr/>
              <p:nvPr/>
            </p:nvCxnSpPr>
            <p:spPr>
              <a:xfrm>
                <a:off x="810228" y="2573441"/>
                <a:ext cx="0" cy="2141316"/>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46EFFF2-C85D-4848-85BE-6BAF4CE8F320}"/>
                  </a:ext>
                </a:extLst>
              </p:cNvPr>
              <p:cNvCxnSpPr/>
              <p:nvPr/>
            </p:nvCxnSpPr>
            <p:spPr>
              <a:xfrm>
                <a:off x="810228" y="4714757"/>
                <a:ext cx="7523544"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5DFC388D-93A3-4F09-95FE-7D2ECC934332}"/>
                  </a:ext>
                </a:extLst>
              </p:cNvPr>
              <p:cNvSpPr txBox="1"/>
              <p:nvPr/>
            </p:nvSpPr>
            <p:spPr>
              <a:xfrm>
                <a:off x="775504" y="4751808"/>
                <a:ext cx="7558268" cy="489367"/>
              </a:xfrm>
              <a:prstGeom prst="rect">
                <a:avLst/>
              </a:prstGeom>
              <a:noFill/>
            </p:spPr>
            <p:txBody>
              <a:bodyPr wrap="square" rtlCol="0">
                <a:spAutoFit/>
              </a:bodyPr>
              <a:lstStyle/>
              <a:p>
                <a:pPr algn="ctr"/>
                <a:r>
                  <a:rPr lang="en-US" sz="1050" dirty="0"/>
                  <a:t>Time</a:t>
                </a:r>
              </a:p>
            </p:txBody>
          </p:sp>
          <p:sp>
            <p:nvSpPr>
              <p:cNvPr id="50" name="TextBox 49">
                <a:extLst>
                  <a:ext uri="{FF2B5EF4-FFF2-40B4-BE49-F238E27FC236}">
                    <a16:creationId xmlns:a16="http://schemas.microsoft.com/office/drawing/2014/main" id="{126BCFCD-39D7-4238-B650-99B6243FFA04}"/>
                  </a:ext>
                </a:extLst>
              </p:cNvPr>
              <p:cNvSpPr txBox="1"/>
              <p:nvPr/>
            </p:nvSpPr>
            <p:spPr>
              <a:xfrm>
                <a:off x="1215348" y="2432950"/>
                <a:ext cx="4676167" cy="800780"/>
              </a:xfrm>
              <a:prstGeom prst="rect">
                <a:avLst/>
              </a:prstGeom>
              <a:noFill/>
            </p:spPr>
            <p:txBody>
              <a:bodyPr wrap="square" rtlCol="0">
                <a:spAutoFit/>
              </a:bodyPr>
              <a:lstStyle/>
              <a:p>
                <a:r>
                  <a:rPr lang="en-US" sz="1050" dirty="0"/>
                  <a:t>Fixed Point-in-Time Purchasing</a:t>
                </a:r>
              </a:p>
              <a:p>
                <a:r>
                  <a:rPr lang="en-US" sz="1050" dirty="0"/>
                  <a:t>Regular Market Volatility </a:t>
                </a:r>
              </a:p>
            </p:txBody>
          </p:sp>
          <p:cxnSp>
            <p:nvCxnSpPr>
              <p:cNvPr id="51" name="Straight Connector 50">
                <a:extLst>
                  <a:ext uri="{FF2B5EF4-FFF2-40B4-BE49-F238E27FC236}">
                    <a16:creationId xmlns:a16="http://schemas.microsoft.com/office/drawing/2014/main" id="{DDB6B5CE-5912-43C1-AA10-6F229B2EAAEE}"/>
                  </a:ext>
                </a:extLst>
              </p:cNvPr>
              <p:cNvCxnSpPr/>
              <p:nvPr/>
            </p:nvCxnSpPr>
            <p:spPr>
              <a:xfrm>
                <a:off x="1001210" y="2573441"/>
                <a:ext cx="227635"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B225EF4-FC43-4E7A-AB40-20AED62524D0}"/>
                  </a:ext>
                </a:extLst>
              </p:cNvPr>
              <p:cNvCxnSpPr/>
              <p:nvPr/>
            </p:nvCxnSpPr>
            <p:spPr>
              <a:xfrm>
                <a:off x="1001209" y="2842801"/>
                <a:ext cx="227635" cy="0"/>
              </a:xfrm>
              <a:prstGeom prst="line">
                <a:avLst/>
              </a:prstGeom>
              <a:ln w="1905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5" name="Freeform 19">
              <a:extLst>
                <a:ext uri="{FF2B5EF4-FFF2-40B4-BE49-F238E27FC236}">
                  <a16:creationId xmlns:a16="http://schemas.microsoft.com/office/drawing/2014/main" id="{B15ACDC6-E141-4D5F-A76B-FAA52CA17E4E}"/>
                </a:ext>
              </a:extLst>
            </p:cNvPr>
            <p:cNvSpPr/>
            <p:nvPr/>
          </p:nvSpPr>
          <p:spPr>
            <a:xfrm>
              <a:off x="1481328" y="2484013"/>
              <a:ext cx="1901987" cy="932688"/>
            </a:xfrm>
            <a:custGeom>
              <a:avLst/>
              <a:gdLst>
                <a:gd name="connsiteX0" fmla="*/ 0 w 1901987"/>
                <a:gd name="connsiteY0" fmla="*/ 886968 h 932688"/>
                <a:gd name="connsiteX1" fmla="*/ 9144 w 1901987"/>
                <a:gd name="connsiteY1" fmla="*/ 804672 h 932688"/>
                <a:gd name="connsiteX2" fmla="*/ 27432 w 1901987"/>
                <a:gd name="connsiteY2" fmla="*/ 768096 h 932688"/>
                <a:gd name="connsiteX3" fmla="*/ 36576 w 1901987"/>
                <a:gd name="connsiteY3" fmla="*/ 731520 h 932688"/>
                <a:gd name="connsiteX4" fmla="*/ 45720 w 1901987"/>
                <a:gd name="connsiteY4" fmla="*/ 704088 h 932688"/>
                <a:gd name="connsiteX5" fmla="*/ 54864 w 1901987"/>
                <a:gd name="connsiteY5" fmla="*/ 649224 h 932688"/>
                <a:gd name="connsiteX6" fmla="*/ 82296 w 1901987"/>
                <a:gd name="connsiteY6" fmla="*/ 566928 h 932688"/>
                <a:gd name="connsiteX7" fmla="*/ 91440 w 1901987"/>
                <a:gd name="connsiteY7" fmla="*/ 539496 h 932688"/>
                <a:gd name="connsiteX8" fmla="*/ 100584 w 1901987"/>
                <a:gd name="connsiteY8" fmla="*/ 512064 h 932688"/>
                <a:gd name="connsiteX9" fmla="*/ 146304 w 1901987"/>
                <a:gd name="connsiteY9" fmla="*/ 557784 h 932688"/>
                <a:gd name="connsiteX10" fmla="*/ 155448 w 1901987"/>
                <a:gd name="connsiteY10" fmla="*/ 612648 h 932688"/>
                <a:gd name="connsiteX11" fmla="*/ 192024 w 1901987"/>
                <a:gd name="connsiteY11" fmla="*/ 603504 h 932688"/>
                <a:gd name="connsiteX12" fmla="*/ 201168 w 1901987"/>
                <a:gd name="connsiteY12" fmla="*/ 640080 h 932688"/>
                <a:gd name="connsiteX13" fmla="*/ 219456 w 1901987"/>
                <a:gd name="connsiteY13" fmla="*/ 722376 h 932688"/>
                <a:gd name="connsiteX14" fmla="*/ 237744 w 1901987"/>
                <a:gd name="connsiteY14" fmla="*/ 777240 h 932688"/>
                <a:gd name="connsiteX15" fmla="*/ 265176 w 1901987"/>
                <a:gd name="connsiteY15" fmla="*/ 557784 h 932688"/>
                <a:gd name="connsiteX16" fmla="*/ 283464 w 1901987"/>
                <a:gd name="connsiteY16" fmla="*/ 475488 h 932688"/>
                <a:gd name="connsiteX17" fmla="*/ 301752 w 1901987"/>
                <a:gd name="connsiteY17" fmla="*/ 402336 h 932688"/>
                <a:gd name="connsiteX18" fmla="*/ 310896 w 1901987"/>
                <a:gd name="connsiteY18" fmla="*/ 512064 h 932688"/>
                <a:gd name="connsiteX19" fmla="*/ 320040 w 1901987"/>
                <a:gd name="connsiteY19" fmla="*/ 539496 h 932688"/>
                <a:gd name="connsiteX20" fmla="*/ 329184 w 1901987"/>
                <a:gd name="connsiteY20" fmla="*/ 576072 h 932688"/>
                <a:gd name="connsiteX21" fmla="*/ 356616 w 1901987"/>
                <a:gd name="connsiteY21" fmla="*/ 566928 h 932688"/>
                <a:gd name="connsiteX22" fmla="*/ 365760 w 1901987"/>
                <a:gd name="connsiteY22" fmla="*/ 539496 h 932688"/>
                <a:gd name="connsiteX23" fmla="*/ 384048 w 1901987"/>
                <a:gd name="connsiteY23" fmla="*/ 512064 h 932688"/>
                <a:gd name="connsiteX24" fmla="*/ 393192 w 1901987"/>
                <a:gd name="connsiteY24" fmla="*/ 466344 h 932688"/>
                <a:gd name="connsiteX25" fmla="*/ 402336 w 1901987"/>
                <a:gd name="connsiteY25" fmla="*/ 402336 h 932688"/>
                <a:gd name="connsiteX26" fmla="*/ 411480 w 1901987"/>
                <a:gd name="connsiteY26" fmla="*/ 365760 h 932688"/>
                <a:gd name="connsiteX27" fmla="*/ 429768 w 1901987"/>
                <a:gd name="connsiteY27" fmla="*/ 237744 h 932688"/>
                <a:gd name="connsiteX28" fmla="*/ 448056 w 1901987"/>
                <a:gd name="connsiteY28" fmla="*/ 274320 h 932688"/>
                <a:gd name="connsiteX29" fmla="*/ 475488 w 1901987"/>
                <a:gd name="connsiteY29" fmla="*/ 438912 h 932688"/>
                <a:gd name="connsiteX30" fmla="*/ 484632 w 1901987"/>
                <a:gd name="connsiteY30" fmla="*/ 493776 h 932688"/>
                <a:gd name="connsiteX31" fmla="*/ 502920 w 1901987"/>
                <a:gd name="connsiteY31" fmla="*/ 612648 h 932688"/>
                <a:gd name="connsiteX32" fmla="*/ 512064 w 1901987"/>
                <a:gd name="connsiteY32" fmla="*/ 658368 h 932688"/>
                <a:gd name="connsiteX33" fmla="*/ 530352 w 1901987"/>
                <a:gd name="connsiteY33" fmla="*/ 758952 h 932688"/>
                <a:gd name="connsiteX34" fmla="*/ 548640 w 1901987"/>
                <a:gd name="connsiteY34" fmla="*/ 676656 h 932688"/>
                <a:gd name="connsiteX35" fmla="*/ 557784 w 1901987"/>
                <a:gd name="connsiteY35" fmla="*/ 603504 h 932688"/>
                <a:gd name="connsiteX36" fmla="*/ 585216 w 1901987"/>
                <a:gd name="connsiteY36" fmla="*/ 594360 h 932688"/>
                <a:gd name="connsiteX37" fmla="*/ 603504 w 1901987"/>
                <a:gd name="connsiteY37" fmla="*/ 841248 h 932688"/>
                <a:gd name="connsiteX38" fmla="*/ 612648 w 1901987"/>
                <a:gd name="connsiteY38" fmla="*/ 932688 h 932688"/>
                <a:gd name="connsiteX39" fmla="*/ 630936 w 1901987"/>
                <a:gd name="connsiteY39" fmla="*/ 877824 h 932688"/>
                <a:gd name="connsiteX40" fmla="*/ 649224 w 1901987"/>
                <a:gd name="connsiteY40" fmla="*/ 850392 h 932688"/>
                <a:gd name="connsiteX41" fmla="*/ 658368 w 1901987"/>
                <a:gd name="connsiteY41" fmla="*/ 822960 h 932688"/>
                <a:gd name="connsiteX42" fmla="*/ 694944 w 1901987"/>
                <a:gd name="connsiteY42" fmla="*/ 768096 h 932688"/>
                <a:gd name="connsiteX43" fmla="*/ 704088 w 1901987"/>
                <a:gd name="connsiteY43" fmla="*/ 740664 h 932688"/>
                <a:gd name="connsiteX44" fmla="*/ 713232 w 1901987"/>
                <a:gd name="connsiteY44" fmla="*/ 704088 h 932688"/>
                <a:gd name="connsiteX45" fmla="*/ 731520 w 1901987"/>
                <a:gd name="connsiteY45" fmla="*/ 676656 h 932688"/>
                <a:gd name="connsiteX46" fmla="*/ 749808 w 1901987"/>
                <a:gd name="connsiteY46" fmla="*/ 612648 h 932688"/>
                <a:gd name="connsiteX47" fmla="*/ 758952 w 1901987"/>
                <a:gd name="connsiteY47" fmla="*/ 585216 h 932688"/>
                <a:gd name="connsiteX48" fmla="*/ 795528 w 1901987"/>
                <a:gd name="connsiteY48" fmla="*/ 612648 h 932688"/>
                <a:gd name="connsiteX49" fmla="*/ 804672 w 1901987"/>
                <a:gd name="connsiteY49" fmla="*/ 585216 h 932688"/>
                <a:gd name="connsiteX50" fmla="*/ 813816 w 1901987"/>
                <a:gd name="connsiteY50" fmla="*/ 612648 h 932688"/>
                <a:gd name="connsiteX51" fmla="*/ 822960 w 1901987"/>
                <a:gd name="connsiteY51" fmla="*/ 539496 h 932688"/>
                <a:gd name="connsiteX52" fmla="*/ 832104 w 1901987"/>
                <a:gd name="connsiteY52" fmla="*/ 512064 h 932688"/>
                <a:gd name="connsiteX53" fmla="*/ 850392 w 1901987"/>
                <a:gd name="connsiteY53" fmla="*/ 402336 h 932688"/>
                <a:gd name="connsiteX54" fmla="*/ 877824 w 1901987"/>
                <a:gd name="connsiteY54" fmla="*/ 310896 h 932688"/>
                <a:gd name="connsiteX55" fmla="*/ 886968 w 1901987"/>
                <a:gd name="connsiteY55" fmla="*/ 274320 h 932688"/>
                <a:gd name="connsiteX56" fmla="*/ 914400 w 1901987"/>
                <a:gd name="connsiteY56" fmla="*/ 192024 h 932688"/>
                <a:gd name="connsiteX57" fmla="*/ 932688 w 1901987"/>
                <a:gd name="connsiteY57" fmla="*/ 164592 h 932688"/>
                <a:gd name="connsiteX58" fmla="*/ 941832 w 1901987"/>
                <a:gd name="connsiteY58" fmla="*/ 128016 h 932688"/>
                <a:gd name="connsiteX59" fmla="*/ 950976 w 1901987"/>
                <a:gd name="connsiteY59" fmla="*/ 100584 h 932688"/>
                <a:gd name="connsiteX60" fmla="*/ 960120 w 1901987"/>
                <a:gd name="connsiteY60" fmla="*/ 54864 h 932688"/>
                <a:gd name="connsiteX61" fmla="*/ 978408 w 1901987"/>
                <a:gd name="connsiteY61" fmla="*/ 109728 h 932688"/>
                <a:gd name="connsiteX62" fmla="*/ 987552 w 1901987"/>
                <a:gd name="connsiteY62" fmla="*/ 137160 h 932688"/>
                <a:gd name="connsiteX63" fmla="*/ 1005840 w 1901987"/>
                <a:gd name="connsiteY63" fmla="*/ 109728 h 932688"/>
                <a:gd name="connsiteX64" fmla="*/ 1024128 w 1901987"/>
                <a:gd name="connsiteY64" fmla="*/ 54864 h 932688"/>
                <a:gd name="connsiteX65" fmla="*/ 1060704 w 1901987"/>
                <a:gd name="connsiteY65" fmla="*/ 0 h 932688"/>
                <a:gd name="connsiteX66" fmla="*/ 1069848 w 1901987"/>
                <a:gd name="connsiteY66" fmla="*/ 73152 h 932688"/>
                <a:gd name="connsiteX67" fmla="*/ 1078992 w 1901987"/>
                <a:gd name="connsiteY67" fmla="*/ 109728 h 932688"/>
                <a:gd name="connsiteX68" fmla="*/ 1088136 w 1901987"/>
                <a:gd name="connsiteY68" fmla="*/ 173736 h 932688"/>
                <a:gd name="connsiteX69" fmla="*/ 1097280 w 1901987"/>
                <a:gd name="connsiteY69" fmla="*/ 201168 h 932688"/>
                <a:gd name="connsiteX70" fmla="*/ 1106424 w 1901987"/>
                <a:gd name="connsiteY70" fmla="*/ 246888 h 932688"/>
                <a:gd name="connsiteX71" fmla="*/ 1124712 w 1901987"/>
                <a:gd name="connsiteY71" fmla="*/ 274320 h 932688"/>
                <a:gd name="connsiteX72" fmla="*/ 1133856 w 1901987"/>
                <a:gd name="connsiteY72" fmla="*/ 237744 h 932688"/>
                <a:gd name="connsiteX73" fmla="*/ 1143000 w 1901987"/>
                <a:gd name="connsiteY73" fmla="*/ 210312 h 932688"/>
                <a:gd name="connsiteX74" fmla="*/ 1152144 w 1901987"/>
                <a:gd name="connsiteY74" fmla="*/ 237744 h 932688"/>
                <a:gd name="connsiteX75" fmla="*/ 1170432 w 1901987"/>
                <a:gd name="connsiteY75" fmla="*/ 347472 h 932688"/>
                <a:gd name="connsiteX76" fmla="*/ 1179576 w 1901987"/>
                <a:gd name="connsiteY76" fmla="*/ 374904 h 932688"/>
                <a:gd name="connsiteX77" fmla="*/ 1188720 w 1901987"/>
                <a:gd name="connsiteY77" fmla="*/ 457200 h 932688"/>
                <a:gd name="connsiteX78" fmla="*/ 1197864 w 1901987"/>
                <a:gd name="connsiteY78" fmla="*/ 493776 h 932688"/>
                <a:gd name="connsiteX79" fmla="*/ 1216152 w 1901987"/>
                <a:gd name="connsiteY79" fmla="*/ 466344 h 932688"/>
                <a:gd name="connsiteX80" fmla="*/ 1234440 w 1901987"/>
                <a:gd name="connsiteY80" fmla="*/ 411480 h 932688"/>
                <a:gd name="connsiteX81" fmla="*/ 1252728 w 1901987"/>
                <a:gd name="connsiteY81" fmla="*/ 475488 h 932688"/>
                <a:gd name="connsiteX82" fmla="*/ 1271016 w 1901987"/>
                <a:gd name="connsiteY82" fmla="*/ 502920 h 932688"/>
                <a:gd name="connsiteX83" fmla="*/ 1316736 w 1901987"/>
                <a:gd name="connsiteY83" fmla="*/ 512064 h 932688"/>
                <a:gd name="connsiteX84" fmla="*/ 1325880 w 1901987"/>
                <a:gd name="connsiteY84" fmla="*/ 585216 h 932688"/>
                <a:gd name="connsiteX85" fmla="*/ 1344168 w 1901987"/>
                <a:gd name="connsiteY85" fmla="*/ 685800 h 932688"/>
                <a:gd name="connsiteX86" fmla="*/ 1353312 w 1901987"/>
                <a:gd name="connsiteY86" fmla="*/ 722376 h 932688"/>
                <a:gd name="connsiteX87" fmla="*/ 1371600 w 1901987"/>
                <a:gd name="connsiteY87" fmla="*/ 658368 h 932688"/>
                <a:gd name="connsiteX88" fmla="*/ 1389888 w 1901987"/>
                <a:gd name="connsiteY88" fmla="*/ 603504 h 932688"/>
                <a:gd name="connsiteX89" fmla="*/ 1417320 w 1901987"/>
                <a:gd name="connsiteY89" fmla="*/ 557784 h 932688"/>
                <a:gd name="connsiteX90" fmla="*/ 1463040 w 1901987"/>
                <a:gd name="connsiteY90" fmla="*/ 448056 h 932688"/>
                <a:gd name="connsiteX91" fmla="*/ 1472184 w 1901987"/>
                <a:gd name="connsiteY91" fmla="*/ 384048 h 932688"/>
                <a:gd name="connsiteX92" fmla="*/ 1490472 w 1901987"/>
                <a:gd name="connsiteY92" fmla="*/ 347472 h 932688"/>
                <a:gd name="connsiteX93" fmla="*/ 1499616 w 1901987"/>
                <a:gd name="connsiteY93" fmla="*/ 310896 h 932688"/>
                <a:gd name="connsiteX94" fmla="*/ 1517904 w 1901987"/>
                <a:gd name="connsiteY94" fmla="*/ 283464 h 932688"/>
                <a:gd name="connsiteX95" fmla="*/ 1536192 w 1901987"/>
                <a:gd name="connsiteY95" fmla="*/ 228600 h 932688"/>
                <a:gd name="connsiteX96" fmla="*/ 1545336 w 1901987"/>
                <a:gd name="connsiteY96" fmla="*/ 201168 h 932688"/>
                <a:gd name="connsiteX97" fmla="*/ 1563624 w 1901987"/>
                <a:gd name="connsiteY97" fmla="*/ 173736 h 932688"/>
                <a:gd name="connsiteX98" fmla="*/ 1572768 w 1901987"/>
                <a:gd name="connsiteY98" fmla="*/ 146304 h 932688"/>
                <a:gd name="connsiteX99" fmla="*/ 1591056 w 1901987"/>
                <a:gd name="connsiteY99" fmla="*/ 265176 h 932688"/>
                <a:gd name="connsiteX100" fmla="*/ 1609344 w 1901987"/>
                <a:gd name="connsiteY100" fmla="*/ 320040 h 932688"/>
                <a:gd name="connsiteX101" fmla="*/ 1627632 w 1901987"/>
                <a:gd name="connsiteY101" fmla="*/ 384048 h 932688"/>
                <a:gd name="connsiteX102" fmla="*/ 1645920 w 1901987"/>
                <a:gd name="connsiteY102" fmla="*/ 484632 h 932688"/>
                <a:gd name="connsiteX103" fmla="*/ 1664208 w 1901987"/>
                <a:gd name="connsiteY103" fmla="*/ 566928 h 932688"/>
                <a:gd name="connsiteX104" fmla="*/ 1673352 w 1901987"/>
                <a:gd name="connsiteY104" fmla="*/ 640080 h 932688"/>
                <a:gd name="connsiteX105" fmla="*/ 1728216 w 1901987"/>
                <a:gd name="connsiteY105" fmla="*/ 585216 h 932688"/>
                <a:gd name="connsiteX106" fmla="*/ 1746504 w 1901987"/>
                <a:gd name="connsiteY106" fmla="*/ 548640 h 932688"/>
                <a:gd name="connsiteX107" fmla="*/ 1773936 w 1901987"/>
                <a:gd name="connsiteY107" fmla="*/ 521208 h 932688"/>
                <a:gd name="connsiteX108" fmla="*/ 1801368 w 1901987"/>
                <a:gd name="connsiteY108" fmla="*/ 466344 h 932688"/>
                <a:gd name="connsiteX109" fmla="*/ 1819656 w 1901987"/>
                <a:gd name="connsiteY109" fmla="*/ 365760 h 932688"/>
                <a:gd name="connsiteX110" fmla="*/ 1856232 w 1901987"/>
                <a:gd name="connsiteY110" fmla="*/ 310896 h 932688"/>
                <a:gd name="connsiteX111" fmla="*/ 1874520 w 1901987"/>
                <a:gd name="connsiteY111" fmla="*/ 283464 h 932688"/>
                <a:gd name="connsiteX112" fmla="*/ 1883664 w 1901987"/>
                <a:gd name="connsiteY112" fmla="*/ 256032 h 932688"/>
                <a:gd name="connsiteX113" fmla="*/ 1901952 w 1901987"/>
                <a:gd name="connsiteY113" fmla="*/ 219456 h 93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1901987" h="932688">
                  <a:moveTo>
                    <a:pt x="0" y="886968"/>
                  </a:moveTo>
                  <a:cubicBezTo>
                    <a:pt x="3048" y="859536"/>
                    <a:pt x="2938" y="831566"/>
                    <a:pt x="9144" y="804672"/>
                  </a:cubicBezTo>
                  <a:cubicBezTo>
                    <a:pt x="12209" y="791390"/>
                    <a:pt x="22646" y="780859"/>
                    <a:pt x="27432" y="768096"/>
                  </a:cubicBezTo>
                  <a:cubicBezTo>
                    <a:pt x="31845" y="756329"/>
                    <a:pt x="33124" y="743604"/>
                    <a:pt x="36576" y="731520"/>
                  </a:cubicBezTo>
                  <a:cubicBezTo>
                    <a:pt x="39224" y="722252"/>
                    <a:pt x="43629" y="713497"/>
                    <a:pt x="45720" y="704088"/>
                  </a:cubicBezTo>
                  <a:cubicBezTo>
                    <a:pt x="49742" y="685989"/>
                    <a:pt x="50367" y="667211"/>
                    <a:pt x="54864" y="649224"/>
                  </a:cubicBezTo>
                  <a:lnTo>
                    <a:pt x="82296" y="566928"/>
                  </a:lnTo>
                  <a:lnTo>
                    <a:pt x="91440" y="539496"/>
                  </a:lnTo>
                  <a:lnTo>
                    <a:pt x="100584" y="512064"/>
                  </a:lnTo>
                  <a:cubicBezTo>
                    <a:pt x="121920" y="576072"/>
                    <a:pt x="100584" y="573024"/>
                    <a:pt x="146304" y="557784"/>
                  </a:cubicBezTo>
                  <a:cubicBezTo>
                    <a:pt x="149352" y="576072"/>
                    <a:pt x="142338" y="599538"/>
                    <a:pt x="155448" y="612648"/>
                  </a:cubicBezTo>
                  <a:cubicBezTo>
                    <a:pt x="164334" y="621534"/>
                    <a:pt x="181248" y="597038"/>
                    <a:pt x="192024" y="603504"/>
                  </a:cubicBezTo>
                  <a:cubicBezTo>
                    <a:pt x="202800" y="609970"/>
                    <a:pt x="198442" y="627812"/>
                    <a:pt x="201168" y="640080"/>
                  </a:cubicBezTo>
                  <a:cubicBezTo>
                    <a:pt x="208626" y="673641"/>
                    <a:pt x="209899" y="690518"/>
                    <a:pt x="219456" y="722376"/>
                  </a:cubicBezTo>
                  <a:cubicBezTo>
                    <a:pt x="224995" y="740840"/>
                    <a:pt x="237744" y="777240"/>
                    <a:pt x="237744" y="777240"/>
                  </a:cubicBezTo>
                  <a:cubicBezTo>
                    <a:pt x="267221" y="688810"/>
                    <a:pt x="245974" y="759403"/>
                    <a:pt x="265176" y="557784"/>
                  </a:cubicBezTo>
                  <a:cubicBezTo>
                    <a:pt x="267474" y="533653"/>
                    <a:pt x="278079" y="499720"/>
                    <a:pt x="283464" y="475488"/>
                  </a:cubicBezTo>
                  <a:cubicBezTo>
                    <a:pt x="298176" y="409282"/>
                    <a:pt x="285412" y="451355"/>
                    <a:pt x="301752" y="402336"/>
                  </a:cubicBezTo>
                  <a:cubicBezTo>
                    <a:pt x="304800" y="438912"/>
                    <a:pt x="306045" y="475683"/>
                    <a:pt x="310896" y="512064"/>
                  </a:cubicBezTo>
                  <a:cubicBezTo>
                    <a:pt x="312170" y="521618"/>
                    <a:pt x="317392" y="530228"/>
                    <a:pt x="320040" y="539496"/>
                  </a:cubicBezTo>
                  <a:cubicBezTo>
                    <a:pt x="323492" y="551580"/>
                    <a:pt x="326136" y="563880"/>
                    <a:pt x="329184" y="576072"/>
                  </a:cubicBezTo>
                  <a:cubicBezTo>
                    <a:pt x="338328" y="573024"/>
                    <a:pt x="349800" y="573744"/>
                    <a:pt x="356616" y="566928"/>
                  </a:cubicBezTo>
                  <a:cubicBezTo>
                    <a:pt x="363432" y="560112"/>
                    <a:pt x="361449" y="548117"/>
                    <a:pt x="365760" y="539496"/>
                  </a:cubicBezTo>
                  <a:cubicBezTo>
                    <a:pt x="370675" y="529666"/>
                    <a:pt x="377952" y="521208"/>
                    <a:pt x="384048" y="512064"/>
                  </a:cubicBezTo>
                  <a:cubicBezTo>
                    <a:pt x="387096" y="496824"/>
                    <a:pt x="390637" y="481674"/>
                    <a:pt x="393192" y="466344"/>
                  </a:cubicBezTo>
                  <a:cubicBezTo>
                    <a:pt x="396735" y="445085"/>
                    <a:pt x="398481" y="423541"/>
                    <a:pt x="402336" y="402336"/>
                  </a:cubicBezTo>
                  <a:cubicBezTo>
                    <a:pt x="404584" y="389971"/>
                    <a:pt x="409015" y="378083"/>
                    <a:pt x="411480" y="365760"/>
                  </a:cubicBezTo>
                  <a:cubicBezTo>
                    <a:pt x="420269" y="321814"/>
                    <a:pt x="424149" y="282695"/>
                    <a:pt x="429768" y="237744"/>
                  </a:cubicBezTo>
                  <a:cubicBezTo>
                    <a:pt x="435864" y="249936"/>
                    <a:pt x="444311" y="261213"/>
                    <a:pt x="448056" y="274320"/>
                  </a:cubicBezTo>
                  <a:cubicBezTo>
                    <a:pt x="465958" y="336978"/>
                    <a:pt x="466604" y="376721"/>
                    <a:pt x="475488" y="438912"/>
                  </a:cubicBezTo>
                  <a:cubicBezTo>
                    <a:pt x="478110" y="457266"/>
                    <a:pt x="481813" y="475451"/>
                    <a:pt x="484632" y="493776"/>
                  </a:cubicBezTo>
                  <a:cubicBezTo>
                    <a:pt x="494907" y="560561"/>
                    <a:pt x="491516" y="549924"/>
                    <a:pt x="502920" y="612648"/>
                  </a:cubicBezTo>
                  <a:cubicBezTo>
                    <a:pt x="505700" y="627939"/>
                    <a:pt x="509701" y="643007"/>
                    <a:pt x="512064" y="658368"/>
                  </a:cubicBezTo>
                  <a:cubicBezTo>
                    <a:pt x="526835" y="754378"/>
                    <a:pt x="511699" y="702993"/>
                    <a:pt x="530352" y="758952"/>
                  </a:cubicBezTo>
                  <a:cubicBezTo>
                    <a:pt x="537633" y="729827"/>
                    <a:pt x="543997" y="706838"/>
                    <a:pt x="548640" y="676656"/>
                  </a:cubicBezTo>
                  <a:cubicBezTo>
                    <a:pt x="552377" y="652368"/>
                    <a:pt x="547804" y="625960"/>
                    <a:pt x="557784" y="603504"/>
                  </a:cubicBezTo>
                  <a:cubicBezTo>
                    <a:pt x="561699" y="594696"/>
                    <a:pt x="576072" y="597408"/>
                    <a:pt x="585216" y="594360"/>
                  </a:cubicBezTo>
                  <a:cubicBezTo>
                    <a:pt x="618141" y="693135"/>
                    <a:pt x="589186" y="597844"/>
                    <a:pt x="603504" y="841248"/>
                  </a:cubicBezTo>
                  <a:cubicBezTo>
                    <a:pt x="605303" y="871827"/>
                    <a:pt x="609600" y="902208"/>
                    <a:pt x="612648" y="932688"/>
                  </a:cubicBezTo>
                  <a:cubicBezTo>
                    <a:pt x="618744" y="914400"/>
                    <a:pt x="620243" y="893864"/>
                    <a:pt x="630936" y="877824"/>
                  </a:cubicBezTo>
                  <a:cubicBezTo>
                    <a:pt x="637032" y="868680"/>
                    <a:pt x="644309" y="860222"/>
                    <a:pt x="649224" y="850392"/>
                  </a:cubicBezTo>
                  <a:cubicBezTo>
                    <a:pt x="653535" y="841771"/>
                    <a:pt x="653687" y="831386"/>
                    <a:pt x="658368" y="822960"/>
                  </a:cubicBezTo>
                  <a:cubicBezTo>
                    <a:pt x="669042" y="803747"/>
                    <a:pt x="687993" y="788948"/>
                    <a:pt x="694944" y="768096"/>
                  </a:cubicBezTo>
                  <a:cubicBezTo>
                    <a:pt x="697992" y="758952"/>
                    <a:pt x="701440" y="749932"/>
                    <a:pt x="704088" y="740664"/>
                  </a:cubicBezTo>
                  <a:cubicBezTo>
                    <a:pt x="707540" y="728580"/>
                    <a:pt x="708282" y="715639"/>
                    <a:pt x="713232" y="704088"/>
                  </a:cubicBezTo>
                  <a:cubicBezTo>
                    <a:pt x="717561" y="693987"/>
                    <a:pt x="726605" y="686486"/>
                    <a:pt x="731520" y="676656"/>
                  </a:cubicBezTo>
                  <a:cubicBezTo>
                    <a:pt x="738828" y="662040"/>
                    <a:pt x="745902" y="626320"/>
                    <a:pt x="749808" y="612648"/>
                  </a:cubicBezTo>
                  <a:cubicBezTo>
                    <a:pt x="752456" y="603380"/>
                    <a:pt x="755904" y="594360"/>
                    <a:pt x="758952" y="585216"/>
                  </a:cubicBezTo>
                  <a:cubicBezTo>
                    <a:pt x="775632" y="635255"/>
                    <a:pt x="769445" y="664814"/>
                    <a:pt x="795528" y="612648"/>
                  </a:cubicBezTo>
                  <a:cubicBezTo>
                    <a:pt x="799839" y="604027"/>
                    <a:pt x="801624" y="594360"/>
                    <a:pt x="804672" y="585216"/>
                  </a:cubicBezTo>
                  <a:cubicBezTo>
                    <a:pt x="807720" y="594360"/>
                    <a:pt x="810236" y="621597"/>
                    <a:pt x="813816" y="612648"/>
                  </a:cubicBezTo>
                  <a:cubicBezTo>
                    <a:pt x="822942" y="589832"/>
                    <a:pt x="818564" y="563673"/>
                    <a:pt x="822960" y="539496"/>
                  </a:cubicBezTo>
                  <a:cubicBezTo>
                    <a:pt x="824684" y="530013"/>
                    <a:pt x="830214" y="521515"/>
                    <a:pt x="832104" y="512064"/>
                  </a:cubicBezTo>
                  <a:cubicBezTo>
                    <a:pt x="839376" y="475704"/>
                    <a:pt x="845148" y="439044"/>
                    <a:pt x="850392" y="402336"/>
                  </a:cubicBezTo>
                  <a:cubicBezTo>
                    <a:pt x="861090" y="327449"/>
                    <a:pt x="847581" y="356261"/>
                    <a:pt x="877824" y="310896"/>
                  </a:cubicBezTo>
                  <a:cubicBezTo>
                    <a:pt x="880872" y="298704"/>
                    <a:pt x="883357" y="286357"/>
                    <a:pt x="886968" y="274320"/>
                  </a:cubicBezTo>
                  <a:lnTo>
                    <a:pt x="914400" y="192024"/>
                  </a:lnTo>
                  <a:cubicBezTo>
                    <a:pt x="917875" y="181598"/>
                    <a:pt x="926592" y="173736"/>
                    <a:pt x="932688" y="164592"/>
                  </a:cubicBezTo>
                  <a:cubicBezTo>
                    <a:pt x="935736" y="152400"/>
                    <a:pt x="938380" y="140100"/>
                    <a:pt x="941832" y="128016"/>
                  </a:cubicBezTo>
                  <a:cubicBezTo>
                    <a:pt x="944480" y="118748"/>
                    <a:pt x="948638" y="109935"/>
                    <a:pt x="950976" y="100584"/>
                  </a:cubicBezTo>
                  <a:cubicBezTo>
                    <a:pt x="954745" y="85506"/>
                    <a:pt x="957072" y="70104"/>
                    <a:pt x="960120" y="54864"/>
                  </a:cubicBezTo>
                  <a:lnTo>
                    <a:pt x="978408" y="109728"/>
                  </a:lnTo>
                  <a:lnTo>
                    <a:pt x="987552" y="137160"/>
                  </a:lnTo>
                  <a:cubicBezTo>
                    <a:pt x="993648" y="128016"/>
                    <a:pt x="1001377" y="119771"/>
                    <a:pt x="1005840" y="109728"/>
                  </a:cubicBezTo>
                  <a:cubicBezTo>
                    <a:pt x="1013669" y="92112"/>
                    <a:pt x="1013435" y="70904"/>
                    <a:pt x="1024128" y="54864"/>
                  </a:cubicBezTo>
                  <a:lnTo>
                    <a:pt x="1060704" y="0"/>
                  </a:lnTo>
                  <a:cubicBezTo>
                    <a:pt x="1063752" y="24384"/>
                    <a:pt x="1065808" y="48913"/>
                    <a:pt x="1069848" y="73152"/>
                  </a:cubicBezTo>
                  <a:cubicBezTo>
                    <a:pt x="1071914" y="85548"/>
                    <a:pt x="1076744" y="97363"/>
                    <a:pt x="1078992" y="109728"/>
                  </a:cubicBezTo>
                  <a:cubicBezTo>
                    <a:pt x="1082847" y="130933"/>
                    <a:pt x="1083909" y="152602"/>
                    <a:pt x="1088136" y="173736"/>
                  </a:cubicBezTo>
                  <a:cubicBezTo>
                    <a:pt x="1090026" y="183187"/>
                    <a:pt x="1094942" y="191817"/>
                    <a:pt x="1097280" y="201168"/>
                  </a:cubicBezTo>
                  <a:cubicBezTo>
                    <a:pt x="1101049" y="216246"/>
                    <a:pt x="1100967" y="232336"/>
                    <a:pt x="1106424" y="246888"/>
                  </a:cubicBezTo>
                  <a:cubicBezTo>
                    <a:pt x="1110283" y="257178"/>
                    <a:pt x="1118616" y="265176"/>
                    <a:pt x="1124712" y="274320"/>
                  </a:cubicBezTo>
                  <a:cubicBezTo>
                    <a:pt x="1127760" y="262128"/>
                    <a:pt x="1130404" y="249828"/>
                    <a:pt x="1133856" y="237744"/>
                  </a:cubicBezTo>
                  <a:cubicBezTo>
                    <a:pt x="1136504" y="228476"/>
                    <a:pt x="1133361" y="210312"/>
                    <a:pt x="1143000" y="210312"/>
                  </a:cubicBezTo>
                  <a:cubicBezTo>
                    <a:pt x="1152639" y="210312"/>
                    <a:pt x="1149496" y="228476"/>
                    <a:pt x="1152144" y="237744"/>
                  </a:cubicBezTo>
                  <a:cubicBezTo>
                    <a:pt x="1170314" y="301339"/>
                    <a:pt x="1153734" y="255635"/>
                    <a:pt x="1170432" y="347472"/>
                  </a:cubicBezTo>
                  <a:cubicBezTo>
                    <a:pt x="1172156" y="356955"/>
                    <a:pt x="1176528" y="365760"/>
                    <a:pt x="1179576" y="374904"/>
                  </a:cubicBezTo>
                  <a:cubicBezTo>
                    <a:pt x="1182624" y="402336"/>
                    <a:pt x="1184523" y="429920"/>
                    <a:pt x="1188720" y="457200"/>
                  </a:cubicBezTo>
                  <a:cubicBezTo>
                    <a:pt x="1190631" y="469621"/>
                    <a:pt x="1185942" y="489802"/>
                    <a:pt x="1197864" y="493776"/>
                  </a:cubicBezTo>
                  <a:cubicBezTo>
                    <a:pt x="1208290" y="497251"/>
                    <a:pt x="1211689" y="476387"/>
                    <a:pt x="1216152" y="466344"/>
                  </a:cubicBezTo>
                  <a:cubicBezTo>
                    <a:pt x="1223981" y="448728"/>
                    <a:pt x="1234440" y="411480"/>
                    <a:pt x="1234440" y="411480"/>
                  </a:cubicBezTo>
                  <a:cubicBezTo>
                    <a:pt x="1237370" y="423199"/>
                    <a:pt x="1246169" y="462370"/>
                    <a:pt x="1252728" y="475488"/>
                  </a:cubicBezTo>
                  <a:cubicBezTo>
                    <a:pt x="1257643" y="485318"/>
                    <a:pt x="1261474" y="497468"/>
                    <a:pt x="1271016" y="502920"/>
                  </a:cubicBezTo>
                  <a:cubicBezTo>
                    <a:pt x="1284510" y="510631"/>
                    <a:pt x="1301496" y="509016"/>
                    <a:pt x="1316736" y="512064"/>
                  </a:cubicBezTo>
                  <a:cubicBezTo>
                    <a:pt x="1319784" y="536448"/>
                    <a:pt x="1322405" y="560889"/>
                    <a:pt x="1325880" y="585216"/>
                  </a:cubicBezTo>
                  <a:cubicBezTo>
                    <a:pt x="1329850" y="613008"/>
                    <a:pt x="1337867" y="657444"/>
                    <a:pt x="1344168" y="685800"/>
                  </a:cubicBezTo>
                  <a:cubicBezTo>
                    <a:pt x="1346894" y="698068"/>
                    <a:pt x="1350264" y="710184"/>
                    <a:pt x="1353312" y="722376"/>
                  </a:cubicBezTo>
                  <a:cubicBezTo>
                    <a:pt x="1384042" y="630185"/>
                    <a:pt x="1337155" y="773185"/>
                    <a:pt x="1371600" y="658368"/>
                  </a:cubicBezTo>
                  <a:cubicBezTo>
                    <a:pt x="1377139" y="639904"/>
                    <a:pt x="1379970" y="620034"/>
                    <a:pt x="1389888" y="603504"/>
                  </a:cubicBezTo>
                  <a:lnTo>
                    <a:pt x="1417320" y="557784"/>
                  </a:lnTo>
                  <a:cubicBezTo>
                    <a:pt x="1443039" y="377751"/>
                    <a:pt x="1400490" y="598175"/>
                    <a:pt x="1463040" y="448056"/>
                  </a:cubicBezTo>
                  <a:cubicBezTo>
                    <a:pt x="1471329" y="428161"/>
                    <a:pt x="1466513" y="404841"/>
                    <a:pt x="1472184" y="384048"/>
                  </a:cubicBezTo>
                  <a:cubicBezTo>
                    <a:pt x="1475771" y="370897"/>
                    <a:pt x="1485686" y="360235"/>
                    <a:pt x="1490472" y="347472"/>
                  </a:cubicBezTo>
                  <a:cubicBezTo>
                    <a:pt x="1494885" y="335705"/>
                    <a:pt x="1494666" y="322447"/>
                    <a:pt x="1499616" y="310896"/>
                  </a:cubicBezTo>
                  <a:cubicBezTo>
                    <a:pt x="1503945" y="300795"/>
                    <a:pt x="1513441" y="293507"/>
                    <a:pt x="1517904" y="283464"/>
                  </a:cubicBezTo>
                  <a:cubicBezTo>
                    <a:pt x="1525733" y="265848"/>
                    <a:pt x="1530096" y="246888"/>
                    <a:pt x="1536192" y="228600"/>
                  </a:cubicBezTo>
                  <a:lnTo>
                    <a:pt x="1545336" y="201168"/>
                  </a:lnTo>
                  <a:cubicBezTo>
                    <a:pt x="1548811" y="190742"/>
                    <a:pt x="1558709" y="183566"/>
                    <a:pt x="1563624" y="173736"/>
                  </a:cubicBezTo>
                  <a:cubicBezTo>
                    <a:pt x="1567935" y="165115"/>
                    <a:pt x="1569720" y="155448"/>
                    <a:pt x="1572768" y="146304"/>
                  </a:cubicBezTo>
                  <a:cubicBezTo>
                    <a:pt x="1574702" y="159839"/>
                    <a:pt x="1586827" y="248260"/>
                    <a:pt x="1591056" y="265176"/>
                  </a:cubicBezTo>
                  <a:cubicBezTo>
                    <a:pt x="1595731" y="283878"/>
                    <a:pt x="1603248" y="301752"/>
                    <a:pt x="1609344" y="320040"/>
                  </a:cubicBezTo>
                  <a:cubicBezTo>
                    <a:pt x="1619527" y="350588"/>
                    <a:pt x="1619978" y="349603"/>
                    <a:pt x="1627632" y="384048"/>
                  </a:cubicBezTo>
                  <a:cubicBezTo>
                    <a:pt x="1647246" y="472311"/>
                    <a:pt x="1626068" y="385374"/>
                    <a:pt x="1645920" y="484632"/>
                  </a:cubicBezTo>
                  <a:cubicBezTo>
                    <a:pt x="1658056" y="545310"/>
                    <a:pt x="1653561" y="497725"/>
                    <a:pt x="1664208" y="566928"/>
                  </a:cubicBezTo>
                  <a:cubicBezTo>
                    <a:pt x="1667945" y="591216"/>
                    <a:pt x="1670304" y="615696"/>
                    <a:pt x="1673352" y="640080"/>
                  </a:cubicBezTo>
                  <a:cubicBezTo>
                    <a:pt x="1691640" y="621792"/>
                    <a:pt x="1716650" y="608349"/>
                    <a:pt x="1728216" y="585216"/>
                  </a:cubicBezTo>
                  <a:cubicBezTo>
                    <a:pt x="1734312" y="573024"/>
                    <a:pt x="1738581" y="559732"/>
                    <a:pt x="1746504" y="548640"/>
                  </a:cubicBezTo>
                  <a:cubicBezTo>
                    <a:pt x="1754020" y="538117"/>
                    <a:pt x="1765657" y="531142"/>
                    <a:pt x="1773936" y="521208"/>
                  </a:cubicBezTo>
                  <a:cubicBezTo>
                    <a:pt x="1793631" y="497573"/>
                    <a:pt x="1792204" y="493837"/>
                    <a:pt x="1801368" y="466344"/>
                  </a:cubicBezTo>
                  <a:cubicBezTo>
                    <a:pt x="1803361" y="450402"/>
                    <a:pt x="1806015" y="390314"/>
                    <a:pt x="1819656" y="365760"/>
                  </a:cubicBezTo>
                  <a:cubicBezTo>
                    <a:pt x="1830330" y="346547"/>
                    <a:pt x="1844040" y="329184"/>
                    <a:pt x="1856232" y="310896"/>
                  </a:cubicBezTo>
                  <a:cubicBezTo>
                    <a:pt x="1862328" y="301752"/>
                    <a:pt x="1871045" y="293890"/>
                    <a:pt x="1874520" y="283464"/>
                  </a:cubicBezTo>
                  <a:cubicBezTo>
                    <a:pt x="1877568" y="274320"/>
                    <a:pt x="1879353" y="264653"/>
                    <a:pt x="1883664" y="256032"/>
                  </a:cubicBezTo>
                  <a:cubicBezTo>
                    <a:pt x="1903643" y="216075"/>
                    <a:pt x="1901952" y="242360"/>
                    <a:pt x="1901952" y="219456"/>
                  </a:cubicBezTo>
                </a:path>
              </a:pathLst>
            </a:custGeom>
            <a:noFill/>
            <a:ln w="19050">
              <a:solidFill>
                <a:schemeClr val="bg1">
                  <a:lumMod val="75000"/>
                </a:schemeClr>
              </a:solidFill>
            </a:ln>
          </p:spPr>
          <p:txBody>
            <a:bodyPr rtlCol="0" anchor="ctr"/>
            <a:lstStyle/>
            <a:p>
              <a:pPr algn="ctr"/>
              <a:endParaRPr lang="en-US" sz="1400" dirty="0"/>
            </a:p>
          </p:txBody>
        </p:sp>
        <p:sp>
          <p:nvSpPr>
            <p:cNvPr id="46" name="Freeform 20">
              <a:extLst>
                <a:ext uri="{FF2B5EF4-FFF2-40B4-BE49-F238E27FC236}">
                  <a16:creationId xmlns:a16="http://schemas.microsoft.com/office/drawing/2014/main" id="{C39852FB-E510-4009-87F9-778574CD7A13}"/>
                </a:ext>
              </a:extLst>
            </p:cNvPr>
            <p:cNvSpPr/>
            <p:nvPr/>
          </p:nvSpPr>
          <p:spPr>
            <a:xfrm>
              <a:off x="3383280" y="2255413"/>
              <a:ext cx="3758184" cy="1316736"/>
            </a:xfrm>
            <a:custGeom>
              <a:avLst/>
              <a:gdLst>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694944 w 3758184"/>
                <a:gd name="connsiteY30" fmla="*/ 1179576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02536 w 3758184"/>
                <a:gd name="connsiteY102" fmla="*/ 630936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423160 w 3758184"/>
                <a:gd name="connsiteY123" fmla="*/ 365760 h 1316736"/>
                <a:gd name="connsiteX124" fmla="*/ 2441448 w 3758184"/>
                <a:gd name="connsiteY124" fmla="*/ 265176 h 1316736"/>
                <a:gd name="connsiteX125" fmla="*/ 2450592 w 3758184"/>
                <a:gd name="connsiteY125" fmla="*/ 228600 h 1316736"/>
                <a:gd name="connsiteX126" fmla="*/ 2459736 w 3758184"/>
                <a:gd name="connsiteY126" fmla="*/ 292608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478024 w 3758184"/>
                <a:gd name="connsiteY132" fmla="*/ 576072 h 1316736"/>
                <a:gd name="connsiteX133" fmla="*/ 2496312 w 3758184"/>
                <a:gd name="connsiteY133" fmla="*/ 658368 h 1316736"/>
                <a:gd name="connsiteX134" fmla="*/ 2505456 w 3758184"/>
                <a:gd name="connsiteY134" fmla="*/ 713232 h 1316736"/>
                <a:gd name="connsiteX135" fmla="*/ 2514600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825496 w 3758184"/>
                <a:gd name="connsiteY155" fmla="*/ 612648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474720 w 3758184"/>
                <a:gd name="connsiteY207" fmla="*/ 310896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657600 w 3758184"/>
                <a:gd name="connsiteY216" fmla="*/ 566928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694944 w 3758184"/>
                <a:gd name="connsiteY30" fmla="*/ 1179576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02536 w 3758184"/>
                <a:gd name="connsiteY102" fmla="*/ 630936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423160 w 3758184"/>
                <a:gd name="connsiteY123" fmla="*/ 365760 h 1316736"/>
                <a:gd name="connsiteX124" fmla="*/ 2441448 w 3758184"/>
                <a:gd name="connsiteY124" fmla="*/ 265176 h 1316736"/>
                <a:gd name="connsiteX125" fmla="*/ 2450592 w 3758184"/>
                <a:gd name="connsiteY125" fmla="*/ 228600 h 1316736"/>
                <a:gd name="connsiteX126" fmla="*/ 2459736 w 3758184"/>
                <a:gd name="connsiteY126" fmla="*/ 292608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478024 w 3758184"/>
                <a:gd name="connsiteY132" fmla="*/ 576072 h 1316736"/>
                <a:gd name="connsiteX133" fmla="*/ 2496312 w 3758184"/>
                <a:gd name="connsiteY133" fmla="*/ 658368 h 1316736"/>
                <a:gd name="connsiteX134" fmla="*/ 2505456 w 3758184"/>
                <a:gd name="connsiteY134" fmla="*/ 713232 h 1316736"/>
                <a:gd name="connsiteX135" fmla="*/ 2514600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474720 w 3758184"/>
                <a:gd name="connsiteY207" fmla="*/ 310896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657600 w 3758184"/>
                <a:gd name="connsiteY216" fmla="*/ 566928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694944 w 3758184"/>
                <a:gd name="connsiteY30" fmla="*/ 1179576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02536 w 3758184"/>
                <a:gd name="connsiteY102" fmla="*/ 630936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441448 w 3758184"/>
                <a:gd name="connsiteY124" fmla="*/ 265176 h 1316736"/>
                <a:gd name="connsiteX125" fmla="*/ 2450592 w 3758184"/>
                <a:gd name="connsiteY125" fmla="*/ 228600 h 1316736"/>
                <a:gd name="connsiteX126" fmla="*/ 2459736 w 3758184"/>
                <a:gd name="connsiteY126" fmla="*/ 292608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478024 w 3758184"/>
                <a:gd name="connsiteY132" fmla="*/ 576072 h 1316736"/>
                <a:gd name="connsiteX133" fmla="*/ 2496312 w 3758184"/>
                <a:gd name="connsiteY133" fmla="*/ 658368 h 1316736"/>
                <a:gd name="connsiteX134" fmla="*/ 2505456 w 3758184"/>
                <a:gd name="connsiteY134" fmla="*/ 713232 h 1316736"/>
                <a:gd name="connsiteX135" fmla="*/ 2514600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474720 w 3758184"/>
                <a:gd name="connsiteY207" fmla="*/ 310896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657600 w 3758184"/>
                <a:gd name="connsiteY216" fmla="*/ 566928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694944 w 3758184"/>
                <a:gd name="connsiteY30" fmla="*/ 1179576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02536 w 3758184"/>
                <a:gd name="connsiteY102" fmla="*/ 630936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441448 w 3758184"/>
                <a:gd name="connsiteY124" fmla="*/ 265176 h 1316736"/>
                <a:gd name="connsiteX125" fmla="*/ 2450592 w 3758184"/>
                <a:gd name="connsiteY125" fmla="*/ 228600 h 1316736"/>
                <a:gd name="connsiteX126" fmla="*/ 2459736 w 3758184"/>
                <a:gd name="connsiteY126" fmla="*/ 292608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478024 w 3758184"/>
                <a:gd name="connsiteY132" fmla="*/ 576072 h 1316736"/>
                <a:gd name="connsiteX133" fmla="*/ 2496312 w 3758184"/>
                <a:gd name="connsiteY133" fmla="*/ 658368 h 1316736"/>
                <a:gd name="connsiteX134" fmla="*/ 2505456 w 3758184"/>
                <a:gd name="connsiteY134" fmla="*/ 713232 h 1316736"/>
                <a:gd name="connsiteX135" fmla="*/ 2514600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474720 w 3758184"/>
                <a:gd name="connsiteY207" fmla="*/ 310896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694944 w 3758184"/>
                <a:gd name="connsiteY30" fmla="*/ 1179576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02536 w 3758184"/>
                <a:gd name="connsiteY102" fmla="*/ 630936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441448 w 3758184"/>
                <a:gd name="connsiteY124" fmla="*/ 265176 h 1316736"/>
                <a:gd name="connsiteX125" fmla="*/ 2450592 w 3758184"/>
                <a:gd name="connsiteY125" fmla="*/ 228600 h 1316736"/>
                <a:gd name="connsiteX126" fmla="*/ 2459736 w 3758184"/>
                <a:gd name="connsiteY126" fmla="*/ 292608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478024 w 3758184"/>
                <a:gd name="connsiteY132" fmla="*/ 576072 h 1316736"/>
                <a:gd name="connsiteX133" fmla="*/ 2496312 w 3758184"/>
                <a:gd name="connsiteY133" fmla="*/ 658368 h 1316736"/>
                <a:gd name="connsiteX134" fmla="*/ 2505456 w 3758184"/>
                <a:gd name="connsiteY134" fmla="*/ 713232 h 1316736"/>
                <a:gd name="connsiteX135" fmla="*/ 2514600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694944 w 3758184"/>
                <a:gd name="connsiteY30" fmla="*/ 1179576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02536 w 3758184"/>
                <a:gd name="connsiteY102" fmla="*/ 630936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441448 w 3758184"/>
                <a:gd name="connsiteY124" fmla="*/ 265176 h 1316736"/>
                <a:gd name="connsiteX125" fmla="*/ 2450592 w 3758184"/>
                <a:gd name="connsiteY125" fmla="*/ 228600 h 1316736"/>
                <a:gd name="connsiteX126" fmla="*/ 2459736 w 3758184"/>
                <a:gd name="connsiteY126" fmla="*/ 292608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478024 w 3758184"/>
                <a:gd name="connsiteY132" fmla="*/ 576072 h 1316736"/>
                <a:gd name="connsiteX133" fmla="*/ 2496312 w 3758184"/>
                <a:gd name="connsiteY133" fmla="*/ 658368 h 1316736"/>
                <a:gd name="connsiteX134" fmla="*/ 2505456 w 3758184"/>
                <a:gd name="connsiteY134" fmla="*/ 713232 h 1316736"/>
                <a:gd name="connsiteX135" fmla="*/ 2514600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694944 w 3758184"/>
                <a:gd name="connsiteY30" fmla="*/ 1179576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02536 w 3758184"/>
                <a:gd name="connsiteY102" fmla="*/ 630936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441448 w 3758184"/>
                <a:gd name="connsiteY124" fmla="*/ 265176 h 1316736"/>
                <a:gd name="connsiteX125" fmla="*/ 2450592 w 3758184"/>
                <a:gd name="connsiteY125" fmla="*/ 228600 h 1316736"/>
                <a:gd name="connsiteX126" fmla="*/ 2459736 w 3758184"/>
                <a:gd name="connsiteY126" fmla="*/ 292608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478024 w 3758184"/>
                <a:gd name="connsiteY132" fmla="*/ 576072 h 1316736"/>
                <a:gd name="connsiteX133" fmla="*/ 2496312 w 3758184"/>
                <a:gd name="connsiteY133" fmla="*/ 658368 h 1316736"/>
                <a:gd name="connsiteX134" fmla="*/ 2505456 w 3758184"/>
                <a:gd name="connsiteY134" fmla="*/ 713232 h 1316736"/>
                <a:gd name="connsiteX135" fmla="*/ 2514600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02536 w 3758184"/>
                <a:gd name="connsiteY102" fmla="*/ 630936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441448 w 3758184"/>
                <a:gd name="connsiteY124" fmla="*/ 265176 h 1316736"/>
                <a:gd name="connsiteX125" fmla="*/ 2450592 w 3758184"/>
                <a:gd name="connsiteY125" fmla="*/ 228600 h 1316736"/>
                <a:gd name="connsiteX126" fmla="*/ 2459736 w 3758184"/>
                <a:gd name="connsiteY126" fmla="*/ 292608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478024 w 3758184"/>
                <a:gd name="connsiteY132" fmla="*/ 576072 h 1316736"/>
                <a:gd name="connsiteX133" fmla="*/ 2496312 w 3758184"/>
                <a:gd name="connsiteY133" fmla="*/ 658368 h 1316736"/>
                <a:gd name="connsiteX134" fmla="*/ 2505456 w 3758184"/>
                <a:gd name="connsiteY134" fmla="*/ 713232 h 1316736"/>
                <a:gd name="connsiteX135" fmla="*/ 2514600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02536 w 3758184"/>
                <a:gd name="connsiteY102" fmla="*/ 630936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441448 w 3758184"/>
                <a:gd name="connsiteY124" fmla="*/ 265176 h 1316736"/>
                <a:gd name="connsiteX125" fmla="*/ 2450592 w 3758184"/>
                <a:gd name="connsiteY125" fmla="*/ 228600 h 1316736"/>
                <a:gd name="connsiteX126" fmla="*/ 2459736 w 3758184"/>
                <a:gd name="connsiteY126" fmla="*/ 292608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478024 w 3758184"/>
                <a:gd name="connsiteY132" fmla="*/ 576072 h 1316736"/>
                <a:gd name="connsiteX133" fmla="*/ 2496312 w 3758184"/>
                <a:gd name="connsiteY133" fmla="*/ 658368 h 1316736"/>
                <a:gd name="connsiteX134" fmla="*/ 2505456 w 3758184"/>
                <a:gd name="connsiteY134" fmla="*/ 713232 h 1316736"/>
                <a:gd name="connsiteX135" fmla="*/ 2514600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441448 w 3758184"/>
                <a:gd name="connsiteY124" fmla="*/ 265176 h 1316736"/>
                <a:gd name="connsiteX125" fmla="*/ 2450592 w 3758184"/>
                <a:gd name="connsiteY125" fmla="*/ 228600 h 1316736"/>
                <a:gd name="connsiteX126" fmla="*/ 2459736 w 3758184"/>
                <a:gd name="connsiteY126" fmla="*/ 292608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478024 w 3758184"/>
                <a:gd name="connsiteY132" fmla="*/ 576072 h 1316736"/>
                <a:gd name="connsiteX133" fmla="*/ 2496312 w 3758184"/>
                <a:gd name="connsiteY133" fmla="*/ 658368 h 1316736"/>
                <a:gd name="connsiteX134" fmla="*/ 2505456 w 3758184"/>
                <a:gd name="connsiteY134" fmla="*/ 713232 h 1316736"/>
                <a:gd name="connsiteX135" fmla="*/ 2514600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441448 w 3758184"/>
                <a:gd name="connsiteY124" fmla="*/ 265176 h 1316736"/>
                <a:gd name="connsiteX125" fmla="*/ 2450592 w 3758184"/>
                <a:gd name="connsiteY125" fmla="*/ 228600 h 1316736"/>
                <a:gd name="connsiteX126" fmla="*/ 2459736 w 3758184"/>
                <a:gd name="connsiteY126" fmla="*/ 292608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478024 w 3758184"/>
                <a:gd name="connsiteY132" fmla="*/ 576072 h 1316736"/>
                <a:gd name="connsiteX133" fmla="*/ 2496312 w 3758184"/>
                <a:gd name="connsiteY133" fmla="*/ 658368 h 1316736"/>
                <a:gd name="connsiteX134" fmla="*/ 2505456 w 3758184"/>
                <a:gd name="connsiteY134" fmla="*/ 713232 h 1316736"/>
                <a:gd name="connsiteX135" fmla="*/ 2514600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441448 w 3758184"/>
                <a:gd name="connsiteY124" fmla="*/ 265176 h 1316736"/>
                <a:gd name="connsiteX125" fmla="*/ 2450592 w 3758184"/>
                <a:gd name="connsiteY125" fmla="*/ 228600 h 1316736"/>
                <a:gd name="connsiteX126" fmla="*/ 2440417 w 3758184"/>
                <a:gd name="connsiteY126" fmla="*/ 266850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478024 w 3758184"/>
                <a:gd name="connsiteY132" fmla="*/ 576072 h 1316736"/>
                <a:gd name="connsiteX133" fmla="*/ 2496312 w 3758184"/>
                <a:gd name="connsiteY133" fmla="*/ 658368 h 1316736"/>
                <a:gd name="connsiteX134" fmla="*/ 2505456 w 3758184"/>
                <a:gd name="connsiteY134" fmla="*/ 713232 h 1316736"/>
                <a:gd name="connsiteX135" fmla="*/ 2514600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441448 w 3758184"/>
                <a:gd name="connsiteY124" fmla="*/ 265176 h 1316736"/>
                <a:gd name="connsiteX125" fmla="*/ 2450592 w 3758184"/>
                <a:gd name="connsiteY125" fmla="*/ 228600 h 1316736"/>
                <a:gd name="connsiteX126" fmla="*/ 2414659 w 3758184"/>
                <a:gd name="connsiteY126" fmla="*/ 247532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478024 w 3758184"/>
                <a:gd name="connsiteY132" fmla="*/ 576072 h 1316736"/>
                <a:gd name="connsiteX133" fmla="*/ 2496312 w 3758184"/>
                <a:gd name="connsiteY133" fmla="*/ 658368 h 1316736"/>
                <a:gd name="connsiteX134" fmla="*/ 2505456 w 3758184"/>
                <a:gd name="connsiteY134" fmla="*/ 713232 h 1316736"/>
                <a:gd name="connsiteX135" fmla="*/ 2514600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441448 w 3758184"/>
                <a:gd name="connsiteY124" fmla="*/ 265176 h 1316736"/>
                <a:gd name="connsiteX125" fmla="*/ 2411955 w 3758184"/>
                <a:gd name="connsiteY125" fmla="*/ 164206 h 1316736"/>
                <a:gd name="connsiteX126" fmla="*/ 2414659 w 3758184"/>
                <a:gd name="connsiteY126" fmla="*/ 247532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478024 w 3758184"/>
                <a:gd name="connsiteY132" fmla="*/ 576072 h 1316736"/>
                <a:gd name="connsiteX133" fmla="*/ 2496312 w 3758184"/>
                <a:gd name="connsiteY133" fmla="*/ 658368 h 1316736"/>
                <a:gd name="connsiteX134" fmla="*/ 2505456 w 3758184"/>
                <a:gd name="connsiteY134" fmla="*/ 713232 h 1316736"/>
                <a:gd name="connsiteX135" fmla="*/ 2514600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389933 w 3758184"/>
                <a:gd name="connsiteY124" fmla="*/ 271615 h 1316736"/>
                <a:gd name="connsiteX125" fmla="*/ 2411955 w 3758184"/>
                <a:gd name="connsiteY125" fmla="*/ 164206 h 1316736"/>
                <a:gd name="connsiteX126" fmla="*/ 2414659 w 3758184"/>
                <a:gd name="connsiteY126" fmla="*/ 247532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478024 w 3758184"/>
                <a:gd name="connsiteY132" fmla="*/ 576072 h 1316736"/>
                <a:gd name="connsiteX133" fmla="*/ 2496312 w 3758184"/>
                <a:gd name="connsiteY133" fmla="*/ 658368 h 1316736"/>
                <a:gd name="connsiteX134" fmla="*/ 2505456 w 3758184"/>
                <a:gd name="connsiteY134" fmla="*/ 713232 h 1316736"/>
                <a:gd name="connsiteX135" fmla="*/ 2514600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389933 w 3758184"/>
                <a:gd name="connsiteY124" fmla="*/ 271615 h 1316736"/>
                <a:gd name="connsiteX125" fmla="*/ 2411955 w 3758184"/>
                <a:gd name="connsiteY125" fmla="*/ 164206 h 1316736"/>
                <a:gd name="connsiteX126" fmla="*/ 2414659 w 3758184"/>
                <a:gd name="connsiteY126" fmla="*/ 247532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529539 w 3758184"/>
                <a:gd name="connsiteY132" fmla="*/ 556753 h 1316736"/>
                <a:gd name="connsiteX133" fmla="*/ 2496312 w 3758184"/>
                <a:gd name="connsiteY133" fmla="*/ 658368 h 1316736"/>
                <a:gd name="connsiteX134" fmla="*/ 2505456 w 3758184"/>
                <a:gd name="connsiteY134" fmla="*/ 713232 h 1316736"/>
                <a:gd name="connsiteX135" fmla="*/ 2514600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389933 w 3758184"/>
                <a:gd name="connsiteY124" fmla="*/ 271615 h 1316736"/>
                <a:gd name="connsiteX125" fmla="*/ 2411955 w 3758184"/>
                <a:gd name="connsiteY125" fmla="*/ 164206 h 1316736"/>
                <a:gd name="connsiteX126" fmla="*/ 2414659 w 3758184"/>
                <a:gd name="connsiteY126" fmla="*/ 247532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529539 w 3758184"/>
                <a:gd name="connsiteY132" fmla="*/ 556753 h 1316736"/>
                <a:gd name="connsiteX133" fmla="*/ 2537103 w 3758184"/>
                <a:gd name="connsiteY133" fmla="*/ 671965 h 1316736"/>
                <a:gd name="connsiteX134" fmla="*/ 2505456 w 3758184"/>
                <a:gd name="connsiteY134" fmla="*/ 713232 h 1316736"/>
                <a:gd name="connsiteX135" fmla="*/ 2514600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389933 w 3758184"/>
                <a:gd name="connsiteY124" fmla="*/ 271615 h 1316736"/>
                <a:gd name="connsiteX125" fmla="*/ 2411955 w 3758184"/>
                <a:gd name="connsiteY125" fmla="*/ 164206 h 1316736"/>
                <a:gd name="connsiteX126" fmla="*/ 2414659 w 3758184"/>
                <a:gd name="connsiteY126" fmla="*/ 247532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529539 w 3758184"/>
                <a:gd name="connsiteY132" fmla="*/ 556753 h 1316736"/>
                <a:gd name="connsiteX133" fmla="*/ 2537103 w 3758184"/>
                <a:gd name="connsiteY133" fmla="*/ 671965 h 1316736"/>
                <a:gd name="connsiteX134" fmla="*/ 2542848 w 3758184"/>
                <a:gd name="connsiteY134" fmla="*/ 740426 h 1316736"/>
                <a:gd name="connsiteX135" fmla="*/ 2514600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389933 w 3758184"/>
                <a:gd name="connsiteY124" fmla="*/ 271615 h 1316736"/>
                <a:gd name="connsiteX125" fmla="*/ 2411955 w 3758184"/>
                <a:gd name="connsiteY125" fmla="*/ 164206 h 1316736"/>
                <a:gd name="connsiteX126" fmla="*/ 2414659 w 3758184"/>
                <a:gd name="connsiteY126" fmla="*/ 247532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529539 w 3758184"/>
                <a:gd name="connsiteY132" fmla="*/ 556753 h 1316736"/>
                <a:gd name="connsiteX133" fmla="*/ 2537103 w 3758184"/>
                <a:gd name="connsiteY133" fmla="*/ 671965 h 1316736"/>
                <a:gd name="connsiteX134" fmla="*/ 2542848 w 3758184"/>
                <a:gd name="connsiteY134" fmla="*/ 740426 h 1316736"/>
                <a:gd name="connsiteX135" fmla="*/ 2548593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389933 w 3758184"/>
                <a:gd name="connsiteY124" fmla="*/ 271615 h 1316736"/>
                <a:gd name="connsiteX125" fmla="*/ 2411955 w 3758184"/>
                <a:gd name="connsiteY125" fmla="*/ 164206 h 1316736"/>
                <a:gd name="connsiteX126" fmla="*/ 2414659 w 3758184"/>
                <a:gd name="connsiteY126" fmla="*/ 247532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529539 w 3758184"/>
                <a:gd name="connsiteY132" fmla="*/ 556753 h 1316736"/>
                <a:gd name="connsiteX133" fmla="*/ 2537103 w 3758184"/>
                <a:gd name="connsiteY133" fmla="*/ 671965 h 1316736"/>
                <a:gd name="connsiteX134" fmla="*/ 2542848 w 3758184"/>
                <a:gd name="connsiteY134" fmla="*/ 740426 h 1316736"/>
                <a:gd name="connsiteX135" fmla="*/ 2548593 w 3758184"/>
                <a:gd name="connsiteY135" fmla="*/ 740664 h 1316736"/>
                <a:gd name="connsiteX136" fmla="*/ 2547539 w 3758184"/>
                <a:gd name="connsiteY136" fmla="*/ 798927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389933 w 3758184"/>
                <a:gd name="connsiteY124" fmla="*/ 271615 h 1316736"/>
                <a:gd name="connsiteX125" fmla="*/ 2411955 w 3758184"/>
                <a:gd name="connsiteY125" fmla="*/ 164206 h 1316736"/>
                <a:gd name="connsiteX126" fmla="*/ 2414659 w 3758184"/>
                <a:gd name="connsiteY126" fmla="*/ 247532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529539 w 3758184"/>
                <a:gd name="connsiteY132" fmla="*/ 556753 h 1316736"/>
                <a:gd name="connsiteX133" fmla="*/ 2537103 w 3758184"/>
                <a:gd name="connsiteY133" fmla="*/ 671965 h 1316736"/>
                <a:gd name="connsiteX134" fmla="*/ 2542848 w 3758184"/>
                <a:gd name="connsiteY134" fmla="*/ 740426 h 1316736"/>
                <a:gd name="connsiteX135" fmla="*/ 2548593 w 3758184"/>
                <a:gd name="connsiteY135" fmla="*/ 740664 h 1316736"/>
                <a:gd name="connsiteX136" fmla="*/ 2547539 w 3758184"/>
                <a:gd name="connsiteY136" fmla="*/ 798927 h 1316736"/>
                <a:gd name="connsiteX137" fmla="*/ 2549884 w 3758184"/>
                <a:gd name="connsiteY137" fmla="*/ 845701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389933 w 3758184"/>
                <a:gd name="connsiteY124" fmla="*/ 271615 h 1316736"/>
                <a:gd name="connsiteX125" fmla="*/ 2411955 w 3758184"/>
                <a:gd name="connsiteY125" fmla="*/ 164206 h 1316736"/>
                <a:gd name="connsiteX126" fmla="*/ 2414659 w 3758184"/>
                <a:gd name="connsiteY126" fmla="*/ 247532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529539 w 3758184"/>
                <a:gd name="connsiteY132" fmla="*/ 556753 h 1316736"/>
                <a:gd name="connsiteX133" fmla="*/ 2537103 w 3758184"/>
                <a:gd name="connsiteY133" fmla="*/ 671965 h 1316736"/>
                <a:gd name="connsiteX134" fmla="*/ 2542848 w 3758184"/>
                <a:gd name="connsiteY134" fmla="*/ 740426 h 1316736"/>
                <a:gd name="connsiteX135" fmla="*/ 2548593 w 3758184"/>
                <a:gd name="connsiteY135" fmla="*/ 740664 h 1316736"/>
                <a:gd name="connsiteX136" fmla="*/ 2547539 w 3758184"/>
                <a:gd name="connsiteY136" fmla="*/ 798927 h 1316736"/>
                <a:gd name="connsiteX137" fmla="*/ 2549884 w 3758184"/>
                <a:gd name="connsiteY137" fmla="*/ 845701 h 1316736"/>
                <a:gd name="connsiteX138" fmla="*/ 2559029 w 3758184"/>
                <a:gd name="connsiteY138" fmla="*/ 965865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389933 w 3758184"/>
                <a:gd name="connsiteY124" fmla="*/ 271615 h 1316736"/>
                <a:gd name="connsiteX125" fmla="*/ 2411955 w 3758184"/>
                <a:gd name="connsiteY125" fmla="*/ 164206 h 1316736"/>
                <a:gd name="connsiteX126" fmla="*/ 2414659 w 3758184"/>
                <a:gd name="connsiteY126" fmla="*/ 247532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92675 w 3758184"/>
                <a:gd name="connsiteY131" fmla="*/ 668566 h 1316736"/>
                <a:gd name="connsiteX132" fmla="*/ 2529539 w 3758184"/>
                <a:gd name="connsiteY132" fmla="*/ 556753 h 1316736"/>
                <a:gd name="connsiteX133" fmla="*/ 2537103 w 3758184"/>
                <a:gd name="connsiteY133" fmla="*/ 671965 h 1316736"/>
                <a:gd name="connsiteX134" fmla="*/ 2542848 w 3758184"/>
                <a:gd name="connsiteY134" fmla="*/ 740426 h 1316736"/>
                <a:gd name="connsiteX135" fmla="*/ 2548593 w 3758184"/>
                <a:gd name="connsiteY135" fmla="*/ 740664 h 1316736"/>
                <a:gd name="connsiteX136" fmla="*/ 2547539 w 3758184"/>
                <a:gd name="connsiteY136" fmla="*/ 798927 h 1316736"/>
                <a:gd name="connsiteX137" fmla="*/ 2549884 w 3758184"/>
                <a:gd name="connsiteY137" fmla="*/ 845701 h 1316736"/>
                <a:gd name="connsiteX138" fmla="*/ 2559029 w 3758184"/>
                <a:gd name="connsiteY138" fmla="*/ 965865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389933 w 3758184"/>
                <a:gd name="connsiteY124" fmla="*/ 271615 h 1316736"/>
                <a:gd name="connsiteX125" fmla="*/ 2411955 w 3758184"/>
                <a:gd name="connsiteY125" fmla="*/ 164206 h 1316736"/>
                <a:gd name="connsiteX126" fmla="*/ 2414659 w 3758184"/>
                <a:gd name="connsiteY126" fmla="*/ 247532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92675 w 3758184"/>
                <a:gd name="connsiteY131" fmla="*/ 668566 h 1316736"/>
                <a:gd name="connsiteX132" fmla="*/ 2529539 w 3758184"/>
                <a:gd name="connsiteY132" fmla="*/ 556753 h 1316736"/>
                <a:gd name="connsiteX133" fmla="*/ 2537103 w 3758184"/>
                <a:gd name="connsiteY133" fmla="*/ 671965 h 1316736"/>
                <a:gd name="connsiteX134" fmla="*/ 2542848 w 3758184"/>
                <a:gd name="connsiteY134" fmla="*/ 740426 h 1316736"/>
                <a:gd name="connsiteX135" fmla="*/ 2548593 w 3758184"/>
                <a:gd name="connsiteY135" fmla="*/ 740664 h 1316736"/>
                <a:gd name="connsiteX136" fmla="*/ 2547539 w 3758184"/>
                <a:gd name="connsiteY136" fmla="*/ 798927 h 1316736"/>
                <a:gd name="connsiteX137" fmla="*/ 2549884 w 3758184"/>
                <a:gd name="connsiteY137" fmla="*/ 845701 h 1316736"/>
                <a:gd name="connsiteX138" fmla="*/ 2559029 w 3758184"/>
                <a:gd name="connsiteY138" fmla="*/ 965865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389933 w 3758184"/>
                <a:gd name="connsiteY124" fmla="*/ 271615 h 1316736"/>
                <a:gd name="connsiteX125" fmla="*/ 2411955 w 3758184"/>
                <a:gd name="connsiteY125" fmla="*/ 164206 h 1316736"/>
                <a:gd name="connsiteX126" fmla="*/ 2414659 w 3758184"/>
                <a:gd name="connsiteY126" fmla="*/ 247532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72041 w 3758184"/>
                <a:gd name="connsiteY130" fmla="*/ 737027 h 1316736"/>
                <a:gd name="connsiteX131" fmla="*/ 2492675 w 3758184"/>
                <a:gd name="connsiteY131" fmla="*/ 668566 h 1316736"/>
                <a:gd name="connsiteX132" fmla="*/ 2529539 w 3758184"/>
                <a:gd name="connsiteY132" fmla="*/ 556753 h 1316736"/>
                <a:gd name="connsiteX133" fmla="*/ 2537103 w 3758184"/>
                <a:gd name="connsiteY133" fmla="*/ 671965 h 1316736"/>
                <a:gd name="connsiteX134" fmla="*/ 2542848 w 3758184"/>
                <a:gd name="connsiteY134" fmla="*/ 740426 h 1316736"/>
                <a:gd name="connsiteX135" fmla="*/ 2548593 w 3758184"/>
                <a:gd name="connsiteY135" fmla="*/ 740664 h 1316736"/>
                <a:gd name="connsiteX136" fmla="*/ 2547539 w 3758184"/>
                <a:gd name="connsiteY136" fmla="*/ 798927 h 1316736"/>
                <a:gd name="connsiteX137" fmla="*/ 2549884 w 3758184"/>
                <a:gd name="connsiteY137" fmla="*/ 845701 h 1316736"/>
                <a:gd name="connsiteX138" fmla="*/ 2559029 w 3758184"/>
                <a:gd name="connsiteY138" fmla="*/ 965865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389933 w 3758184"/>
                <a:gd name="connsiteY124" fmla="*/ 271615 h 1316736"/>
                <a:gd name="connsiteX125" fmla="*/ 2411955 w 3758184"/>
                <a:gd name="connsiteY125" fmla="*/ 164206 h 1316736"/>
                <a:gd name="connsiteX126" fmla="*/ 2414659 w 3758184"/>
                <a:gd name="connsiteY126" fmla="*/ 247532 h 1316736"/>
                <a:gd name="connsiteX127" fmla="*/ 2434083 w 3758184"/>
                <a:gd name="connsiteY127" fmla="*/ 463992 h 1316736"/>
                <a:gd name="connsiteX128" fmla="*/ 2450592 w 3758184"/>
                <a:gd name="connsiteY128" fmla="*/ 475488 h 1316736"/>
                <a:gd name="connsiteX129" fmla="*/ 2441448 w 3758184"/>
                <a:gd name="connsiteY129" fmla="*/ 521208 h 1316736"/>
                <a:gd name="connsiteX130" fmla="*/ 2432304 w 3758184"/>
                <a:gd name="connsiteY130" fmla="*/ 603504 h 1316736"/>
                <a:gd name="connsiteX131" fmla="*/ 2472041 w 3758184"/>
                <a:gd name="connsiteY131" fmla="*/ 737027 h 1316736"/>
                <a:gd name="connsiteX132" fmla="*/ 2492675 w 3758184"/>
                <a:gd name="connsiteY132" fmla="*/ 668566 h 1316736"/>
                <a:gd name="connsiteX133" fmla="*/ 2529539 w 3758184"/>
                <a:gd name="connsiteY133" fmla="*/ 556753 h 1316736"/>
                <a:gd name="connsiteX134" fmla="*/ 2537103 w 3758184"/>
                <a:gd name="connsiteY134" fmla="*/ 671965 h 1316736"/>
                <a:gd name="connsiteX135" fmla="*/ 2542848 w 3758184"/>
                <a:gd name="connsiteY135" fmla="*/ 740426 h 1316736"/>
                <a:gd name="connsiteX136" fmla="*/ 2548593 w 3758184"/>
                <a:gd name="connsiteY136" fmla="*/ 740664 h 1316736"/>
                <a:gd name="connsiteX137" fmla="*/ 2547539 w 3758184"/>
                <a:gd name="connsiteY137" fmla="*/ 798927 h 1316736"/>
                <a:gd name="connsiteX138" fmla="*/ 2549884 w 3758184"/>
                <a:gd name="connsiteY138" fmla="*/ 845701 h 1316736"/>
                <a:gd name="connsiteX139" fmla="*/ 2559029 w 3758184"/>
                <a:gd name="connsiteY139" fmla="*/ 965865 h 1316736"/>
                <a:gd name="connsiteX140" fmla="*/ 2560320 w 3758184"/>
                <a:gd name="connsiteY140" fmla="*/ 1106424 h 1316736"/>
                <a:gd name="connsiteX141" fmla="*/ 2587752 w 3758184"/>
                <a:gd name="connsiteY141" fmla="*/ 1051560 h 1316736"/>
                <a:gd name="connsiteX142" fmla="*/ 2606040 w 3758184"/>
                <a:gd name="connsiteY142" fmla="*/ 960120 h 1316736"/>
                <a:gd name="connsiteX143" fmla="*/ 2633472 w 3758184"/>
                <a:gd name="connsiteY143" fmla="*/ 941832 h 1316736"/>
                <a:gd name="connsiteX144" fmla="*/ 2642616 w 3758184"/>
                <a:gd name="connsiteY144" fmla="*/ 896112 h 1316736"/>
                <a:gd name="connsiteX145" fmla="*/ 2670048 w 3758184"/>
                <a:gd name="connsiteY145" fmla="*/ 795528 h 1316736"/>
                <a:gd name="connsiteX146" fmla="*/ 2688336 w 3758184"/>
                <a:gd name="connsiteY146" fmla="*/ 923544 h 1316736"/>
                <a:gd name="connsiteX147" fmla="*/ 2697480 w 3758184"/>
                <a:gd name="connsiteY147" fmla="*/ 1051560 h 1316736"/>
                <a:gd name="connsiteX148" fmla="*/ 2715768 w 3758184"/>
                <a:gd name="connsiteY148" fmla="*/ 1106424 h 1316736"/>
                <a:gd name="connsiteX149" fmla="*/ 2724912 w 3758184"/>
                <a:gd name="connsiteY149" fmla="*/ 1133856 h 1316736"/>
                <a:gd name="connsiteX150" fmla="*/ 2743200 w 3758184"/>
                <a:gd name="connsiteY150" fmla="*/ 1078992 h 1316736"/>
                <a:gd name="connsiteX151" fmla="*/ 2761488 w 3758184"/>
                <a:gd name="connsiteY151" fmla="*/ 1024128 h 1316736"/>
                <a:gd name="connsiteX152" fmla="*/ 2779776 w 3758184"/>
                <a:gd name="connsiteY152" fmla="*/ 950976 h 1316736"/>
                <a:gd name="connsiteX153" fmla="*/ 2788920 w 3758184"/>
                <a:gd name="connsiteY153" fmla="*/ 896112 h 1316736"/>
                <a:gd name="connsiteX154" fmla="*/ 2798064 w 3758184"/>
                <a:gd name="connsiteY154" fmla="*/ 832104 h 1316736"/>
                <a:gd name="connsiteX155" fmla="*/ 2816352 w 3758184"/>
                <a:gd name="connsiteY155" fmla="*/ 640080 h 1316736"/>
                <a:gd name="connsiteX156" fmla="*/ 2799738 w 3758184"/>
                <a:gd name="connsiteY156" fmla="*/ 850907 h 1316736"/>
                <a:gd name="connsiteX157" fmla="*/ 2834640 w 3758184"/>
                <a:gd name="connsiteY157" fmla="*/ 576072 h 1316736"/>
                <a:gd name="connsiteX158" fmla="*/ 2843784 w 3758184"/>
                <a:gd name="connsiteY158" fmla="*/ 484632 h 1316736"/>
                <a:gd name="connsiteX159" fmla="*/ 2862072 w 3758184"/>
                <a:gd name="connsiteY159" fmla="*/ 448056 h 1316736"/>
                <a:gd name="connsiteX160" fmla="*/ 2871216 w 3758184"/>
                <a:gd name="connsiteY160" fmla="*/ 484632 h 1316736"/>
                <a:gd name="connsiteX161" fmla="*/ 2889504 w 3758184"/>
                <a:gd name="connsiteY161" fmla="*/ 576072 h 1316736"/>
                <a:gd name="connsiteX162" fmla="*/ 2898648 w 3758184"/>
                <a:gd name="connsiteY162" fmla="*/ 676656 h 1316736"/>
                <a:gd name="connsiteX163" fmla="*/ 2907792 w 3758184"/>
                <a:gd name="connsiteY163" fmla="*/ 704088 h 1316736"/>
                <a:gd name="connsiteX164" fmla="*/ 2916936 w 3758184"/>
                <a:gd name="connsiteY164" fmla="*/ 749808 h 1316736"/>
                <a:gd name="connsiteX165" fmla="*/ 2926080 w 3758184"/>
                <a:gd name="connsiteY165" fmla="*/ 777240 h 1316736"/>
                <a:gd name="connsiteX166" fmla="*/ 2935224 w 3758184"/>
                <a:gd name="connsiteY166" fmla="*/ 813816 h 1316736"/>
                <a:gd name="connsiteX167" fmla="*/ 2953512 w 3758184"/>
                <a:gd name="connsiteY167" fmla="*/ 786384 h 1316736"/>
                <a:gd name="connsiteX168" fmla="*/ 2980944 w 3758184"/>
                <a:gd name="connsiteY168" fmla="*/ 566928 h 1316736"/>
                <a:gd name="connsiteX169" fmla="*/ 3008376 w 3758184"/>
                <a:gd name="connsiteY169" fmla="*/ 429768 h 1316736"/>
                <a:gd name="connsiteX170" fmla="*/ 3017520 w 3758184"/>
                <a:gd name="connsiteY170" fmla="*/ 356616 h 1316736"/>
                <a:gd name="connsiteX171" fmla="*/ 3026664 w 3758184"/>
                <a:gd name="connsiteY171" fmla="*/ 411480 h 1316736"/>
                <a:gd name="connsiteX172" fmla="*/ 3035808 w 3758184"/>
                <a:gd name="connsiteY172" fmla="*/ 457200 h 1316736"/>
                <a:gd name="connsiteX173" fmla="*/ 3044952 w 3758184"/>
                <a:gd name="connsiteY173" fmla="*/ 521208 h 1316736"/>
                <a:gd name="connsiteX174" fmla="*/ 3054096 w 3758184"/>
                <a:gd name="connsiteY174" fmla="*/ 576072 h 1316736"/>
                <a:gd name="connsiteX175" fmla="*/ 3063240 w 3758184"/>
                <a:gd name="connsiteY175" fmla="*/ 649224 h 1316736"/>
                <a:gd name="connsiteX176" fmla="*/ 3081528 w 3758184"/>
                <a:gd name="connsiteY176" fmla="*/ 740664 h 1316736"/>
                <a:gd name="connsiteX177" fmla="*/ 3099816 w 3758184"/>
                <a:gd name="connsiteY177" fmla="*/ 1033272 h 1316736"/>
                <a:gd name="connsiteX178" fmla="*/ 3127248 w 3758184"/>
                <a:gd name="connsiteY178" fmla="*/ 1161288 h 1316736"/>
                <a:gd name="connsiteX179" fmla="*/ 3145536 w 3758184"/>
                <a:gd name="connsiteY179" fmla="*/ 1234440 h 1316736"/>
                <a:gd name="connsiteX180" fmla="*/ 3154680 w 3758184"/>
                <a:gd name="connsiteY180" fmla="*/ 676656 h 1316736"/>
                <a:gd name="connsiteX181" fmla="*/ 3163824 w 3758184"/>
                <a:gd name="connsiteY181" fmla="*/ 630936 h 1316736"/>
                <a:gd name="connsiteX182" fmla="*/ 3172968 w 3758184"/>
                <a:gd name="connsiteY182" fmla="*/ 365760 h 1316736"/>
                <a:gd name="connsiteX183" fmla="*/ 3182112 w 3758184"/>
                <a:gd name="connsiteY183" fmla="*/ 329184 h 1316736"/>
                <a:gd name="connsiteX184" fmla="*/ 3191256 w 3758184"/>
                <a:gd name="connsiteY184" fmla="*/ 283464 h 1316736"/>
                <a:gd name="connsiteX185" fmla="*/ 3209544 w 3758184"/>
                <a:gd name="connsiteY185" fmla="*/ 365760 h 1316736"/>
                <a:gd name="connsiteX186" fmla="*/ 3218688 w 3758184"/>
                <a:gd name="connsiteY186" fmla="*/ 393192 h 1316736"/>
                <a:gd name="connsiteX187" fmla="*/ 3227832 w 3758184"/>
                <a:gd name="connsiteY187" fmla="*/ 448056 h 1316736"/>
                <a:gd name="connsiteX188" fmla="*/ 3236976 w 3758184"/>
                <a:gd name="connsiteY188" fmla="*/ 493776 h 1316736"/>
                <a:gd name="connsiteX189" fmla="*/ 3264408 w 3758184"/>
                <a:gd name="connsiteY189" fmla="*/ 676656 h 1316736"/>
                <a:gd name="connsiteX190" fmla="*/ 3291840 w 3758184"/>
                <a:gd name="connsiteY190" fmla="*/ 713232 h 1316736"/>
                <a:gd name="connsiteX191" fmla="*/ 3300984 w 3758184"/>
                <a:gd name="connsiteY191" fmla="*/ 749808 h 1316736"/>
                <a:gd name="connsiteX192" fmla="*/ 3319272 w 3758184"/>
                <a:gd name="connsiteY192" fmla="*/ 832104 h 1316736"/>
                <a:gd name="connsiteX193" fmla="*/ 3337560 w 3758184"/>
                <a:gd name="connsiteY193" fmla="*/ 795528 h 1316736"/>
                <a:gd name="connsiteX194" fmla="*/ 3355848 w 3758184"/>
                <a:gd name="connsiteY194" fmla="*/ 685800 h 1316736"/>
                <a:gd name="connsiteX195" fmla="*/ 3364992 w 3758184"/>
                <a:gd name="connsiteY195" fmla="*/ 448056 h 1316736"/>
                <a:gd name="connsiteX196" fmla="*/ 3374136 w 3758184"/>
                <a:gd name="connsiteY196" fmla="*/ 338328 h 1316736"/>
                <a:gd name="connsiteX197" fmla="*/ 3383280 w 3758184"/>
                <a:gd name="connsiteY197" fmla="*/ 374904 h 1316736"/>
                <a:gd name="connsiteX198" fmla="*/ 3392424 w 3758184"/>
                <a:gd name="connsiteY198" fmla="*/ 429768 h 1316736"/>
                <a:gd name="connsiteX199" fmla="*/ 3410712 w 3758184"/>
                <a:gd name="connsiteY199" fmla="*/ 512064 h 1316736"/>
                <a:gd name="connsiteX200" fmla="*/ 3429000 w 3758184"/>
                <a:gd name="connsiteY200" fmla="*/ 585216 h 1316736"/>
                <a:gd name="connsiteX201" fmla="*/ 3438144 w 3758184"/>
                <a:gd name="connsiteY201" fmla="*/ 713232 h 1316736"/>
                <a:gd name="connsiteX202" fmla="*/ 3447288 w 3758184"/>
                <a:gd name="connsiteY202" fmla="*/ 667512 h 1316736"/>
                <a:gd name="connsiteX203" fmla="*/ 3456432 w 3758184"/>
                <a:gd name="connsiteY203" fmla="*/ 594360 h 1316736"/>
                <a:gd name="connsiteX204" fmla="*/ 3465576 w 3758184"/>
                <a:gd name="connsiteY204" fmla="*/ 557784 h 1316736"/>
                <a:gd name="connsiteX205" fmla="*/ 3474720 w 3758184"/>
                <a:gd name="connsiteY205" fmla="*/ 502920 h 1316736"/>
                <a:gd name="connsiteX206" fmla="*/ 3474720 w 3758184"/>
                <a:gd name="connsiteY206" fmla="*/ 219456 h 1316736"/>
                <a:gd name="connsiteX207" fmla="*/ 3465576 w 3758184"/>
                <a:gd name="connsiteY207" fmla="*/ 192024 h 1316736"/>
                <a:gd name="connsiteX208" fmla="*/ 3500478 w 3758184"/>
                <a:gd name="connsiteY208" fmla="*/ 272260 h 1316736"/>
                <a:gd name="connsiteX209" fmla="*/ 3493008 w 3758184"/>
                <a:gd name="connsiteY209" fmla="*/ 374904 h 1316736"/>
                <a:gd name="connsiteX210" fmla="*/ 3502152 w 3758184"/>
                <a:gd name="connsiteY210" fmla="*/ 411480 h 1316736"/>
                <a:gd name="connsiteX211" fmla="*/ 3520440 w 3758184"/>
                <a:gd name="connsiteY211" fmla="*/ 438912 h 1316736"/>
                <a:gd name="connsiteX212" fmla="*/ 3529584 w 3758184"/>
                <a:gd name="connsiteY212" fmla="*/ 475488 h 1316736"/>
                <a:gd name="connsiteX213" fmla="*/ 3538728 w 3758184"/>
                <a:gd name="connsiteY213" fmla="*/ 539496 h 1316736"/>
                <a:gd name="connsiteX214" fmla="*/ 3557016 w 3758184"/>
                <a:gd name="connsiteY214" fmla="*/ 566928 h 1316736"/>
                <a:gd name="connsiteX215" fmla="*/ 3575304 w 3758184"/>
                <a:gd name="connsiteY215" fmla="*/ 640080 h 1316736"/>
                <a:gd name="connsiteX216" fmla="*/ 3611880 w 3758184"/>
                <a:gd name="connsiteY216" fmla="*/ 694944 h 1316736"/>
                <a:gd name="connsiteX217" fmla="*/ 3754191 w 3758184"/>
                <a:gd name="connsiteY217" fmla="*/ 405942 h 1316736"/>
                <a:gd name="connsiteX218" fmla="*/ 3739896 w 3758184"/>
                <a:gd name="connsiteY218" fmla="*/ 402336 h 1316736"/>
                <a:gd name="connsiteX219" fmla="*/ 3749040 w 3758184"/>
                <a:gd name="connsiteY219" fmla="*/ 365760 h 1316736"/>
                <a:gd name="connsiteX220" fmla="*/ 3758184 w 3758184"/>
                <a:gd name="connsiteY220"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389933 w 3758184"/>
                <a:gd name="connsiteY124" fmla="*/ 271615 h 1316736"/>
                <a:gd name="connsiteX125" fmla="*/ 2411955 w 3758184"/>
                <a:gd name="connsiteY125" fmla="*/ 164206 h 1316736"/>
                <a:gd name="connsiteX126" fmla="*/ 2414659 w 3758184"/>
                <a:gd name="connsiteY126" fmla="*/ 247532 h 1316736"/>
                <a:gd name="connsiteX127" fmla="*/ 2434083 w 3758184"/>
                <a:gd name="connsiteY127" fmla="*/ 463992 h 1316736"/>
                <a:gd name="connsiteX128" fmla="*/ 2450592 w 3758184"/>
                <a:gd name="connsiteY128" fmla="*/ 475488 h 1316736"/>
                <a:gd name="connsiteX129" fmla="*/ 2441448 w 3758184"/>
                <a:gd name="connsiteY129" fmla="*/ 521208 h 1316736"/>
                <a:gd name="connsiteX130" fmla="*/ 2452699 w 3758184"/>
                <a:gd name="connsiteY130" fmla="*/ 603504 h 1316736"/>
                <a:gd name="connsiteX131" fmla="*/ 2472041 w 3758184"/>
                <a:gd name="connsiteY131" fmla="*/ 737027 h 1316736"/>
                <a:gd name="connsiteX132" fmla="*/ 2492675 w 3758184"/>
                <a:gd name="connsiteY132" fmla="*/ 668566 h 1316736"/>
                <a:gd name="connsiteX133" fmla="*/ 2529539 w 3758184"/>
                <a:gd name="connsiteY133" fmla="*/ 556753 h 1316736"/>
                <a:gd name="connsiteX134" fmla="*/ 2537103 w 3758184"/>
                <a:gd name="connsiteY134" fmla="*/ 671965 h 1316736"/>
                <a:gd name="connsiteX135" fmla="*/ 2542848 w 3758184"/>
                <a:gd name="connsiteY135" fmla="*/ 740426 h 1316736"/>
                <a:gd name="connsiteX136" fmla="*/ 2548593 w 3758184"/>
                <a:gd name="connsiteY136" fmla="*/ 740664 h 1316736"/>
                <a:gd name="connsiteX137" fmla="*/ 2547539 w 3758184"/>
                <a:gd name="connsiteY137" fmla="*/ 798927 h 1316736"/>
                <a:gd name="connsiteX138" fmla="*/ 2549884 w 3758184"/>
                <a:gd name="connsiteY138" fmla="*/ 845701 h 1316736"/>
                <a:gd name="connsiteX139" fmla="*/ 2559029 w 3758184"/>
                <a:gd name="connsiteY139" fmla="*/ 965865 h 1316736"/>
                <a:gd name="connsiteX140" fmla="*/ 2560320 w 3758184"/>
                <a:gd name="connsiteY140" fmla="*/ 1106424 h 1316736"/>
                <a:gd name="connsiteX141" fmla="*/ 2587752 w 3758184"/>
                <a:gd name="connsiteY141" fmla="*/ 1051560 h 1316736"/>
                <a:gd name="connsiteX142" fmla="*/ 2606040 w 3758184"/>
                <a:gd name="connsiteY142" fmla="*/ 960120 h 1316736"/>
                <a:gd name="connsiteX143" fmla="*/ 2633472 w 3758184"/>
                <a:gd name="connsiteY143" fmla="*/ 941832 h 1316736"/>
                <a:gd name="connsiteX144" fmla="*/ 2642616 w 3758184"/>
                <a:gd name="connsiteY144" fmla="*/ 896112 h 1316736"/>
                <a:gd name="connsiteX145" fmla="*/ 2670048 w 3758184"/>
                <a:gd name="connsiteY145" fmla="*/ 795528 h 1316736"/>
                <a:gd name="connsiteX146" fmla="*/ 2688336 w 3758184"/>
                <a:gd name="connsiteY146" fmla="*/ 923544 h 1316736"/>
                <a:gd name="connsiteX147" fmla="*/ 2697480 w 3758184"/>
                <a:gd name="connsiteY147" fmla="*/ 1051560 h 1316736"/>
                <a:gd name="connsiteX148" fmla="*/ 2715768 w 3758184"/>
                <a:gd name="connsiteY148" fmla="*/ 1106424 h 1316736"/>
                <a:gd name="connsiteX149" fmla="*/ 2724912 w 3758184"/>
                <a:gd name="connsiteY149" fmla="*/ 1133856 h 1316736"/>
                <a:gd name="connsiteX150" fmla="*/ 2743200 w 3758184"/>
                <a:gd name="connsiteY150" fmla="*/ 1078992 h 1316736"/>
                <a:gd name="connsiteX151" fmla="*/ 2761488 w 3758184"/>
                <a:gd name="connsiteY151" fmla="*/ 1024128 h 1316736"/>
                <a:gd name="connsiteX152" fmla="*/ 2779776 w 3758184"/>
                <a:gd name="connsiteY152" fmla="*/ 950976 h 1316736"/>
                <a:gd name="connsiteX153" fmla="*/ 2788920 w 3758184"/>
                <a:gd name="connsiteY153" fmla="*/ 896112 h 1316736"/>
                <a:gd name="connsiteX154" fmla="*/ 2798064 w 3758184"/>
                <a:gd name="connsiteY154" fmla="*/ 832104 h 1316736"/>
                <a:gd name="connsiteX155" fmla="*/ 2816352 w 3758184"/>
                <a:gd name="connsiteY155" fmla="*/ 640080 h 1316736"/>
                <a:gd name="connsiteX156" fmla="*/ 2799738 w 3758184"/>
                <a:gd name="connsiteY156" fmla="*/ 850907 h 1316736"/>
                <a:gd name="connsiteX157" fmla="*/ 2834640 w 3758184"/>
                <a:gd name="connsiteY157" fmla="*/ 576072 h 1316736"/>
                <a:gd name="connsiteX158" fmla="*/ 2843784 w 3758184"/>
                <a:gd name="connsiteY158" fmla="*/ 484632 h 1316736"/>
                <a:gd name="connsiteX159" fmla="*/ 2862072 w 3758184"/>
                <a:gd name="connsiteY159" fmla="*/ 448056 h 1316736"/>
                <a:gd name="connsiteX160" fmla="*/ 2871216 w 3758184"/>
                <a:gd name="connsiteY160" fmla="*/ 484632 h 1316736"/>
                <a:gd name="connsiteX161" fmla="*/ 2889504 w 3758184"/>
                <a:gd name="connsiteY161" fmla="*/ 576072 h 1316736"/>
                <a:gd name="connsiteX162" fmla="*/ 2898648 w 3758184"/>
                <a:gd name="connsiteY162" fmla="*/ 676656 h 1316736"/>
                <a:gd name="connsiteX163" fmla="*/ 2907792 w 3758184"/>
                <a:gd name="connsiteY163" fmla="*/ 704088 h 1316736"/>
                <a:gd name="connsiteX164" fmla="*/ 2916936 w 3758184"/>
                <a:gd name="connsiteY164" fmla="*/ 749808 h 1316736"/>
                <a:gd name="connsiteX165" fmla="*/ 2926080 w 3758184"/>
                <a:gd name="connsiteY165" fmla="*/ 777240 h 1316736"/>
                <a:gd name="connsiteX166" fmla="*/ 2935224 w 3758184"/>
                <a:gd name="connsiteY166" fmla="*/ 813816 h 1316736"/>
                <a:gd name="connsiteX167" fmla="*/ 2953512 w 3758184"/>
                <a:gd name="connsiteY167" fmla="*/ 786384 h 1316736"/>
                <a:gd name="connsiteX168" fmla="*/ 2980944 w 3758184"/>
                <a:gd name="connsiteY168" fmla="*/ 566928 h 1316736"/>
                <a:gd name="connsiteX169" fmla="*/ 3008376 w 3758184"/>
                <a:gd name="connsiteY169" fmla="*/ 429768 h 1316736"/>
                <a:gd name="connsiteX170" fmla="*/ 3017520 w 3758184"/>
                <a:gd name="connsiteY170" fmla="*/ 356616 h 1316736"/>
                <a:gd name="connsiteX171" fmla="*/ 3026664 w 3758184"/>
                <a:gd name="connsiteY171" fmla="*/ 411480 h 1316736"/>
                <a:gd name="connsiteX172" fmla="*/ 3035808 w 3758184"/>
                <a:gd name="connsiteY172" fmla="*/ 457200 h 1316736"/>
                <a:gd name="connsiteX173" fmla="*/ 3044952 w 3758184"/>
                <a:gd name="connsiteY173" fmla="*/ 521208 h 1316736"/>
                <a:gd name="connsiteX174" fmla="*/ 3054096 w 3758184"/>
                <a:gd name="connsiteY174" fmla="*/ 576072 h 1316736"/>
                <a:gd name="connsiteX175" fmla="*/ 3063240 w 3758184"/>
                <a:gd name="connsiteY175" fmla="*/ 649224 h 1316736"/>
                <a:gd name="connsiteX176" fmla="*/ 3081528 w 3758184"/>
                <a:gd name="connsiteY176" fmla="*/ 740664 h 1316736"/>
                <a:gd name="connsiteX177" fmla="*/ 3099816 w 3758184"/>
                <a:gd name="connsiteY177" fmla="*/ 1033272 h 1316736"/>
                <a:gd name="connsiteX178" fmla="*/ 3127248 w 3758184"/>
                <a:gd name="connsiteY178" fmla="*/ 1161288 h 1316736"/>
                <a:gd name="connsiteX179" fmla="*/ 3145536 w 3758184"/>
                <a:gd name="connsiteY179" fmla="*/ 1234440 h 1316736"/>
                <a:gd name="connsiteX180" fmla="*/ 3154680 w 3758184"/>
                <a:gd name="connsiteY180" fmla="*/ 676656 h 1316736"/>
                <a:gd name="connsiteX181" fmla="*/ 3163824 w 3758184"/>
                <a:gd name="connsiteY181" fmla="*/ 630936 h 1316736"/>
                <a:gd name="connsiteX182" fmla="*/ 3172968 w 3758184"/>
                <a:gd name="connsiteY182" fmla="*/ 365760 h 1316736"/>
                <a:gd name="connsiteX183" fmla="*/ 3182112 w 3758184"/>
                <a:gd name="connsiteY183" fmla="*/ 329184 h 1316736"/>
                <a:gd name="connsiteX184" fmla="*/ 3191256 w 3758184"/>
                <a:gd name="connsiteY184" fmla="*/ 283464 h 1316736"/>
                <a:gd name="connsiteX185" fmla="*/ 3209544 w 3758184"/>
                <a:gd name="connsiteY185" fmla="*/ 365760 h 1316736"/>
                <a:gd name="connsiteX186" fmla="*/ 3218688 w 3758184"/>
                <a:gd name="connsiteY186" fmla="*/ 393192 h 1316736"/>
                <a:gd name="connsiteX187" fmla="*/ 3227832 w 3758184"/>
                <a:gd name="connsiteY187" fmla="*/ 448056 h 1316736"/>
                <a:gd name="connsiteX188" fmla="*/ 3236976 w 3758184"/>
                <a:gd name="connsiteY188" fmla="*/ 493776 h 1316736"/>
                <a:gd name="connsiteX189" fmla="*/ 3264408 w 3758184"/>
                <a:gd name="connsiteY189" fmla="*/ 676656 h 1316736"/>
                <a:gd name="connsiteX190" fmla="*/ 3291840 w 3758184"/>
                <a:gd name="connsiteY190" fmla="*/ 713232 h 1316736"/>
                <a:gd name="connsiteX191" fmla="*/ 3300984 w 3758184"/>
                <a:gd name="connsiteY191" fmla="*/ 749808 h 1316736"/>
                <a:gd name="connsiteX192" fmla="*/ 3319272 w 3758184"/>
                <a:gd name="connsiteY192" fmla="*/ 832104 h 1316736"/>
                <a:gd name="connsiteX193" fmla="*/ 3337560 w 3758184"/>
                <a:gd name="connsiteY193" fmla="*/ 795528 h 1316736"/>
                <a:gd name="connsiteX194" fmla="*/ 3355848 w 3758184"/>
                <a:gd name="connsiteY194" fmla="*/ 685800 h 1316736"/>
                <a:gd name="connsiteX195" fmla="*/ 3364992 w 3758184"/>
                <a:gd name="connsiteY195" fmla="*/ 448056 h 1316736"/>
                <a:gd name="connsiteX196" fmla="*/ 3374136 w 3758184"/>
                <a:gd name="connsiteY196" fmla="*/ 338328 h 1316736"/>
                <a:gd name="connsiteX197" fmla="*/ 3383280 w 3758184"/>
                <a:gd name="connsiteY197" fmla="*/ 374904 h 1316736"/>
                <a:gd name="connsiteX198" fmla="*/ 3392424 w 3758184"/>
                <a:gd name="connsiteY198" fmla="*/ 429768 h 1316736"/>
                <a:gd name="connsiteX199" fmla="*/ 3410712 w 3758184"/>
                <a:gd name="connsiteY199" fmla="*/ 512064 h 1316736"/>
                <a:gd name="connsiteX200" fmla="*/ 3429000 w 3758184"/>
                <a:gd name="connsiteY200" fmla="*/ 585216 h 1316736"/>
                <a:gd name="connsiteX201" fmla="*/ 3438144 w 3758184"/>
                <a:gd name="connsiteY201" fmla="*/ 713232 h 1316736"/>
                <a:gd name="connsiteX202" fmla="*/ 3447288 w 3758184"/>
                <a:gd name="connsiteY202" fmla="*/ 667512 h 1316736"/>
                <a:gd name="connsiteX203" fmla="*/ 3456432 w 3758184"/>
                <a:gd name="connsiteY203" fmla="*/ 594360 h 1316736"/>
                <a:gd name="connsiteX204" fmla="*/ 3465576 w 3758184"/>
                <a:gd name="connsiteY204" fmla="*/ 557784 h 1316736"/>
                <a:gd name="connsiteX205" fmla="*/ 3474720 w 3758184"/>
                <a:gd name="connsiteY205" fmla="*/ 502920 h 1316736"/>
                <a:gd name="connsiteX206" fmla="*/ 3474720 w 3758184"/>
                <a:gd name="connsiteY206" fmla="*/ 219456 h 1316736"/>
                <a:gd name="connsiteX207" fmla="*/ 3465576 w 3758184"/>
                <a:gd name="connsiteY207" fmla="*/ 192024 h 1316736"/>
                <a:gd name="connsiteX208" fmla="*/ 3500478 w 3758184"/>
                <a:gd name="connsiteY208" fmla="*/ 272260 h 1316736"/>
                <a:gd name="connsiteX209" fmla="*/ 3493008 w 3758184"/>
                <a:gd name="connsiteY209" fmla="*/ 374904 h 1316736"/>
                <a:gd name="connsiteX210" fmla="*/ 3502152 w 3758184"/>
                <a:gd name="connsiteY210" fmla="*/ 411480 h 1316736"/>
                <a:gd name="connsiteX211" fmla="*/ 3520440 w 3758184"/>
                <a:gd name="connsiteY211" fmla="*/ 438912 h 1316736"/>
                <a:gd name="connsiteX212" fmla="*/ 3529584 w 3758184"/>
                <a:gd name="connsiteY212" fmla="*/ 475488 h 1316736"/>
                <a:gd name="connsiteX213" fmla="*/ 3538728 w 3758184"/>
                <a:gd name="connsiteY213" fmla="*/ 539496 h 1316736"/>
                <a:gd name="connsiteX214" fmla="*/ 3557016 w 3758184"/>
                <a:gd name="connsiteY214" fmla="*/ 566928 h 1316736"/>
                <a:gd name="connsiteX215" fmla="*/ 3575304 w 3758184"/>
                <a:gd name="connsiteY215" fmla="*/ 640080 h 1316736"/>
                <a:gd name="connsiteX216" fmla="*/ 3611880 w 3758184"/>
                <a:gd name="connsiteY216" fmla="*/ 694944 h 1316736"/>
                <a:gd name="connsiteX217" fmla="*/ 3754191 w 3758184"/>
                <a:gd name="connsiteY217" fmla="*/ 405942 h 1316736"/>
                <a:gd name="connsiteX218" fmla="*/ 3739896 w 3758184"/>
                <a:gd name="connsiteY218" fmla="*/ 402336 h 1316736"/>
                <a:gd name="connsiteX219" fmla="*/ 3749040 w 3758184"/>
                <a:gd name="connsiteY219" fmla="*/ 365760 h 1316736"/>
                <a:gd name="connsiteX220" fmla="*/ 3758184 w 3758184"/>
                <a:gd name="connsiteY220"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389933 w 3758184"/>
                <a:gd name="connsiteY124" fmla="*/ 271615 h 1316736"/>
                <a:gd name="connsiteX125" fmla="*/ 2411955 w 3758184"/>
                <a:gd name="connsiteY125" fmla="*/ 164206 h 1316736"/>
                <a:gd name="connsiteX126" fmla="*/ 2414659 w 3758184"/>
                <a:gd name="connsiteY126" fmla="*/ 247532 h 1316736"/>
                <a:gd name="connsiteX127" fmla="*/ 2434083 w 3758184"/>
                <a:gd name="connsiteY127" fmla="*/ 463992 h 1316736"/>
                <a:gd name="connsiteX128" fmla="*/ 2450592 w 3758184"/>
                <a:gd name="connsiteY128" fmla="*/ 475488 h 1316736"/>
                <a:gd name="connsiteX129" fmla="*/ 2461844 w 3758184"/>
                <a:gd name="connsiteY129" fmla="*/ 517808 h 1316736"/>
                <a:gd name="connsiteX130" fmla="*/ 2452699 w 3758184"/>
                <a:gd name="connsiteY130" fmla="*/ 603504 h 1316736"/>
                <a:gd name="connsiteX131" fmla="*/ 2472041 w 3758184"/>
                <a:gd name="connsiteY131" fmla="*/ 737027 h 1316736"/>
                <a:gd name="connsiteX132" fmla="*/ 2492675 w 3758184"/>
                <a:gd name="connsiteY132" fmla="*/ 668566 h 1316736"/>
                <a:gd name="connsiteX133" fmla="*/ 2529539 w 3758184"/>
                <a:gd name="connsiteY133" fmla="*/ 556753 h 1316736"/>
                <a:gd name="connsiteX134" fmla="*/ 2537103 w 3758184"/>
                <a:gd name="connsiteY134" fmla="*/ 671965 h 1316736"/>
                <a:gd name="connsiteX135" fmla="*/ 2542848 w 3758184"/>
                <a:gd name="connsiteY135" fmla="*/ 740426 h 1316736"/>
                <a:gd name="connsiteX136" fmla="*/ 2548593 w 3758184"/>
                <a:gd name="connsiteY136" fmla="*/ 740664 h 1316736"/>
                <a:gd name="connsiteX137" fmla="*/ 2547539 w 3758184"/>
                <a:gd name="connsiteY137" fmla="*/ 798927 h 1316736"/>
                <a:gd name="connsiteX138" fmla="*/ 2549884 w 3758184"/>
                <a:gd name="connsiteY138" fmla="*/ 845701 h 1316736"/>
                <a:gd name="connsiteX139" fmla="*/ 2559029 w 3758184"/>
                <a:gd name="connsiteY139" fmla="*/ 965865 h 1316736"/>
                <a:gd name="connsiteX140" fmla="*/ 2560320 w 3758184"/>
                <a:gd name="connsiteY140" fmla="*/ 1106424 h 1316736"/>
                <a:gd name="connsiteX141" fmla="*/ 2587752 w 3758184"/>
                <a:gd name="connsiteY141" fmla="*/ 1051560 h 1316736"/>
                <a:gd name="connsiteX142" fmla="*/ 2606040 w 3758184"/>
                <a:gd name="connsiteY142" fmla="*/ 960120 h 1316736"/>
                <a:gd name="connsiteX143" fmla="*/ 2633472 w 3758184"/>
                <a:gd name="connsiteY143" fmla="*/ 941832 h 1316736"/>
                <a:gd name="connsiteX144" fmla="*/ 2642616 w 3758184"/>
                <a:gd name="connsiteY144" fmla="*/ 896112 h 1316736"/>
                <a:gd name="connsiteX145" fmla="*/ 2670048 w 3758184"/>
                <a:gd name="connsiteY145" fmla="*/ 795528 h 1316736"/>
                <a:gd name="connsiteX146" fmla="*/ 2688336 w 3758184"/>
                <a:gd name="connsiteY146" fmla="*/ 923544 h 1316736"/>
                <a:gd name="connsiteX147" fmla="*/ 2697480 w 3758184"/>
                <a:gd name="connsiteY147" fmla="*/ 1051560 h 1316736"/>
                <a:gd name="connsiteX148" fmla="*/ 2715768 w 3758184"/>
                <a:gd name="connsiteY148" fmla="*/ 1106424 h 1316736"/>
                <a:gd name="connsiteX149" fmla="*/ 2724912 w 3758184"/>
                <a:gd name="connsiteY149" fmla="*/ 1133856 h 1316736"/>
                <a:gd name="connsiteX150" fmla="*/ 2743200 w 3758184"/>
                <a:gd name="connsiteY150" fmla="*/ 1078992 h 1316736"/>
                <a:gd name="connsiteX151" fmla="*/ 2761488 w 3758184"/>
                <a:gd name="connsiteY151" fmla="*/ 1024128 h 1316736"/>
                <a:gd name="connsiteX152" fmla="*/ 2779776 w 3758184"/>
                <a:gd name="connsiteY152" fmla="*/ 950976 h 1316736"/>
                <a:gd name="connsiteX153" fmla="*/ 2788920 w 3758184"/>
                <a:gd name="connsiteY153" fmla="*/ 896112 h 1316736"/>
                <a:gd name="connsiteX154" fmla="*/ 2798064 w 3758184"/>
                <a:gd name="connsiteY154" fmla="*/ 832104 h 1316736"/>
                <a:gd name="connsiteX155" fmla="*/ 2816352 w 3758184"/>
                <a:gd name="connsiteY155" fmla="*/ 640080 h 1316736"/>
                <a:gd name="connsiteX156" fmla="*/ 2799738 w 3758184"/>
                <a:gd name="connsiteY156" fmla="*/ 850907 h 1316736"/>
                <a:gd name="connsiteX157" fmla="*/ 2834640 w 3758184"/>
                <a:gd name="connsiteY157" fmla="*/ 576072 h 1316736"/>
                <a:gd name="connsiteX158" fmla="*/ 2843784 w 3758184"/>
                <a:gd name="connsiteY158" fmla="*/ 484632 h 1316736"/>
                <a:gd name="connsiteX159" fmla="*/ 2862072 w 3758184"/>
                <a:gd name="connsiteY159" fmla="*/ 448056 h 1316736"/>
                <a:gd name="connsiteX160" fmla="*/ 2871216 w 3758184"/>
                <a:gd name="connsiteY160" fmla="*/ 484632 h 1316736"/>
                <a:gd name="connsiteX161" fmla="*/ 2889504 w 3758184"/>
                <a:gd name="connsiteY161" fmla="*/ 576072 h 1316736"/>
                <a:gd name="connsiteX162" fmla="*/ 2898648 w 3758184"/>
                <a:gd name="connsiteY162" fmla="*/ 676656 h 1316736"/>
                <a:gd name="connsiteX163" fmla="*/ 2907792 w 3758184"/>
                <a:gd name="connsiteY163" fmla="*/ 704088 h 1316736"/>
                <a:gd name="connsiteX164" fmla="*/ 2916936 w 3758184"/>
                <a:gd name="connsiteY164" fmla="*/ 749808 h 1316736"/>
                <a:gd name="connsiteX165" fmla="*/ 2926080 w 3758184"/>
                <a:gd name="connsiteY165" fmla="*/ 777240 h 1316736"/>
                <a:gd name="connsiteX166" fmla="*/ 2935224 w 3758184"/>
                <a:gd name="connsiteY166" fmla="*/ 813816 h 1316736"/>
                <a:gd name="connsiteX167" fmla="*/ 2953512 w 3758184"/>
                <a:gd name="connsiteY167" fmla="*/ 786384 h 1316736"/>
                <a:gd name="connsiteX168" fmla="*/ 2980944 w 3758184"/>
                <a:gd name="connsiteY168" fmla="*/ 566928 h 1316736"/>
                <a:gd name="connsiteX169" fmla="*/ 3008376 w 3758184"/>
                <a:gd name="connsiteY169" fmla="*/ 429768 h 1316736"/>
                <a:gd name="connsiteX170" fmla="*/ 3017520 w 3758184"/>
                <a:gd name="connsiteY170" fmla="*/ 356616 h 1316736"/>
                <a:gd name="connsiteX171" fmla="*/ 3026664 w 3758184"/>
                <a:gd name="connsiteY171" fmla="*/ 411480 h 1316736"/>
                <a:gd name="connsiteX172" fmla="*/ 3035808 w 3758184"/>
                <a:gd name="connsiteY172" fmla="*/ 457200 h 1316736"/>
                <a:gd name="connsiteX173" fmla="*/ 3044952 w 3758184"/>
                <a:gd name="connsiteY173" fmla="*/ 521208 h 1316736"/>
                <a:gd name="connsiteX174" fmla="*/ 3054096 w 3758184"/>
                <a:gd name="connsiteY174" fmla="*/ 576072 h 1316736"/>
                <a:gd name="connsiteX175" fmla="*/ 3063240 w 3758184"/>
                <a:gd name="connsiteY175" fmla="*/ 649224 h 1316736"/>
                <a:gd name="connsiteX176" fmla="*/ 3081528 w 3758184"/>
                <a:gd name="connsiteY176" fmla="*/ 740664 h 1316736"/>
                <a:gd name="connsiteX177" fmla="*/ 3099816 w 3758184"/>
                <a:gd name="connsiteY177" fmla="*/ 1033272 h 1316736"/>
                <a:gd name="connsiteX178" fmla="*/ 3127248 w 3758184"/>
                <a:gd name="connsiteY178" fmla="*/ 1161288 h 1316736"/>
                <a:gd name="connsiteX179" fmla="*/ 3145536 w 3758184"/>
                <a:gd name="connsiteY179" fmla="*/ 1234440 h 1316736"/>
                <a:gd name="connsiteX180" fmla="*/ 3154680 w 3758184"/>
                <a:gd name="connsiteY180" fmla="*/ 676656 h 1316736"/>
                <a:gd name="connsiteX181" fmla="*/ 3163824 w 3758184"/>
                <a:gd name="connsiteY181" fmla="*/ 630936 h 1316736"/>
                <a:gd name="connsiteX182" fmla="*/ 3172968 w 3758184"/>
                <a:gd name="connsiteY182" fmla="*/ 365760 h 1316736"/>
                <a:gd name="connsiteX183" fmla="*/ 3182112 w 3758184"/>
                <a:gd name="connsiteY183" fmla="*/ 329184 h 1316736"/>
                <a:gd name="connsiteX184" fmla="*/ 3191256 w 3758184"/>
                <a:gd name="connsiteY184" fmla="*/ 283464 h 1316736"/>
                <a:gd name="connsiteX185" fmla="*/ 3209544 w 3758184"/>
                <a:gd name="connsiteY185" fmla="*/ 365760 h 1316736"/>
                <a:gd name="connsiteX186" fmla="*/ 3218688 w 3758184"/>
                <a:gd name="connsiteY186" fmla="*/ 393192 h 1316736"/>
                <a:gd name="connsiteX187" fmla="*/ 3227832 w 3758184"/>
                <a:gd name="connsiteY187" fmla="*/ 448056 h 1316736"/>
                <a:gd name="connsiteX188" fmla="*/ 3236976 w 3758184"/>
                <a:gd name="connsiteY188" fmla="*/ 493776 h 1316736"/>
                <a:gd name="connsiteX189" fmla="*/ 3264408 w 3758184"/>
                <a:gd name="connsiteY189" fmla="*/ 676656 h 1316736"/>
                <a:gd name="connsiteX190" fmla="*/ 3291840 w 3758184"/>
                <a:gd name="connsiteY190" fmla="*/ 713232 h 1316736"/>
                <a:gd name="connsiteX191" fmla="*/ 3300984 w 3758184"/>
                <a:gd name="connsiteY191" fmla="*/ 749808 h 1316736"/>
                <a:gd name="connsiteX192" fmla="*/ 3319272 w 3758184"/>
                <a:gd name="connsiteY192" fmla="*/ 832104 h 1316736"/>
                <a:gd name="connsiteX193" fmla="*/ 3337560 w 3758184"/>
                <a:gd name="connsiteY193" fmla="*/ 795528 h 1316736"/>
                <a:gd name="connsiteX194" fmla="*/ 3355848 w 3758184"/>
                <a:gd name="connsiteY194" fmla="*/ 685800 h 1316736"/>
                <a:gd name="connsiteX195" fmla="*/ 3364992 w 3758184"/>
                <a:gd name="connsiteY195" fmla="*/ 448056 h 1316736"/>
                <a:gd name="connsiteX196" fmla="*/ 3374136 w 3758184"/>
                <a:gd name="connsiteY196" fmla="*/ 338328 h 1316736"/>
                <a:gd name="connsiteX197" fmla="*/ 3383280 w 3758184"/>
                <a:gd name="connsiteY197" fmla="*/ 374904 h 1316736"/>
                <a:gd name="connsiteX198" fmla="*/ 3392424 w 3758184"/>
                <a:gd name="connsiteY198" fmla="*/ 429768 h 1316736"/>
                <a:gd name="connsiteX199" fmla="*/ 3410712 w 3758184"/>
                <a:gd name="connsiteY199" fmla="*/ 512064 h 1316736"/>
                <a:gd name="connsiteX200" fmla="*/ 3429000 w 3758184"/>
                <a:gd name="connsiteY200" fmla="*/ 585216 h 1316736"/>
                <a:gd name="connsiteX201" fmla="*/ 3438144 w 3758184"/>
                <a:gd name="connsiteY201" fmla="*/ 713232 h 1316736"/>
                <a:gd name="connsiteX202" fmla="*/ 3447288 w 3758184"/>
                <a:gd name="connsiteY202" fmla="*/ 667512 h 1316736"/>
                <a:gd name="connsiteX203" fmla="*/ 3456432 w 3758184"/>
                <a:gd name="connsiteY203" fmla="*/ 594360 h 1316736"/>
                <a:gd name="connsiteX204" fmla="*/ 3465576 w 3758184"/>
                <a:gd name="connsiteY204" fmla="*/ 557784 h 1316736"/>
                <a:gd name="connsiteX205" fmla="*/ 3474720 w 3758184"/>
                <a:gd name="connsiteY205" fmla="*/ 502920 h 1316736"/>
                <a:gd name="connsiteX206" fmla="*/ 3474720 w 3758184"/>
                <a:gd name="connsiteY206" fmla="*/ 219456 h 1316736"/>
                <a:gd name="connsiteX207" fmla="*/ 3465576 w 3758184"/>
                <a:gd name="connsiteY207" fmla="*/ 192024 h 1316736"/>
                <a:gd name="connsiteX208" fmla="*/ 3500478 w 3758184"/>
                <a:gd name="connsiteY208" fmla="*/ 272260 h 1316736"/>
                <a:gd name="connsiteX209" fmla="*/ 3493008 w 3758184"/>
                <a:gd name="connsiteY209" fmla="*/ 374904 h 1316736"/>
                <a:gd name="connsiteX210" fmla="*/ 3502152 w 3758184"/>
                <a:gd name="connsiteY210" fmla="*/ 411480 h 1316736"/>
                <a:gd name="connsiteX211" fmla="*/ 3520440 w 3758184"/>
                <a:gd name="connsiteY211" fmla="*/ 438912 h 1316736"/>
                <a:gd name="connsiteX212" fmla="*/ 3529584 w 3758184"/>
                <a:gd name="connsiteY212" fmla="*/ 475488 h 1316736"/>
                <a:gd name="connsiteX213" fmla="*/ 3538728 w 3758184"/>
                <a:gd name="connsiteY213" fmla="*/ 539496 h 1316736"/>
                <a:gd name="connsiteX214" fmla="*/ 3557016 w 3758184"/>
                <a:gd name="connsiteY214" fmla="*/ 566928 h 1316736"/>
                <a:gd name="connsiteX215" fmla="*/ 3575304 w 3758184"/>
                <a:gd name="connsiteY215" fmla="*/ 640080 h 1316736"/>
                <a:gd name="connsiteX216" fmla="*/ 3611880 w 3758184"/>
                <a:gd name="connsiteY216" fmla="*/ 694944 h 1316736"/>
                <a:gd name="connsiteX217" fmla="*/ 3754191 w 3758184"/>
                <a:gd name="connsiteY217" fmla="*/ 405942 h 1316736"/>
                <a:gd name="connsiteX218" fmla="*/ 3739896 w 3758184"/>
                <a:gd name="connsiteY218" fmla="*/ 402336 h 1316736"/>
                <a:gd name="connsiteX219" fmla="*/ 3749040 w 3758184"/>
                <a:gd name="connsiteY219" fmla="*/ 365760 h 1316736"/>
                <a:gd name="connsiteX220" fmla="*/ 3758184 w 3758184"/>
                <a:gd name="connsiteY220"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35811 w 3758184"/>
                <a:gd name="connsiteY102" fmla="*/ 675653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389933 w 3758184"/>
                <a:gd name="connsiteY124" fmla="*/ 271615 h 1316736"/>
                <a:gd name="connsiteX125" fmla="*/ 2411955 w 3758184"/>
                <a:gd name="connsiteY125" fmla="*/ 164206 h 1316736"/>
                <a:gd name="connsiteX126" fmla="*/ 2414659 w 3758184"/>
                <a:gd name="connsiteY126" fmla="*/ 247532 h 1316736"/>
                <a:gd name="connsiteX127" fmla="*/ 2434083 w 3758184"/>
                <a:gd name="connsiteY127" fmla="*/ 463992 h 1316736"/>
                <a:gd name="connsiteX128" fmla="*/ 2450592 w 3758184"/>
                <a:gd name="connsiteY128" fmla="*/ 475488 h 1316736"/>
                <a:gd name="connsiteX129" fmla="*/ 2461844 w 3758184"/>
                <a:gd name="connsiteY129" fmla="*/ 517808 h 1316736"/>
                <a:gd name="connsiteX130" fmla="*/ 2452699 w 3758184"/>
                <a:gd name="connsiteY130" fmla="*/ 603504 h 1316736"/>
                <a:gd name="connsiteX131" fmla="*/ 2472041 w 3758184"/>
                <a:gd name="connsiteY131" fmla="*/ 737027 h 1316736"/>
                <a:gd name="connsiteX132" fmla="*/ 2492675 w 3758184"/>
                <a:gd name="connsiteY132" fmla="*/ 668566 h 1316736"/>
                <a:gd name="connsiteX133" fmla="*/ 2529539 w 3758184"/>
                <a:gd name="connsiteY133" fmla="*/ 556753 h 1316736"/>
                <a:gd name="connsiteX134" fmla="*/ 2537103 w 3758184"/>
                <a:gd name="connsiteY134" fmla="*/ 671965 h 1316736"/>
                <a:gd name="connsiteX135" fmla="*/ 2542848 w 3758184"/>
                <a:gd name="connsiteY135" fmla="*/ 740426 h 1316736"/>
                <a:gd name="connsiteX136" fmla="*/ 2548593 w 3758184"/>
                <a:gd name="connsiteY136" fmla="*/ 740664 h 1316736"/>
                <a:gd name="connsiteX137" fmla="*/ 2547539 w 3758184"/>
                <a:gd name="connsiteY137" fmla="*/ 798927 h 1316736"/>
                <a:gd name="connsiteX138" fmla="*/ 2549884 w 3758184"/>
                <a:gd name="connsiteY138" fmla="*/ 845701 h 1316736"/>
                <a:gd name="connsiteX139" fmla="*/ 2559029 w 3758184"/>
                <a:gd name="connsiteY139" fmla="*/ 965865 h 1316736"/>
                <a:gd name="connsiteX140" fmla="*/ 2560320 w 3758184"/>
                <a:gd name="connsiteY140" fmla="*/ 1106424 h 1316736"/>
                <a:gd name="connsiteX141" fmla="*/ 2587752 w 3758184"/>
                <a:gd name="connsiteY141" fmla="*/ 1051560 h 1316736"/>
                <a:gd name="connsiteX142" fmla="*/ 2606040 w 3758184"/>
                <a:gd name="connsiteY142" fmla="*/ 960120 h 1316736"/>
                <a:gd name="connsiteX143" fmla="*/ 2633472 w 3758184"/>
                <a:gd name="connsiteY143" fmla="*/ 941832 h 1316736"/>
                <a:gd name="connsiteX144" fmla="*/ 2642616 w 3758184"/>
                <a:gd name="connsiteY144" fmla="*/ 896112 h 1316736"/>
                <a:gd name="connsiteX145" fmla="*/ 2670048 w 3758184"/>
                <a:gd name="connsiteY145" fmla="*/ 795528 h 1316736"/>
                <a:gd name="connsiteX146" fmla="*/ 2688336 w 3758184"/>
                <a:gd name="connsiteY146" fmla="*/ 923544 h 1316736"/>
                <a:gd name="connsiteX147" fmla="*/ 2697480 w 3758184"/>
                <a:gd name="connsiteY147" fmla="*/ 1051560 h 1316736"/>
                <a:gd name="connsiteX148" fmla="*/ 2715768 w 3758184"/>
                <a:gd name="connsiteY148" fmla="*/ 1106424 h 1316736"/>
                <a:gd name="connsiteX149" fmla="*/ 2724912 w 3758184"/>
                <a:gd name="connsiteY149" fmla="*/ 1133856 h 1316736"/>
                <a:gd name="connsiteX150" fmla="*/ 2743200 w 3758184"/>
                <a:gd name="connsiteY150" fmla="*/ 1078992 h 1316736"/>
                <a:gd name="connsiteX151" fmla="*/ 2761488 w 3758184"/>
                <a:gd name="connsiteY151" fmla="*/ 1024128 h 1316736"/>
                <a:gd name="connsiteX152" fmla="*/ 2779776 w 3758184"/>
                <a:gd name="connsiteY152" fmla="*/ 950976 h 1316736"/>
                <a:gd name="connsiteX153" fmla="*/ 2788920 w 3758184"/>
                <a:gd name="connsiteY153" fmla="*/ 896112 h 1316736"/>
                <a:gd name="connsiteX154" fmla="*/ 2798064 w 3758184"/>
                <a:gd name="connsiteY154" fmla="*/ 832104 h 1316736"/>
                <a:gd name="connsiteX155" fmla="*/ 2816352 w 3758184"/>
                <a:gd name="connsiteY155" fmla="*/ 640080 h 1316736"/>
                <a:gd name="connsiteX156" fmla="*/ 2799738 w 3758184"/>
                <a:gd name="connsiteY156" fmla="*/ 850907 h 1316736"/>
                <a:gd name="connsiteX157" fmla="*/ 2834640 w 3758184"/>
                <a:gd name="connsiteY157" fmla="*/ 576072 h 1316736"/>
                <a:gd name="connsiteX158" fmla="*/ 2843784 w 3758184"/>
                <a:gd name="connsiteY158" fmla="*/ 484632 h 1316736"/>
                <a:gd name="connsiteX159" fmla="*/ 2862072 w 3758184"/>
                <a:gd name="connsiteY159" fmla="*/ 448056 h 1316736"/>
                <a:gd name="connsiteX160" fmla="*/ 2871216 w 3758184"/>
                <a:gd name="connsiteY160" fmla="*/ 484632 h 1316736"/>
                <a:gd name="connsiteX161" fmla="*/ 2889504 w 3758184"/>
                <a:gd name="connsiteY161" fmla="*/ 576072 h 1316736"/>
                <a:gd name="connsiteX162" fmla="*/ 2898648 w 3758184"/>
                <a:gd name="connsiteY162" fmla="*/ 676656 h 1316736"/>
                <a:gd name="connsiteX163" fmla="*/ 2907792 w 3758184"/>
                <a:gd name="connsiteY163" fmla="*/ 704088 h 1316736"/>
                <a:gd name="connsiteX164" fmla="*/ 2916936 w 3758184"/>
                <a:gd name="connsiteY164" fmla="*/ 749808 h 1316736"/>
                <a:gd name="connsiteX165" fmla="*/ 2926080 w 3758184"/>
                <a:gd name="connsiteY165" fmla="*/ 777240 h 1316736"/>
                <a:gd name="connsiteX166" fmla="*/ 2935224 w 3758184"/>
                <a:gd name="connsiteY166" fmla="*/ 813816 h 1316736"/>
                <a:gd name="connsiteX167" fmla="*/ 2953512 w 3758184"/>
                <a:gd name="connsiteY167" fmla="*/ 786384 h 1316736"/>
                <a:gd name="connsiteX168" fmla="*/ 2980944 w 3758184"/>
                <a:gd name="connsiteY168" fmla="*/ 566928 h 1316736"/>
                <a:gd name="connsiteX169" fmla="*/ 3008376 w 3758184"/>
                <a:gd name="connsiteY169" fmla="*/ 429768 h 1316736"/>
                <a:gd name="connsiteX170" fmla="*/ 3017520 w 3758184"/>
                <a:gd name="connsiteY170" fmla="*/ 356616 h 1316736"/>
                <a:gd name="connsiteX171" fmla="*/ 3026664 w 3758184"/>
                <a:gd name="connsiteY171" fmla="*/ 411480 h 1316736"/>
                <a:gd name="connsiteX172" fmla="*/ 3035808 w 3758184"/>
                <a:gd name="connsiteY172" fmla="*/ 457200 h 1316736"/>
                <a:gd name="connsiteX173" fmla="*/ 3044952 w 3758184"/>
                <a:gd name="connsiteY173" fmla="*/ 521208 h 1316736"/>
                <a:gd name="connsiteX174" fmla="*/ 3054096 w 3758184"/>
                <a:gd name="connsiteY174" fmla="*/ 576072 h 1316736"/>
                <a:gd name="connsiteX175" fmla="*/ 3063240 w 3758184"/>
                <a:gd name="connsiteY175" fmla="*/ 649224 h 1316736"/>
                <a:gd name="connsiteX176" fmla="*/ 3081528 w 3758184"/>
                <a:gd name="connsiteY176" fmla="*/ 740664 h 1316736"/>
                <a:gd name="connsiteX177" fmla="*/ 3099816 w 3758184"/>
                <a:gd name="connsiteY177" fmla="*/ 1033272 h 1316736"/>
                <a:gd name="connsiteX178" fmla="*/ 3127248 w 3758184"/>
                <a:gd name="connsiteY178" fmla="*/ 1161288 h 1316736"/>
                <a:gd name="connsiteX179" fmla="*/ 3145536 w 3758184"/>
                <a:gd name="connsiteY179" fmla="*/ 1234440 h 1316736"/>
                <a:gd name="connsiteX180" fmla="*/ 3154680 w 3758184"/>
                <a:gd name="connsiteY180" fmla="*/ 676656 h 1316736"/>
                <a:gd name="connsiteX181" fmla="*/ 3163824 w 3758184"/>
                <a:gd name="connsiteY181" fmla="*/ 630936 h 1316736"/>
                <a:gd name="connsiteX182" fmla="*/ 3172968 w 3758184"/>
                <a:gd name="connsiteY182" fmla="*/ 365760 h 1316736"/>
                <a:gd name="connsiteX183" fmla="*/ 3182112 w 3758184"/>
                <a:gd name="connsiteY183" fmla="*/ 329184 h 1316736"/>
                <a:gd name="connsiteX184" fmla="*/ 3191256 w 3758184"/>
                <a:gd name="connsiteY184" fmla="*/ 283464 h 1316736"/>
                <a:gd name="connsiteX185" fmla="*/ 3209544 w 3758184"/>
                <a:gd name="connsiteY185" fmla="*/ 365760 h 1316736"/>
                <a:gd name="connsiteX186" fmla="*/ 3218688 w 3758184"/>
                <a:gd name="connsiteY186" fmla="*/ 393192 h 1316736"/>
                <a:gd name="connsiteX187" fmla="*/ 3227832 w 3758184"/>
                <a:gd name="connsiteY187" fmla="*/ 448056 h 1316736"/>
                <a:gd name="connsiteX188" fmla="*/ 3236976 w 3758184"/>
                <a:gd name="connsiteY188" fmla="*/ 493776 h 1316736"/>
                <a:gd name="connsiteX189" fmla="*/ 3264408 w 3758184"/>
                <a:gd name="connsiteY189" fmla="*/ 676656 h 1316736"/>
                <a:gd name="connsiteX190" fmla="*/ 3291840 w 3758184"/>
                <a:gd name="connsiteY190" fmla="*/ 713232 h 1316736"/>
                <a:gd name="connsiteX191" fmla="*/ 3300984 w 3758184"/>
                <a:gd name="connsiteY191" fmla="*/ 749808 h 1316736"/>
                <a:gd name="connsiteX192" fmla="*/ 3319272 w 3758184"/>
                <a:gd name="connsiteY192" fmla="*/ 832104 h 1316736"/>
                <a:gd name="connsiteX193" fmla="*/ 3337560 w 3758184"/>
                <a:gd name="connsiteY193" fmla="*/ 795528 h 1316736"/>
                <a:gd name="connsiteX194" fmla="*/ 3355848 w 3758184"/>
                <a:gd name="connsiteY194" fmla="*/ 685800 h 1316736"/>
                <a:gd name="connsiteX195" fmla="*/ 3364992 w 3758184"/>
                <a:gd name="connsiteY195" fmla="*/ 448056 h 1316736"/>
                <a:gd name="connsiteX196" fmla="*/ 3374136 w 3758184"/>
                <a:gd name="connsiteY196" fmla="*/ 338328 h 1316736"/>
                <a:gd name="connsiteX197" fmla="*/ 3383280 w 3758184"/>
                <a:gd name="connsiteY197" fmla="*/ 374904 h 1316736"/>
                <a:gd name="connsiteX198" fmla="*/ 3392424 w 3758184"/>
                <a:gd name="connsiteY198" fmla="*/ 429768 h 1316736"/>
                <a:gd name="connsiteX199" fmla="*/ 3410712 w 3758184"/>
                <a:gd name="connsiteY199" fmla="*/ 512064 h 1316736"/>
                <a:gd name="connsiteX200" fmla="*/ 3429000 w 3758184"/>
                <a:gd name="connsiteY200" fmla="*/ 585216 h 1316736"/>
                <a:gd name="connsiteX201" fmla="*/ 3438144 w 3758184"/>
                <a:gd name="connsiteY201" fmla="*/ 713232 h 1316736"/>
                <a:gd name="connsiteX202" fmla="*/ 3447288 w 3758184"/>
                <a:gd name="connsiteY202" fmla="*/ 667512 h 1316736"/>
                <a:gd name="connsiteX203" fmla="*/ 3456432 w 3758184"/>
                <a:gd name="connsiteY203" fmla="*/ 594360 h 1316736"/>
                <a:gd name="connsiteX204" fmla="*/ 3465576 w 3758184"/>
                <a:gd name="connsiteY204" fmla="*/ 557784 h 1316736"/>
                <a:gd name="connsiteX205" fmla="*/ 3474720 w 3758184"/>
                <a:gd name="connsiteY205" fmla="*/ 502920 h 1316736"/>
                <a:gd name="connsiteX206" fmla="*/ 3474720 w 3758184"/>
                <a:gd name="connsiteY206" fmla="*/ 219456 h 1316736"/>
                <a:gd name="connsiteX207" fmla="*/ 3465576 w 3758184"/>
                <a:gd name="connsiteY207" fmla="*/ 192024 h 1316736"/>
                <a:gd name="connsiteX208" fmla="*/ 3500478 w 3758184"/>
                <a:gd name="connsiteY208" fmla="*/ 272260 h 1316736"/>
                <a:gd name="connsiteX209" fmla="*/ 3493008 w 3758184"/>
                <a:gd name="connsiteY209" fmla="*/ 374904 h 1316736"/>
                <a:gd name="connsiteX210" fmla="*/ 3502152 w 3758184"/>
                <a:gd name="connsiteY210" fmla="*/ 411480 h 1316736"/>
                <a:gd name="connsiteX211" fmla="*/ 3520440 w 3758184"/>
                <a:gd name="connsiteY211" fmla="*/ 438912 h 1316736"/>
                <a:gd name="connsiteX212" fmla="*/ 3529584 w 3758184"/>
                <a:gd name="connsiteY212" fmla="*/ 475488 h 1316736"/>
                <a:gd name="connsiteX213" fmla="*/ 3538728 w 3758184"/>
                <a:gd name="connsiteY213" fmla="*/ 539496 h 1316736"/>
                <a:gd name="connsiteX214" fmla="*/ 3557016 w 3758184"/>
                <a:gd name="connsiteY214" fmla="*/ 566928 h 1316736"/>
                <a:gd name="connsiteX215" fmla="*/ 3575304 w 3758184"/>
                <a:gd name="connsiteY215" fmla="*/ 640080 h 1316736"/>
                <a:gd name="connsiteX216" fmla="*/ 3611880 w 3758184"/>
                <a:gd name="connsiteY216" fmla="*/ 694944 h 1316736"/>
                <a:gd name="connsiteX217" fmla="*/ 3754191 w 3758184"/>
                <a:gd name="connsiteY217" fmla="*/ 405942 h 1316736"/>
                <a:gd name="connsiteX218" fmla="*/ 3739896 w 3758184"/>
                <a:gd name="connsiteY218" fmla="*/ 402336 h 1316736"/>
                <a:gd name="connsiteX219" fmla="*/ 3749040 w 3758184"/>
                <a:gd name="connsiteY219" fmla="*/ 365760 h 1316736"/>
                <a:gd name="connsiteX220" fmla="*/ 3758184 w 3758184"/>
                <a:gd name="connsiteY220"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35811 w 3758184"/>
                <a:gd name="connsiteY102" fmla="*/ 675653 h 1316736"/>
                <a:gd name="connsiteX103" fmla="*/ 2087755 w 3758184"/>
                <a:gd name="connsiteY103" fmla="*/ 231795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389933 w 3758184"/>
                <a:gd name="connsiteY124" fmla="*/ 271615 h 1316736"/>
                <a:gd name="connsiteX125" fmla="*/ 2411955 w 3758184"/>
                <a:gd name="connsiteY125" fmla="*/ 164206 h 1316736"/>
                <a:gd name="connsiteX126" fmla="*/ 2414659 w 3758184"/>
                <a:gd name="connsiteY126" fmla="*/ 247532 h 1316736"/>
                <a:gd name="connsiteX127" fmla="*/ 2434083 w 3758184"/>
                <a:gd name="connsiteY127" fmla="*/ 463992 h 1316736"/>
                <a:gd name="connsiteX128" fmla="*/ 2450592 w 3758184"/>
                <a:gd name="connsiteY128" fmla="*/ 475488 h 1316736"/>
                <a:gd name="connsiteX129" fmla="*/ 2461844 w 3758184"/>
                <a:gd name="connsiteY129" fmla="*/ 517808 h 1316736"/>
                <a:gd name="connsiteX130" fmla="*/ 2452699 w 3758184"/>
                <a:gd name="connsiteY130" fmla="*/ 603504 h 1316736"/>
                <a:gd name="connsiteX131" fmla="*/ 2472041 w 3758184"/>
                <a:gd name="connsiteY131" fmla="*/ 737027 h 1316736"/>
                <a:gd name="connsiteX132" fmla="*/ 2492675 w 3758184"/>
                <a:gd name="connsiteY132" fmla="*/ 668566 h 1316736"/>
                <a:gd name="connsiteX133" fmla="*/ 2529539 w 3758184"/>
                <a:gd name="connsiteY133" fmla="*/ 556753 h 1316736"/>
                <a:gd name="connsiteX134" fmla="*/ 2537103 w 3758184"/>
                <a:gd name="connsiteY134" fmla="*/ 671965 h 1316736"/>
                <a:gd name="connsiteX135" fmla="*/ 2542848 w 3758184"/>
                <a:gd name="connsiteY135" fmla="*/ 740426 h 1316736"/>
                <a:gd name="connsiteX136" fmla="*/ 2548593 w 3758184"/>
                <a:gd name="connsiteY136" fmla="*/ 740664 h 1316736"/>
                <a:gd name="connsiteX137" fmla="*/ 2547539 w 3758184"/>
                <a:gd name="connsiteY137" fmla="*/ 798927 h 1316736"/>
                <a:gd name="connsiteX138" fmla="*/ 2549884 w 3758184"/>
                <a:gd name="connsiteY138" fmla="*/ 845701 h 1316736"/>
                <a:gd name="connsiteX139" fmla="*/ 2559029 w 3758184"/>
                <a:gd name="connsiteY139" fmla="*/ 965865 h 1316736"/>
                <a:gd name="connsiteX140" fmla="*/ 2560320 w 3758184"/>
                <a:gd name="connsiteY140" fmla="*/ 1106424 h 1316736"/>
                <a:gd name="connsiteX141" fmla="*/ 2587752 w 3758184"/>
                <a:gd name="connsiteY141" fmla="*/ 1051560 h 1316736"/>
                <a:gd name="connsiteX142" fmla="*/ 2606040 w 3758184"/>
                <a:gd name="connsiteY142" fmla="*/ 960120 h 1316736"/>
                <a:gd name="connsiteX143" fmla="*/ 2633472 w 3758184"/>
                <a:gd name="connsiteY143" fmla="*/ 941832 h 1316736"/>
                <a:gd name="connsiteX144" fmla="*/ 2642616 w 3758184"/>
                <a:gd name="connsiteY144" fmla="*/ 896112 h 1316736"/>
                <a:gd name="connsiteX145" fmla="*/ 2670048 w 3758184"/>
                <a:gd name="connsiteY145" fmla="*/ 795528 h 1316736"/>
                <a:gd name="connsiteX146" fmla="*/ 2688336 w 3758184"/>
                <a:gd name="connsiteY146" fmla="*/ 923544 h 1316736"/>
                <a:gd name="connsiteX147" fmla="*/ 2697480 w 3758184"/>
                <a:gd name="connsiteY147" fmla="*/ 1051560 h 1316736"/>
                <a:gd name="connsiteX148" fmla="*/ 2715768 w 3758184"/>
                <a:gd name="connsiteY148" fmla="*/ 1106424 h 1316736"/>
                <a:gd name="connsiteX149" fmla="*/ 2724912 w 3758184"/>
                <a:gd name="connsiteY149" fmla="*/ 1133856 h 1316736"/>
                <a:gd name="connsiteX150" fmla="*/ 2743200 w 3758184"/>
                <a:gd name="connsiteY150" fmla="*/ 1078992 h 1316736"/>
                <a:gd name="connsiteX151" fmla="*/ 2761488 w 3758184"/>
                <a:gd name="connsiteY151" fmla="*/ 1024128 h 1316736"/>
                <a:gd name="connsiteX152" fmla="*/ 2779776 w 3758184"/>
                <a:gd name="connsiteY152" fmla="*/ 950976 h 1316736"/>
                <a:gd name="connsiteX153" fmla="*/ 2788920 w 3758184"/>
                <a:gd name="connsiteY153" fmla="*/ 896112 h 1316736"/>
                <a:gd name="connsiteX154" fmla="*/ 2798064 w 3758184"/>
                <a:gd name="connsiteY154" fmla="*/ 832104 h 1316736"/>
                <a:gd name="connsiteX155" fmla="*/ 2816352 w 3758184"/>
                <a:gd name="connsiteY155" fmla="*/ 640080 h 1316736"/>
                <a:gd name="connsiteX156" fmla="*/ 2799738 w 3758184"/>
                <a:gd name="connsiteY156" fmla="*/ 850907 h 1316736"/>
                <a:gd name="connsiteX157" fmla="*/ 2834640 w 3758184"/>
                <a:gd name="connsiteY157" fmla="*/ 576072 h 1316736"/>
                <a:gd name="connsiteX158" fmla="*/ 2843784 w 3758184"/>
                <a:gd name="connsiteY158" fmla="*/ 484632 h 1316736"/>
                <a:gd name="connsiteX159" fmla="*/ 2862072 w 3758184"/>
                <a:gd name="connsiteY159" fmla="*/ 448056 h 1316736"/>
                <a:gd name="connsiteX160" fmla="*/ 2871216 w 3758184"/>
                <a:gd name="connsiteY160" fmla="*/ 484632 h 1316736"/>
                <a:gd name="connsiteX161" fmla="*/ 2889504 w 3758184"/>
                <a:gd name="connsiteY161" fmla="*/ 576072 h 1316736"/>
                <a:gd name="connsiteX162" fmla="*/ 2898648 w 3758184"/>
                <a:gd name="connsiteY162" fmla="*/ 676656 h 1316736"/>
                <a:gd name="connsiteX163" fmla="*/ 2907792 w 3758184"/>
                <a:gd name="connsiteY163" fmla="*/ 704088 h 1316736"/>
                <a:gd name="connsiteX164" fmla="*/ 2916936 w 3758184"/>
                <a:gd name="connsiteY164" fmla="*/ 749808 h 1316736"/>
                <a:gd name="connsiteX165" fmla="*/ 2926080 w 3758184"/>
                <a:gd name="connsiteY165" fmla="*/ 777240 h 1316736"/>
                <a:gd name="connsiteX166" fmla="*/ 2935224 w 3758184"/>
                <a:gd name="connsiteY166" fmla="*/ 813816 h 1316736"/>
                <a:gd name="connsiteX167" fmla="*/ 2953512 w 3758184"/>
                <a:gd name="connsiteY167" fmla="*/ 786384 h 1316736"/>
                <a:gd name="connsiteX168" fmla="*/ 2980944 w 3758184"/>
                <a:gd name="connsiteY168" fmla="*/ 566928 h 1316736"/>
                <a:gd name="connsiteX169" fmla="*/ 3008376 w 3758184"/>
                <a:gd name="connsiteY169" fmla="*/ 429768 h 1316736"/>
                <a:gd name="connsiteX170" fmla="*/ 3017520 w 3758184"/>
                <a:gd name="connsiteY170" fmla="*/ 356616 h 1316736"/>
                <a:gd name="connsiteX171" fmla="*/ 3026664 w 3758184"/>
                <a:gd name="connsiteY171" fmla="*/ 411480 h 1316736"/>
                <a:gd name="connsiteX172" fmla="*/ 3035808 w 3758184"/>
                <a:gd name="connsiteY172" fmla="*/ 457200 h 1316736"/>
                <a:gd name="connsiteX173" fmla="*/ 3044952 w 3758184"/>
                <a:gd name="connsiteY173" fmla="*/ 521208 h 1316736"/>
                <a:gd name="connsiteX174" fmla="*/ 3054096 w 3758184"/>
                <a:gd name="connsiteY174" fmla="*/ 576072 h 1316736"/>
                <a:gd name="connsiteX175" fmla="*/ 3063240 w 3758184"/>
                <a:gd name="connsiteY175" fmla="*/ 649224 h 1316736"/>
                <a:gd name="connsiteX176" fmla="*/ 3081528 w 3758184"/>
                <a:gd name="connsiteY176" fmla="*/ 740664 h 1316736"/>
                <a:gd name="connsiteX177" fmla="*/ 3099816 w 3758184"/>
                <a:gd name="connsiteY177" fmla="*/ 1033272 h 1316736"/>
                <a:gd name="connsiteX178" fmla="*/ 3127248 w 3758184"/>
                <a:gd name="connsiteY178" fmla="*/ 1161288 h 1316736"/>
                <a:gd name="connsiteX179" fmla="*/ 3145536 w 3758184"/>
                <a:gd name="connsiteY179" fmla="*/ 1234440 h 1316736"/>
                <a:gd name="connsiteX180" fmla="*/ 3154680 w 3758184"/>
                <a:gd name="connsiteY180" fmla="*/ 676656 h 1316736"/>
                <a:gd name="connsiteX181" fmla="*/ 3163824 w 3758184"/>
                <a:gd name="connsiteY181" fmla="*/ 630936 h 1316736"/>
                <a:gd name="connsiteX182" fmla="*/ 3172968 w 3758184"/>
                <a:gd name="connsiteY182" fmla="*/ 365760 h 1316736"/>
                <a:gd name="connsiteX183" fmla="*/ 3182112 w 3758184"/>
                <a:gd name="connsiteY183" fmla="*/ 329184 h 1316736"/>
                <a:gd name="connsiteX184" fmla="*/ 3191256 w 3758184"/>
                <a:gd name="connsiteY184" fmla="*/ 283464 h 1316736"/>
                <a:gd name="connsiteX185" fmla="*/ 3209544 w 3758184"/>
                <a:gd name="connsiteY185" fmla="*/ 365760 h 1316736"/>
                <a:gd name="connsiteX186" fmla="*/ 3218688 w 3758184"/>
                <a:gd name="connsiteY186" fmla="*/ 393192 h 1316736"/>
                <a:gd name="connsiteX187" fmla="*/ 3227832 w 3758184"/>
                <a:gd name="connsiteY187" fmla="*/ 448056 h 1316736"/>
                <a:gd name="connsiteX188" fmla="*/ 3236976 w 3758184"/>
                <a:gd name="connsiteY188" fmla="*/ 493776 h 1316736"/>
                <a:gd name="connsiteX189" fmla="*/ 3264408 w 3758184"/>
                <a:gd name="connsiteY189" fmla="*/ 676656 h 1316736"/>
                <a:gd name="connsiteX190" fmla="*/ 3291840 w 3758184"/>
                <a:gd name="connsiteY190" fmla="*/ 713232 h 1316736"/>
                <a:gd name="connsiteX191" fmla="*/ 3300984 w 3758184"/>
                <a:gd name="connsiteY191" fmla="*/ 749808 h 1316736"/>
                <a:gd name="connsiteX192" fmla="*/ 3319272 w 3758184"/>
                <a:gd name="connsiteY192" fmla="*/ 832104 h 1316736"/>
                <a:gd name="connsiteX193" fmla="*/ 3337560 w 3758184"/>
                <a:gd name="connsiteY193" fmla="*/ 795528 h 1316736"/>
                <a:gd name="connsiteX194" fmla="*/ 3355848 w 3758184"/>
                <a:gd name="connsiteY194" fmla="*/ 685800 h 1316736"/>
                <a:gd name="connsiteX195" fmla="*/ 3364992 w 3758184"/>
                <a:gd name="connsiteY195" fmla="*/ 448056 h 1316736"/>
                <a:gd name="connsiteX196" fmla="*/ 3374136 w 3758184"/>
                <a:gd name="connsiteY196" fmla="*/ 338328 h 1316736"/>
                <a:gd name="connsiteX197" fmla="*/ 3383280 w 3758184"/>
                <a:gd name="connsiteY197" fmla="*/ 374904 h 1316736"/>
                <a:gd name="connsiteX198" fmla="*/ 3392424 w 3758184"/>
                <a:gd name="connsiteY198" fmla="*/ 429768 h 1316736"/>
                <a:gd name="connsiteX199" fmla="*/ 3410712 w 3758184"/>
                <a:gd name="connsiteY199" fmla="*/ 512064 h 1316736"/>
                <a:gd name="connsiteX200" fmla="*/ 3429000 w 3758184"/>
                <a:gd name="connsiteY200" fmla="*/ 585216 h 1316736"/>
                <a:gd name="connsiteX201" fmla="*/ 3438144 w 3758184"/>
                <a:gd name="connsiteY201" fmla="*/ 713232 h 1316736"/>
                <a:gd name="connsiteX202" fmla="*/ 3447288 w 3758184"/>
                <a:gd name="connsiteY202" fmla="*/ 667512 h 1316736"/>
                <a:gd name="connsiteX203" fmla="*/ 3456432 w 3758184"/>
                <a:gd name="connsiteY203" fmla="*/ 594360 h 1316736"/>
                <a:gd name="connsiteX204" fmla="*/ 3465576 w 3758184"/>
                <a:gd name="connsiteY204" fmla="*/ 557784 h 1316736"/>
                <a:gd name="connsiteX205" fmla="*/ 3474720 w 3758184"/>
                <a:gd name="connsiteY205" fmla="*/ 502920 h 1316736"/>
                <a:gd name="connsiteX206" fmla="*/ 3474720 w 3758184"/>
                <a:gd name="connsiteY206" fmla="*/ 219456 h 1316736"/>
                <a:gd name="connsiteX207" fmla="*/ 3465576 w 3758184"/>
                <a:gd name="connsiteY207" fmla="*/ 192024 h 1316736"/>
                <a:gd name="connsiteX208" fmla="*/ 3500478 w 3758184"/>
                <a:gd name="connsiteY208" fmla="*/ 272260 h 1316736"/>
                <a:gd name="connsiteX209" fmla="*/ 3493008 w 3758184"/>
                <a:gd name="connsiteY209" fmla="*/ 374904 h 1316736"/>
                <a:gd name="connsiteX210" fmla="*/ 3502152 w 3758184"/>
                <a:gd name="connsiteY210" fmla="*/ 411480 h 1316736"/>
                <a:gd name="connsiteX211" fmla="*/ 3520440 w 3758184"/>
                <a:gd name="connsiteY211" fmla="*/ 438912 h 1316736"/>
                <a:gd name="connsiteX212" fmla="*/ 3529584 w 3758184"/>
                <a:gd name="connsiteY212" fmla="*/ 475488 h 1316736"/>
                <a:gd name="connsiteX213" fmla="*/ 3538728 w 3758184"/>
                <a:gd name="connsiteY213" fmla="*/ 539496 h 1316736"/>
                <a:gd name="connsiteX214" fmla="*/ 3557016 w 3758184"/>
                <a:gd name="connsiteY214" fmla="*/ 566928 h 1316736"/>
                <a:gd name="connsiteX215" fmla="*/ 3575304 w 3758184"/>
                <a:gd name="connsiteY215" fmla="*/ 640080 h 1316736"/>
                <a:gd name="connsiteX216" fmla="*/ 3611880 w 3758184"/>
                <a:gd name="connsiteY216" fmla="*/ 694944 h 1316736"/>
                <a:gd name="connsiteX217" fmla="*/ 3754191 w 3758184"/>
                <a:gd name="connsiteY217" fmla="*/ 405942 h 1316736"/>
                <a:gd name="connsiteX218" fmla="*/ 3739896 w 3758184"/>
                <a:gd name="connsiteY218" fmla="*/ 402336 h 1316736"/>
                <a:gd name="connsiteX219" fmla="*/ 3749040 w 3758184"/>
                <a:gd name="connsiteY219" fmla="*/ 365760 h 1316736"/>
                <a:gd name="connsiteX220" fmla="*/ 3758184 w 3758184"/>
                <a:gd name="connsiteY220"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35811 w 3758184"/>
                <a:gd name="connsiteY102" fmla="*/ 675653 h 1316736"/>
                <a:gd name="connsiteX103" fmla="*/ 2087755 w 3758184"/>
                <a:gd name="connsiteY103" fmla="*/ 231795 h 1316736"/>
                <a:gd name="connsiteX104" fmla="*/ 2085648 w 3758184"/>
                <a:gd name="connsiteY104" fmla="*/ 233427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389933 w 3758184"/>
                <a:gd name="connsiteY124" fmla="*/ 271615 h 1316736"/>
                <a:gd name="connsiteX125" fmla="*/ 2411955 w 3758184"/>
                <a:gd name="connsiteY125" fmla="*/ 164206 h 1316736"/>
                <a:gd name="connsiteX126" fmla="*/ 2414659 w 3758184"/>
                <a:gd name="connsiteY126" fmla="*/ 247532 h 1316736"/>
                <a:gd name="connsiteX127" fmla="*/ 2434083 w 3758184"/>
                <a:gd name="connsiteY127" fmla="*/ 463992 h 1316736"/>
                <a:gd name="connsiteX128" fmla="*/ 2450592 w 3758184"/>
                <a:gd name="connsiteY128" fmla="*/ 475488 h 1316736"/>
                <a:gd name="connsiteX129" fmla="*/ 2461844 w 3758184"/>
                <a:gd name="connsiteY129" fmla="*/ 517808 h 1316736"/>
                <a:gd name="connsiteX130" fmla="*/ 2452699 w 3758184"/>
                <a:gd name="connsiteY130" fmla="*/ 603504 h 1316736"/>
                <a:gd name="connsiteX131" fmla="*/ 2472041 w 3758184"/>
                <a:gd name="connsiteY131" fmla="*/ 737027 h 1316736"/>
                <a:gd name="connsiteX132" fmla="*/ 2492675 w 3758184"/>
                <a:gd name="connsiteY132" fmla="*/ 668566 h 1316736"/>
                <a:gd name="connsiteX133" fmla="*/ 2529539 w 3758184"/>
                <a:gd name="connsiteY133" fmla="*/ 556753 h 1316736"/>
                <a:gd name="connsiteX134" fmla="*/ 2537103 w 3758184"/>
                <a:gd name="connsiteY134" fmla="*/ 671965 h 1316736"/>
                <a:gd name="connsiteX135" fmla="*/ 2542848 w 3758184"/>
                <a:gd name="connsiteY135" fmla="*/ 740426 h 1316736"/>
                <a:gd name="connsiteX136" fmla="*/ 2548593 w 3758184"/>
                <a:gd name="connsiteY136" fmla="*/ 740664 h 1316736"/>
                <a:gd name="connsiteX137" fmla="*/ 2547539 w 3758184"/>
                <a:gd name="connsiteY137" fmla="*/ 798927 h 1316736"/>
                <a:gd name="connsiteX138" fmla="*/ 2549884 w 3758184"/>
                <a:gd name="connsiteY138" fmla="*/ 845701 h 1316736"/>
                <a:gd name="connsiteX139" fmla="*/ 2559029 w 3758184"/>
                <a:gd name="connsiteY139" fmla="*/ 965865 h 1316736"/>
                <a:gd name="connsiteX140" fmla="*/ 2560320 w 3758184"/>
                <a:gd name="connsiteY140" fmla="*/ 1106424 h 1316736"/>
                <a:gd name="connsiteX141" fmla="*/ 2587752 w 3758184"/>
                <a:gd name="connsiteY141" fmla="*/ 1051560 h 1316736"/>
                <a:gd name="connsiteX142" fmla="*/ 2606040 w 3758184"/>
                <a:gd name="connsiteY142" fmla="*/ 960120 h 1316736"/>
                <a:gd name="connsiteX143" fmla="*/ 2633472 w 3758184"/>
                <a:gd name="connsiteY143" fmla="*/ 941832 h 1316736"/>
                <a:gd name="connsiteX144" fmla="*/ 2642616 w 3758184"/>
                <a:gd name="connsiteY144" fmla="*/ 896112 h 1316736"/>
                <a:gd name="connsiteX145" fmla="*/ 2670048 w 3758184"/>
                <a:gd name="connsiteY145" fmla="*/ 795528 h 1316736"/>
                <a:gd name="connsiteX146" fmla="*/ 2688336 w 3758184"/>
                <a:gd name="connsiteY146" fmla="*/ 923544 h 1316736"/>
                <a:gd name="connsiteX147" fmla="*/ 2697480 w 3758184"/>
                <a:gd name="connsiteY147" fmla="*/ 1051560 h 1316736"/>
                <a:gd name="connsiteX148" fmla="*/ 2715768 w 3758184"/>
                <a:gd name="connsiteY148" fmla="*/ 1106424 h 1316736"/>
                <a:gd name="connsiteX149" fmla="*/ 2724912 w 3758184"/>
                <a:gd name="connsiteY149" fmla="*/ 1133856 h 1316736"/>
                <a:gd name="connsiteX150" fmla="*/ 2743200 w 3758184"/>
                <a:gd name="connsiteY150" fmla="*/ 1078992 h 1316736"/>
                <a:gd name="connsiteX151" fmla="*/ 2761488 w 3758184"/>
                <a:gd name="connsiteY151" fmla="*/ 1024128 h 1316736"/>
                <a:gd name="connsiteX152" fmla="*/ 2779776 w 3758184"/>
                <a:gd name="connsiteY152" fmla="*/ 950976 h 1316736"/>
                <a:gd name="connsiteX153" fmla="*/ 2788920 w 3758184"/>
                <a:gd name="connsiteY153" fmla="*/ 896112 h 1316736"/>
                <a:gd name="connsiteX154" fmla="*/ 2798064 w 3758184"/>
                <a:gd name="connsiteY154" fmla="*/ 832104 h 1316736"/>
                <a:gd name="connsiteX155" fmla="*/ 2816352 w 3758184"/>
                <a:gd name="connsiteY155" fmla="*/ 640080 h 1316736"/>
                <a:gd name="connsiteX156" fmla="*/ 2799738 w 3758184"/>
                <a:gd name="connsiteY156" fmla="*/ 850907 h 1316736"/>
                <a:gd name="connsiteX157" fmla="*/ 2834640 w 3758184"/>
                <a:gd name="connsiteY157" fmla="*/ 576072 h 1316736"/>
                <a:gd name="connsiteX158" fmla="*/ 2843784 w 3758184"/>
                <a:gd name="connsiteY158" fmla="*/ 484632 h 1316736"/>
                <a:gd name="connsiteX159" fmla="*/ 2862072 w 3758184"/>
                <a:gd name="connsiteY159" fmla="*/ 448056 h 1316736"/>
                <a:gd name="connsiteX160" fmla="*/ 2871216 w 3758184"/>
                <a:gd name="connsiteY160" fmla="*/ 484632 h 1316736"/>
                <a:gd name="connsiteX161" fmla="*/ 2889504 w 3758184"/>
                <a:gd name="connsiteY161" fmla="*/ 576072 h 1316736"/>
                <a:gd name="connsiteX162" fmla="*/ 2898648 w 3758184"/>
                <a:gd name="connsiteY162" fmla="*/ 676656 h 1316736"/>
                <a:gd name="connsiteX163" fmla="*/ 2907792 w 3758184"/>
                <a:gd name="connsiteY163" fmla="*/ 704088 h 1316736"/>
                <a:gd name="connsiteX164" fmla="*/ 2916936 w 3758184"/>
                <a:gd name="connsiteY164" fmla="*/ 749808 h 1316736"/>
                <a:gd name="connsiteX165" fmla="*/ 2926080 w 3758184"/>
                <a:gd name="connsiteY165" fmla="*/ 777240 h 1316736"/>
                <a:gd name="connsiteX166" fmla="*/ 2935224 w 3758184"/>
                <a:gd name="connsiteY166" fmla="*/ 813816 h 1316736"/>
                <a:gd name="connsiteX167" fmla="*/ 2953512 w 3758184"/>
                <a:gd name="connsiteY167" fmla="*/ 786384 h 1316736"/>
                <a:gd name="connsiteX168" fmla="*/ 2980944 w 3758184"/>
                <a:gd name="connsiteY168" fmla="*/ 566928 h 1316736"/>
                <a:gd name="connsiteX169" fmla="*/ 3008376 w 3758184"/>
                <a:gd name="connsiteY169" fmla="*/ 429768 h 1316736"/>
                <a:gd name="connsiteX170" fmla="*/ 3017520 w 3758184"/>
                <a:gd name="connsiteY170" fmla="*/ 356616 h 1316736"/>
                <a:gd name="connsiteX171" fmla="*/ 3026664 w 3758184"/>
                <a:gd name="connsiteY171" fmla="*/ 411480 h 1316736"/>
                <a:gd name="connsiteX172" fmla="*/ 3035808 w 3758184"/>
                <a:gd name="connsiteY172" fmla="*/ 457200 h 1316736"/>
                <a:gd name="connsiteX173" fmla="*/ 3044952 w 3758184"/>
                <a:gd name="connsiteY173" fmla="*/ 521208 h 1316736"/>
                <a:gd name="connsiteX174" fmla="*/ 3054096 w 3758184"/>
                <a:gd name="connsiteY174" fmla="*/ 576072 h 1316736"/>
                <a:gd name="connsiteX175" fmla="*/ 3063240 w 3758184"/>
                <a:gd name="connsiteY175" fmla="*/ 649224 h 1316736"/>
                <a:gd name="connsiteX176" fmla="*/ 3081528 w 3758184"/>
                <a:gd name="connsiteY176" fmla="*/ 740664 h 1316736"/>
                <a:gd name="connsiteX177" fmla="*/ 3099816 w 3758184"/>
                <a:gd name="connsiteY177" fmla="*/ 1033272 h 1316736"/>
                <a:gd name="connsiteX178" fmla="*/ 3127248 w 3758184"/>
                <a:gd name="connsiteY178" fmla="*/ 1161288 h 1316736"/>
                <a:gd name="connsiteX179" fmla="*/ 3145536 w 3758184"/>
                <a:gd name="connsiteY179" fmla="*/ 1234440 h 1316736"/>
                <a:gd name="connsiteX180" fmla="*/ 3154680 w 3758184"/>
                <a:gd name="connsiteY180" fmla="*/ 676656 h 1316736"/>
                <a:gd name="connsiteX181" fmla="*/ 3163824 w 3758184"/>
                <a:gd name="connsiteY181" fmla="*/ 630936 h 1316736"/>
                <a:gd name="connsiteX182" fmla="*/ 3172968 w 3758184"/>
                <a:gd name="connsiteY182" fmla="*/ 365760 h 1316736"/>
                <a:gd name="connsiteX183" fmla="*/ 3182112 w 3758184"/>
                <a:gd name="connsiteY183" fmla="*/ 329184 h 1316736"/>
                <a:gd name="connsiteX184" fmla="*/ 3191256 w 3758184"/>
                <a:gd name="connsiteY184" fmla="*/ 283464 h 1316736"/>
                <a:gd name="connsiteX185" fmla="*/ 3209544 w 3758184"/>
                <a:gd name="connsiteY185" fmla="*/ 365760 h 1316736"/>
                <a:gd name="connsiteX186" fmla="*/ 3218688 w 3758184"/>
                <a:gd name="connsiteY186" fmla="*/ 393192 h 1316736"/>
                <a:gd name="connsiteX187" fmla="*/ 3227832 w 3758184"/>
                <a:gd name="connsiteY187" fmla="*/ 448056 h 1316736"/>
                <a:gd name="connsiteX188" fmla="*/ 3236976 w 3758184"/>
                <a:gd name="connsiteY188" fmla="*/ 493776 h 1316736"/>
                <a:gd name="connsiteX189" fmla="*/ 3264408 w 3758184"/>
                <a:gd name="connsiteY189" fmla="*/ 676656 h 1316736"/>
                <a:gd name="connsiteX190" fmla="*/ 3291840 w 3758184"/>
                <a:gd name="connsiteY190" fmla="*/ 713232 h 1316736"/>
                <a:gd name="connsiteX191" fmla="*/ 3300984 w 3758184"/>
                <a:gd name="connsiteY191" fmla="*/ 749808 h 1316736"/>
                <a:gd name="connsiteX192" fmla="*/ 3319272 w 3758184"/>
                <a:gd name="connsiteY192" fmla="*/ 832104 h 1316736"/>
                <a:gd name="connsiteX193" fmla="*/ 3337560 w 3758184"/>
                <a:gd name="connsiteY193" fmla="*/ 795528 h 1316736"/>
                <a:gd name="connsiteX194" fmla="*/ 3355848 w 3758184"/>
                <a:gd name="connsiteY194" fmla="*/ 685800 h 1316736"/>
                <a:gd name="connsiteX195" fmla="*/ 3364992 w 3758184"/>
                <a:gd name="connsiteY195" fmla="*/ 448056 h 1316736"/>
                <a:gd name="connsiteX196" fmla="*/ 3374136 w 3758184"/>
                <a:gd name="connsiteY196" fmla="*/ 338328 h 1316736"/>
                <a:gd name="connsiteX197" fmla="*/ 3383280 w 3758184"/>
                <a:gd name="connsiteY197" fmla="*/ 374904 h 1316736"/>
                <a:gd name="connsiteX198" fmla="*/ 3392424 w 3758184"/>
                <a:gd name="connsiteY198" fmla="*/ 429768 h 1316736"/>
                <a:gd name="connsiteX199" fmla="*/ 3410712 w 3758184"/>
                <a:gd name="connsiteY199" fmla="*/ 512064 h 1316736"/>
                <a:gd name="connsiteX200" fmla="*/ 3429000 w 3758184"/>
                <a:gd name="connsiteY200" fmla="*/ 585216 h 1316736"/>
                <a:gd name="connsiteX201" fmla="*/ 3438144 w 3758184"/>
                <a:gd name="connsiteY201" fmla="*/ 713232 h 1316736"/>
                <a:gd name="connsiteX202" fmla="*/ 3447288 w 3758184"/>
                <a:gd name="connsiteY202" fmla="*/ 667512 h 1316736"/>
                <a:gd name="connsiteX203" fmla="*/ 3456432 w 3758184"/>
                <a:gd name="connsiteY203" fmla="*/ 594360 h 1316736"/>
                <a:gd name="connsiteX204" fmla="*/ 3465576 w 3758184"/>
                <a:gd name="connsiteY204" fmla="*/ 557784 h 1316736"/>
                <a:gd name="connsiteX205" fmla="*/ 3474720 w 3758184"/>
                <a:gd name="connsiteY205" fmla="*/ 502920 h 1316736"/>
                <a:gd name="connsiteX206" fmla="*/ 3474720 w 3758184"/>
                <a:gd name="connsiteY206" fmla="*/ 219456 h 1316736"/>
                <a:gd name="connsiteX207" fmla="*/ 3465576 w 3758184"/>
                <a:gd name="connsiteY207" fmla="*/ 192024 h 1316736"/>
                <a:gd name="connsiteX208" fmla="*/ 3500478 w 3758184"/>
                <a:gd name="connsiteY208" fmla="*/ 272260 h 1316736"/>
                <a:gd name="connsiteX209" fmla="*/ 3493008 w 3758184"/>
                <a:gd name="connsiteY209" fmla="*/ 374904 h 1316736"/>
                <a:gd name="connsiteX210" fmla="*/ 3502152 w 3758184"/>
                <a:gd name="connsiteY210" fmla="*/ 411480 h 1316736"/>
                <a:gd name="connsiteX211" fmla="*/ 3520440 w 3758184"/>
                <a:gd name="connsiteY211" fmla="*/ 438912 h 1316736"/>
                <a:gd name="connsiteX212" fmla="*/ 3529584 w 3758184"/>
                <a:gd name="connsiteY212" fmla="*/ 475488 h 1316736"/>
                <a:gd name="connsiteX213" fmla="*/ 3538728 w 3758184"/>
                <a:gd name="connsiteY213" fmla="*/ 539496 h 1316736"/>
                <a:gd name="connsiteX214" fmla="*/ 3557016 w 3758184"/>
                <a:gd name="connsiteY214" fmla="*/ 566928 h 1316736"/>
                <a:gd name="connsiteX215" fmla="*/ 3575304 w 3758184"/>
                <a:gd name="connsiteY215" fmla="*/ 640080 h 1316736"/>
                <a:gd name="connsiteX216" fmla="*/ 3611880 w 3758184"/>
                <a:gd name="connsiteY216" fmla="*/ 694944 h 1316736"/>
                <a:gd name="connsiteX217" fmla="*/ 3754191 w 3758184"/>
                <a:gd name="connsiteY217" fmla="*/ 405942 h 1316736"/>
                <a:gd name="connsiteX218" fmla="*/ 3739896 w 3758184"/>
                <a:gd name="connsiteY218" fmla="*/ 402336 h 1316736"/>
                <a:gd name="connsiteX219" fmla="*/ 3749040 w 3758184"/>
                <a:gd name="connsiteY219" fmla="*/ 365760 h 1316736"/>
                <a:gd name="connsiteX220" fmla="*/ 3758184 w 3758184"/>
                <a:gd name="connsiteY220" fmla="*/ 347472 h 131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3758184" h="1316736">
                  <a:moveTo>
                    <a:pt x="0" y="466344"/>
                  </a:moveTo>
                  <a:cubicBezTo>
                    <a:pt x="15240" y="457200"/>
                    <a:pt x="36576" y="454152"/>
                    <a:pt x="45720" y="438912"/>
                  </a:cubicBezTo>
                  <a:cubicBezTo>
                    <a:pt x="56809" y="420431"/>
                    <a:pt x="42909" y="392837"/>
                    <a:pt x="54864" y="374904"/>
                  </a:cubicBezTo>
                  <a:cubicBezTo>
                    <a:pt x="61835" y="364447"/>
                    <a:pt x="60397" y="399443"/>
                    <a:pt x="64008" y="411480"/>
                  </a:cubicBezTo>
                  <a:lnTo>
                    <a:pt x="91440" y="493776"/>
                  </a:lnTo>
                  <a:lnTo>
                    <a:pt x="100584" y="521208"/>
                  </a:lnTo>
                  <a:cubicBezTo>
                    <a:pt x="135941" y="468173"/>
                    <a:pt x="98755" y="504139"/>
                    <a:pt x="146304" y="512064"/>
                  </a:cubicBezTo>
                  <a:cubicBezTo>
                    <a:pt x="155811" y="513649"/>
                    <a:pt x="164592" y="505968"/>
                    <a:pt x="173736" y="502920"/>
                  </a:cubicBezTo>
                  <a:cubicBezTo>
                    <a:pt x="177493" y="525459"/>
                    <a:pt x="189301" y="601859"/>
                    <a:pt x="192024" y="621792"/>
                  </a:cubicBezTo>
                  <a:cubicBezTo>
                    <a:pt x="231931" y="913877"/>
                    <a:pt x="188499" y="781429"/>
                    <a:pt x="210312" y="868680"/>
                  </a:cubicBezTo>
                  <a:cubicBezTo>
                    <a:pt x="212650" y="878031"/>
                    <a:pt x="216408" y="886968"/>
                    <a:pt x="219456" y="896112"/>
                  </a:cubicBezTo>
                  <a:cubicBezTo>
                    <a:pt x="225552" y="877824"/>
                    <a:pt x="233963" y="822345"/>
                    <a:pt x="237744" y="841248"/>
                  </a:cubicBezTo>
                  <a:cubicBezTo>
                    <a:pt x="240792" y="856488"/>
                    <a:pt x="236938" y="875028"/>
                    <a:pt x="246888" y="886968"/>
                  </a:cubicBezTo>
                  <a:cubicBezTo>
                    <a:pt x="254933" y="896622"/>
                    <a:pt x="271272" y="893064"/>
                    <a:pt x="283464" y="896112"/>
                  </a:cubicBezTo>
                  <a:cubicBezTo>
                    <a:pt x="292608" y="893064"/>
                    <a:pt x="304080" y="880152"/>
                    <a:pt x="310896" y="886968"/>
                  </a:cubicBezTo>
                  <a:cubicBezTo>
                    <a:pt x="321886" y="897958"/>
                    <a:pt x="317677" y="917327"/>
                    <a:pt x="320040" y="932688"/>
                  </a:cubicBezTo>
                  <a:cubicBezTo>
                    <a:pt x="334811" y="1028698"/>
                    <a:pt x="319675" y="977313"/>
                    <a:pt x="338328" y="1033272"/>
                  </a:cubicBezTo>
                  <a:cubicBezTo>
                    <a:pt x="341376" y="1060704"/>
                    <a:pt x="330230" y="1094015"/>
                    <a:pt x="347472" y="1115568"/>
                  </a:cubicBezTo>
                  <a:cubicBezTo>
                    <a:pt x="356992" y="1127468"/>
                    <a:pt x="366046" y="1091393"/>
                    <a:pt x="374904" y="1078992"/>
                  </a:cubicBezTo>
                  <a:cubicBezTo>
                    <a:pt x="397061" y="1047972"/>
                    <a:pt x="391012" y="1058099"/>
                    <a:pt x="402336" y="1024128"/>
                  </a:cubicBezTo>
                  <a:cubicBezTo>
                    <a:pt x="411480" y="1039368"/>
                    <a:pt x="421820" y="1053952"/>
                    <a:pt x="429768" y="1069848"/>
                  </a:cubicBezTo>
                  <a:cubicBezTo>
                    <a:pt x="434079" y="1078469"/>
                    <a:pt x="429768" y="1100328"/>
                    <a:pt x="438912" y="1097280"/>
                  </a:cubicBezTo>
                  <a:cubicBezTo>
                    <a:pt x="451844" y="1092969"/>
                    <a:pt x="448474" y="1071176"/>
                    <a:pt x="457200" y="1060704"/>
                  </a:cubicBezTo>
                  <a:cubicBezTo>
                    <a:pt x="470835" y="1044342"/>
                    <a:pt x="493341" y="1039513"/>
                    <a:pt x="512064" y="1033272"/>
                  </a:cubicBezTo>
                  <a:cubicBezTo>
                    <a:pt x="524256" y="1024128"/>
                    <a:pt x="536239" y="1014698"/>
                    <a:pt x="548640" y="1005840"/>
                  </a:cubicBezTo>
                  <a:cubicBezTo>
                    <a:pt x="557583" y="999452"/>
                    <a:pt x="565410" y="984887"/>
                    <a:pt x="576072" y="987552"/>
                  </a:cubicBezTo>
                  <a:cubicBezTo>
                    <a:pt x="585423" y="989890"/>
                    <a:pt x="580905" y="1006363"/>
                    <a:pt x="585216" y="1014984"/>
                  </a:cubicBezTo>
                  <a:cubicBezTo>
                    <a:pt x="618208" y="1080967"/>
                    <a:pt x="589730" y="998837"/>
                    <a:pt x="621792" y="1078992"/>
                  </a:cubicBezTo>
                  <a:cubicBezTo>
                    <a:pt x="628951" y="1096890"/>
                    <a:pt x="640080" y="1133856"/>
                    <a:pt x="640080" y="1133856"/>
                  </a:cubicBezTo>
                  <a:cubicBezTo>
                    <a:pt x="649224" y="1130808"/>
                    <a:pt x="654075" y="1116019"/>
                    <a:pt x="667512" y="1124712"/>
                  </a:cubicBezTo>
                  <a:cubicBezTo>
                    <a:pt x="680949" y="1133405"/>
                    <a:pt x="717625" y="1173239"/>
                    <a:pt x="720702" y="1186015"/>
                  </a:cubicBezTo>
                  <a:cubicBezTo>
                    <a:pt x="745492" y="1288935"/>
                    <a:pt x="720994" y="1218651"/>
                    <a:pt x="768096" y="1289304"/>
                  </a:cubicBezTo>
                  <a:lnTo>
                    <a:pt x="786384" y="1316736"/>
                  </a:lnTo>
                  <a:cubicBezTo>
                    <a:pt x="794514" y="1292346"/>
                    <a:pt x="809210" y="1252935"/>
                    <a:pt x="813816" y="1225296"/>
                  </a:cubicBezTo>
                  <a:cubicBezTo>
                    <a:pt x="817856" y="1201057"/>
                    <a:pt x="817811" y="1176172"/>
                    <a:pt x="822960" y="1152144"/>
                  </a:cubicBezTo>
                  <a:cubicBezTo>
                    <a:pt x="826999" y="1133295"/>
                    <a:pt x="835152" y="1115568"/>
                    <a:pt x="841248" y="1097280"/>
                  </a:cubicBezTo>
                  <a:lnTo>
                    <a:pt x="850392" y="1069848"/>
                  </a:lnTo>
                  <a:cubicBezTo>
                    <a:pt x="879653" y="1113739"/>
                    <a:pt x="857707" y="1099109"/>
                    <a:pt x="886968" y="1069848"/>
                  </a:cubicBezTo>
                  <a:cubicBezTo>
                    <a:pt x="894739" y="1062077"/>
                    <a:pt x="905256" y="1057656"/>
                    <a:pt x="914400" y="1051560"/>
                  </a:cubicBezTo>
                  <a:cubicBezTo>
                    <a:pt x="920496" y="1060704"/>
                    <a:pt x="921912" y="1076837"/>
                    <a:pt x="932688" y="1078992"/>
                  </a:cubicBezTo>
                  <a:cubicBezTo>
                    <a:pt x="943464" y="1081147"/>
                    <a:pt x="953085" y="1069147"/>
                    <a:pt x="960120" y="1060704"/>
                  </a:cubicBezTo>
                  <a:cubicBezTo>
                    <a:pt x="972675" y="1045638"/>
                    <a:pt x="981200" y="1015753"/>
                    <a:pt x="987552" y="996696"/>
                  </a:cubicBezTo>
                  <a:cubicBezTo>
                    <a:pt x="1039963" y="1075312"/>
                    <a:pt x="977126" y="975844"/>
                    <a:pt x="1014984" y="1051560"/>
                  </a:cubicBezTo>
                  <a:cubicBezTo>
                    <a:pt x="1019899" y="1061390"/>
                    <a:pt x="1028357" y="1069162"/>
                    <a:pt x="1033272" y="1078992"/>
                  </a:cubicBezTo>
                  <a:cubicBezTo>
                    <a:pt x="1037583" y="1087613"/>
                    <a:pt x="1038105" y="1097803"/>
                    <a:pt x="1042416" y="1106424"/>
                  </a:cubicBezTo>
                  <a:cubicBezTo>
                    <a:pt x="1077868" y="1177328"/>
                    <a:pt x="1046864" y="1092337"/>
                    <a:pt x="1069848" y="1161288"/>
                  </a:cubicBezTo>
                  <a:cubicBezTo>
                    <a:pt x="1104349" y="1115287"/>
                    <a:pt x="1094614" y="1134871"/>
                    <a:pt x="1115568" y="1078992"/>
                  </a:cubicBezTo>
                  <a:cubicBezTo>
                    <a:pt x="1118952" y="1069967"/>
                    <a:pt x="1122374" y="1060911"/>
                    <a:pt x="1124712" y="1051560"/>
                  </a:cubicBezTo>
                  <a:cubicBezTo>
                    <a:pt x="1128481" y="1036482"/>
                    <a:pt x="1128399" y="1020392"/>
                    <a:pt x="1133856" y="1005840"/>
                  </a:cubicBezTo>
                  <a:cubicBezTo>
                    <a:pt x="1137715" y="995550"/>
                    <a:pt x="1146048" y="987552"/>
                    <a:pt x="1152144" y="978408"/>
                  </a:cubicBezTo>
                  <a:cubicBezTo>
                    <a:pt x="1158877" y="951476"/>
                    <a:pt x="1169413" y="913464"/>
                    <a:pt x="1170432" y="886968"/>
                  </a:cubicBezTo>
                  <a:cubicBezTo>
                    <a:pt x="1188410" y="419536"/>
                    <a:pt x="1170553" y="882363"/>
                    <a:pt x="1188720" y="429768"/>
                  </a:cubicBezTo>
                  <a:cubicBezTo>
                    <a:pt x="1191768" y="438912"/>
                    <a:pt x="1195697" y="447808"/>
                    <a:pt x="1197864" y="457200"/>
                  </a:cubicBezTo>
                  <a:cubicBezTo>
                    <a:pt x="1204853" y="487488"/>
                    <a:pt x="1206322" y="519151"/>
                    <a:pt x="1216152" y="548640"/>
                  </a:cubicBezTo>
                  <a:lnTo>
                    <a:pt x="1225296" y="576072"/>
                  </a:lnTo>
                  <a:cubicBezTo>
                    <a:pt x="1228344" y="597408"/>
                    <a:pt x="1230468" y="618897"/>
                    <a:pt x="1234440" y="640080"/>
                  </a:cubicBezTo>
                  <a:cubicBezTo>
                    <a:pt x="1239619" y="667700"/>
                    <a:pt x="1248559" y="694586"/>
                    <a:pt x="1252728" y="722376"/>
                  </a:cubicBezTo>
                  <a:cubicBezTo>
                    <a:pt x="1257722" y="755670"/>
                    <a:pt x="1257938" y="789524"/>
                    <a:pt x="1261872" y="822960"/>
                  </a:cubicBezTo>
                  <a:cubicBezTo>
                    <a:pt x="1264038" y="841373"/>
                    <a:pt x="1267968" y="859536"/>
                    <a:pt x="1271016" y="877824"/>
                  </a:cubicBezTo>
                  <a:cubicBezTo>
                    <a:pt x="1274064" y="932688"/>
                    <a:pt x="1270330" y="988354"/>
                    <a:pt x="1280160" y="1042416"/>
                  </a:cubicBezTo>
                  <a:cubicBezTo>
                    <a:pt x="1284015" y="1063621"/>
                    <a:pt x="1283111" y="999052"/>
                    <a:pt x="1289304" y="978408"/>
                  </a:cubicBezTo>
                  <a:cubicBezTo>
                    <a:pt x="1292462" y="967882"/>
                    <a:pt x="1303365" y="961120"/>
                    <a:pt x="1307592" y="950976"/>
                  </a:cubicBezTo>
                  <a:cubicBezTo>
                    <a:pt x="1318713" y="924284"/>
                    <a:pt x="1324730" y="895702"/>
                    <a:pt x="1335024" y="868680"/>
                  </a:cubicBezTo>
                  <a:cubicBezTo>
                    <a:pt x="1349130" y="831652"/>
                    <a:pt x="1365504" y="795528"/>
                    <a:pt x="1380744" y="758952"/>
                  </a:cubicBezTo>
                  <a:cubicBezTo>
                    <a:pt x="1390411" y="735751"/>
                    <a:pt x="1399032" y="685800"/>
                    <a:pt x="1399032" y="685800"/>
                  </a:cubicBezTo>
                  <a:cubicBezTo>
                    <a:pt x="1415372" y="734819"/>
                    <a:pt x="1402608" y="692746"/>
                    <a:pt x="1417320" y="758952"/>
                  </a:cubicBezTo>
                  <a:cubicBezTo>
                    <a:pt x="1431613" y="823270"/>
                    <a:pt x="1420334" y="769501"/>
                    <a:pt x="1435608" y="822960"/>
                  </a:cubicBezTo>
                  <a:cubicBezTo>
                    <a:pt x="1439060" y="835044"/>
                    <a:pt x="1441704" y="847344"/>
                    <a:pt x="1444752" y="859536"/>
                  </a:cubicBezTo>
                  <a:cubicBezTo>
                    <a:pt x="1458983" y="845305"/>
                    <a:pt x="1482834" y="825041"/>
                    <a:pt x="1490472" y="804672"/>
                  </a:cubicBezTo>
                  <a:cubicBezTo>
                    <a:pt x="1495929" y="790120"/>
                    <a:pt x="1495527" y="773946"/>
                    <a:pt x="1499616" y="758952"/>
                  </a:cubicBezTo>
                  <a:cubicBezTo>
                    <a:pt x="1504688" y="740354"/>
                    <a:pt x="1512365" y="722552"/>
                    <a:pt x="1517904" y="704088"/>
                  </a:cubicBezTo>
                  <a:cubicBezTo>
                    <a:pt x="1529662" y="664894"/>
                    <a:pt x="1529752" y="648585"/>
                    <a:pt x="1536192" y="603504"/>
                  </a:cubicBezTo>
                  <a:cubicBezTo>
                    <a:pt x="1539240" y="618744"/>
                    <a:pt x="1534346" y="638234"/>
                    <a:pt x="1545336" y="649224"/>
                  </a:cubicBezTo>
                  <a:cubicBezTo>
                    <a:pt x="1552152" y="656040"/>
                    <a:pt x="1552756" y="631275"/>
                    <a:pt x="1554480" y="621792"/>
                  </a:cubicBezTo>
                  <a:cubicBezTo>
                    <a:pt x="1558876" y="597615"/>
                    <a:pt x="1559584" y="572879"/>
                    <a:pt x="1563624" y="548640"/>
                  </a:cubicBezTo>
                  <a:cubicBezTo>
                    <a:pt x="1565690" y="536244"/>
                    <a:pt x="1570702" y="524460"/>
                    <a:pt x="1572768" y="512064"/>
                  </a:cubicBezTo>
                  <a:cubicBezTo>
                    <a:pt x="1590001" y="408669"/>
                    <a:pt x="1571437" y="470336"/>
                    <a:pt x="1591056" y="411480"/>
                  </a:cubicBezTo>
                  <a:cubicBezTo>
                    <a:pt x="1598345" y="353169"/>
                    <a:pt x="1603415" y="315321"/>
                    <a:pt x="1609344" y="256032"/>
                  </a:cubicBezTo>
                  <a:cubicBezTo>
                    <a:pt x="1617000" y="179470"/>
                    <a:pt x="1614697" y="165259"/>
                    <a:pt x="1627632" y="100584"/>
                  </a:cubicBezTo>
                  <a:cubicBezTo>
                    <a:pt x="1637161" y="52941"/>
                    <a:pt x="1634300" y="77246"/>
                    <a:pt x="1645920" y="36576"/>
                  </a:cubicBezTo>
                  <a:cubicBezTo>
                    <a:pt x="1649372" y="24492"/>
                    <a:pt x="1652016" y="12192"/>
                    <a:pt x="1655064" y="0"/>
                  </a:cubicBezTo>
                  <a:cubicBezTo>
                    <a:pt x="1661349" y="31427"/>
                    <a:pt x="1664743" y="52165"/>
                    <a:pt x="1673352" y="82296"/>
                  </a:cubicBezTo>
                  <a:cubicBezTo>
                    <a:pt x="1680519" y="107381"/>
                    <a:pt x="1691122" y="131292"/>
                    <a:pt x="1700784" y="155448"/>
                  </a:cubicBezTo>
                  <a:cubicBezTo>
                    <a:pt x="1703832" y="179832"/>
                    <a:pt x="1705532" y="204423"/>
                    <a:pt x="1709928" y="228600"/>
                  </a:cubicBezTo>
                  <a:cubicBezTo>
                    <a:pt x="1711652" y="238083"/>
                    <a:pt x="1716424" y="246764"/>
                    <a:pt x="1719072" y="256032"/>
                  </a:cubicBezTo>
                  <a:cubicBezTo>
                    <a:pt x="1722524" y="268116"/>
                    <a:pt x="1725168" y="280416"/>
                    <a:pt x="1728216" y="292608"/>
                  </a:cubicBezTo>
                  <a:cubicBezTo>
                    <a:pt x="1734312" y="283464"/>
                    <a:pt x="1741589" y="275006"/>
                    <a:pt x="1746504" y="265176"/>
                  </a:cubicBezTo>
                  <a:cubicBezTo>
                    <a:pt x="1750815" y="256555"/>
                    <a:pt x="1748832" y="244560"/>
                    <a:pt x="1755648" y="237744"/>
                  </a:cubicBezTo>
                  <a:cubicBezTo>
                    <a:pt x="1762464" y="230928"/>
                    <a:pt x="1773936" y="231648"/>
                    <a:pt x="1783080" y="228600"/>
                  </a:cubicBezTo>
                  <a:cubicBezTo>
                    <a:pt x="1789176" y="210312"/>
                    <a:pt x="1796693" y="155034"/>
                    <a:pt x="1801368" y="173736"/>
                  </a:cubicBezTo>
                  <a:cubicBezTo>
                    <a:pt x="1821436" y="254006"/>
                    <a:pt x="1820626" y="238296"/>
                    <a:pt x="1828800" y="320040"/>
                  </a:cubicBezTo>
                  <a:cubicBezTo>
                    <a:pt x="1832452" y="356561"/>
                    <a:pt x="1833392" y="393349"/>
                    <a:pt x="1837944" y="429768"/>
                  </a:cubicBezTo>
                  <a:cubicBezTo>
                    <a:pt x="1840240" y="448139"/>
                    <a:pt x="1850159" y="475556"/>
                    <a:pt x="1856232" y="493776"/>
                  </a:cubicBezTo>
                  <a:lnTo>
                    <a:pt x="1874520" y="438912"/>
                  </a:lnTo>
                  <a:cubicBezTo>
                    <a:pt x="1881767" y="417170"/>
                    <a:pt x="1888981" y="397867"/>
                    <a:pt x="1892808" y="374904"/>
                  </a:cubicBezTo>
                  <a:cubicBezTo>
                    <a:pt x="1896848" y="350665"/>
                    <a:pt x="1898215" y="326040"/>
                    <a:pt x="1901952" y="301752"/>
                  </a:cubicBezTo>
                  <a:cubicBezTo>
                    <a:pt x="1904315" y="286391"/>
                    <a:pt x="1908048" y="271272"/>
                    <a:pt x="1911096" y="256032"/>
                  </a:cubicBezTo>
                  <a:cubicBezTo>
                    <a:pt x="1917192" y="268224"/>
                    <a:pt x="1923848" y="280152"/>
                    <a:pt x="1929384" y="292608"/>
                  </a:cubicBezTo>
                  <a:cubicBezTo>
                    <a:pt x="1936050" y="307607"/>
                    <a:pt x="1939701" y="323980"/>
                    <a:pt x="1947672" y="338328"/>
                  </a:cubicBezTo>
                  <a:cubicBezTo>
                    <a:pt x="1955073" y="351650"/>
                    <a:pt x="1965960" y="362712"/>
                    <a:pt x="1975104" y="374904"/>
                  </a:cubicBezTo>
                  <a:cubicBezTo>
                    <a:pt x="1978152" y="387096"/>
                    <a:pt x="1980796" y="399396"/>
                    <a:pt x="1984248" y="411480"/>
                  </a:cubicBezTo>
                  <a:cubicBezTo>
                    <a:pt x="1986896" y="420748"/>
                    <a:pt x="1984798" y="394883"/>
                    <a:pt x="1993392" y="438912"/>
                  </a:cubicBezTo>
                  <a:cubicBezTo>
                    <a:pt x="2001986" y="482941"/>
                    <a:pt x="2032763" y="611645"/>
                    <a:pt x="2035811" y="675653"/>
                  </a:cubicBezTo>
                  <a:cubicBezTo>
                    <a:pt x="2138308" y="-11766"/>
                    <a:pt x="2079449" y="305499"/>
                    <a:pt x="2087755" y="231795"/>
                  </a:cubicBezTo>
                  <a:cubicBezTo>
                    <a:pt x="2096061" y="158091"/>
                    <a:pt x="2087659" y="230912"/>
                    <a:pt x="2085648" y="233427"/>
                  </a:cubicBezTo>
                  <a:cubicBezTo>
                    <a:pt x="2083637" y="235943"/>
                    <a:pt x="2075824" y="250740"/>
                    <a:pt x="2075688" y="246888"/>
                  </a:cubicBezTo>
                  <a:cubicBezTo>
                    <a:pt x="2075552" y="243036"/>
                    <a:pt x="2082584" y="222677"/>
                    <a:pt x="2084832" y="210312"/>
                  </a:cubicBezTo>
                  <a:cubicBezTo>
                    <a:pt x="2101051" y="121106"/>
                    <a:pt x="2087198" y="168683"/>
                    <a:pt x="2103120" y="73152"/>
                  </a:cubicBezTo>
                  <a:cubicBezTo>
                    <a:pt x="2106947" y="50189"/>
                    <a:pt x="2114161" y="30886"/>
                    <a:pt x="2121408" y="9144"/>
                  </a:cubicBezTo>
                  <a:cubicBezTo>
                    <a:pt x="2151240" y="83724"/>
                    <a:pt x="2136477" y="38769"/>
                    <a:pt x="2157984" y="146304"/>
                  </a:cubicBezTo>
                  <a:cubicBezTo>
                    <a:pt x="2164455" y="178658"/>
                    <a:pt x="2203615" y="210045"/>
                    <a:pt x="2212848" y="237744"/>
                  </a:cubicBezTo>
                  <a:lnTo>
                    <a:pt x="2221992" y="265176"/>
                  </a:lnTo>
                  <a:cubicBezTo>
                    <a:pt x="2225040" y="256032"/>
                    <a:pt x="2221497" y="237744"/>
                    <a:pt x="2231136" y="237744"/>
                  </a:cubicBezTo>
                  <a:cubicBezTo>
                    <a:pt x="2240775" y="237744"/>
                    <a:pt x="2237632" y="255908"/>
                    <a:pt x="2240280" y="265176"/>
                  </a:cubicBezTo>
                  <a:cubicBezTo>
                    <a:pt x="2243732" y="277260"/>
                    <a:pt x="2246376" y="289560"/>
                    <a:pt x="2249424" y="301752"/>
                  </a:cubicBezTo>
                  <a:cubicBezTo>
                    <a:pt x="2252472" y="243840"/>
                    <a:pt x="2253752" y="185808"/>
                    <a:pt x="2258568" y="128016"/>
                  </a:cubicBezTo>
                  <a:cubicBezTo>
                    <a:pt x="2259859" y="112528"/>
                    <a:pt x="2264932" y="97587"/>
                    <a:pt x="2267712" y="82296"/>
                  </a:cubicBezTo>
                  <a:cubicBezTo>
                    <a:pt x="2271029" y="64055"/>
                    <a:pt x="2273808" y="45720"/>
                    <a:pt x="2276856" y="27432"/>
                  </a:cubicBezTo>
                  <a:cubicBezTo>
                    <a:pt x="2279904" y="36576"/>
                    <a:pt x="2283662" y="45513"/>
                    <a:pt x="2286000" y="54864"/>
                  </a:cubicBezTo>
                  <a:cubicBezTo>
                    <a:pt x="2302641" y="121428"/>
                    <a:pt x="2287983" y="82076"/>
                    <a:pt x="2304288" y="155448"/>
                  </a:cubicBezTo>
                  <a:cubicBezTo>
                    <a:pt x="2306379" y="164857"/>
                    <a:pt x="2310384" y="173736"/>
                    <a:pt x="2313432" y="182880"/>
                  </a:cubicBezTo>
                  <a:cubicBezTo>
                    <a:pt x="2316480" y="271272"/>
                    <a:pt x="2310068" y="360500"/>
                    <a:pt x="2322576" y="448056"/>
                  </a:cubicBezTo>
                  <a:cubicBezTo>
                    <a:pt x="2323939" y="457598"/>
                    <a:pt x="2343977" y="434383"/>
                    <a:pt x="2350008" y="438912"/>
                  </a:cubicBezTo>
                  <a:cubicBezTo>
                    <a:pt x="2356039" y="443441"/>
                    <a:pt x="2352111" y="503114"/>
                    <a:pt x="2358765" y="475231"/>
                  </a:cubicBezTo>
                  <a:cubicBezTo>
                    <a:pt x="2365419" y="447348"/>
                    <a:pt x="2381068" y="323453"/>
                    <a:pt x="2389933" y="271615"/>
                  </a:cubicBezTo>
                  <a:cubicBezTo>
                    <a:pt x="2398798" y="219778"/>
                    <a:pt x="2408907" y="176398"/>
                    <a:pt x="2411955" y="164206"/>
                  </a:cubicBezTo>
                  <a:cubicBezTo>
                    <a:pt x="2415003" y="185542"/>
                    <a:pt x="2410971" y="197568"/>
                    <a:pt x="2414659" y="247532"/>
                  </a:cubicBezTo>
                  <a:cubicBezTo>
                    <a:pt x="2418347" y="297496"/>
                    <a:pt x="2428094" y="425999"/>
                    <a:pt x="2434083" y="463992"/>
                  </a:cubicBezTo>
                  <a:cubicBezTo>
                    <a:pt x="2440072" y="501985"/>
                    <a:pt x="2445965" y="466519"/>
                    <a:pt x="2450592" y="475488"/>
                  </a:cubicBezTo>
                  <a:cubicBezTo>
                    <a:pt x="2455219" y="484457"/>
                    <a:pt x="2461493" y="496472"/>
                    <a:pt x="2461844" y="517808"/>
                  </a:cubicBezTo>
                  <a:cubicBezTo>
                    <a:pt x="2462195" y="539144"/>
                    <a:pt x="2455747" y="576072"/>
                    <a:pt x="2452699" y="603504"/>
                  </a:cubicBezTo>
                  <a:cubicBezTo>
                    <a:pt x="2455747" y="640080"/>
                    <a:pt x="2465378" y="726183"/>
                    <a:pt x="2472041" y="737027"/>
                  </a:cubicBezTo>
                  <a:cubicBezTo>
                    <a:pt x="2478704" y="747871"/>
                    <a:pt x="2483092" y="698612"/>
                    <a:pt x="2492675" y="668566"/>
                  </a:cubicBezTo>
                  <a:cubicBezTo>
                    <a:pt x="2502258" y="638520"/>
                    <a:pt x="2526491" y="584185"/>
                    <a:pt x="2529539" y="556753"/>
                  </a:cubicBezTo>
                  <a:cubicBezTo>
                    <a:pt x="2539323" y="595891"/>
                    <a:pt x="2534885" y="641353"/>
                    <a:pt x="2537103" y="671965"/>
                  </a:cubicBezTo>
                  <a:cubicBezTo>
                    <a:pt x="2539321" y="702577"/>
                    <a:pt x="2540933" y="728976"/>
                    <a:pt x="2542848" y="740426"/>
                  </a:cubicBezTo>
                  <a:cubicBezTo>
                    <a:pt x="2544763" y="751876"/>
                    <a:pt x="2547811" y="730914"/>
                    <a:pt x="2548593" y="740664"/>
                  </a:cubicBezTo>
                  <a:cubicBezTo>
                    <a:pt x="2549375" y="750414"/>
                    <a:pt x="2547324" y="781421"/>
                    <a:pt x="2547539" y="798927"/>
                  </a:cubicBezTo>
                  <a:cubicBezTo>
                    <a:pt x="2547754" y="816433"/>
                    <a:pt x="2546836" y="833509"/>
                    <a:pt x="2549884" y="845701"/>
                  </a:cubicBezTo>
                  <a:cubicBezTo>
                    <a:pt x="2552932" y="891421"/>
                    <a:pt x="2557290" y="922411"/>
                    <a:pt x="2559029" y="965865"/>
                  </a:cubicBezTo>
                  <a:cubicBezTo>
                    <a:pt x="2560768" y="1009319"/>
                    <a:pt x="2543864" y="1040599"/>
                    <a:pt x="2560320" y="1106424"/>
                  </a:cubicBezTo>
                  <a:cubicBezTo>
                    <a:pt x="2577184" y="1081129"/>
                    <a:pt x="2581071" y="1080510"/>
                    <a:pt x="2587752" y="1051560"/>
                  </a:cubicBezTo>
                  <a:cubicBezTo>
                    <a:pt x="2594741" y="1021272"/>
                    <a:pt x="2580177" y="977362"/>
                    <a:pt x="2606040" y="960120"/>
                  </a:cubicBezTo>
                  <a:lnTo>
                    <a:pt x="2633472" y="941832"/>
                  </a:lnTo>
                  <a:cubicBezTo>
                    <a:pt x="2636520" y="926592"/>
                    <a:pt x="2638527" y="911106"/>
                    <a:pt x="2642616" y="896112"/>
                  </a:cubicBezTo>
                  <a:cubicBezTo>
                    <a:pt x="2677420" y="768497"/>
                    <a:pt x="2647770" y="906918"/>
                    <a:pt x="2670048" y="795528"/>
                  </a:cubicBezTo>
                  <a:lnTo>
                    <a:pt x="2688336" y="923544"/>
                  </a:lnTo>
                  <a:cubicBezTo>
                    <a:pt x="2694386" y="965895"/>
                    <a:pt x="2691134" y="1009253"/>
                    <a:pt x="2697480" y="1051560"/>
                  </a:cubicBezTo>
                  <a:cubicBezTo>
                    <a:pt x="2700340" y="1070624"/>
                    <a:pt x="2709672" y="1088136"/>
                    <a:pt x="2715768" y="1106424"/>
                  </a:cubicBezTo>
                  <a:lnTo>
                    <a:pt x="2724912" y="1133856"/>
                  </a:lnTo>
                  <a:lnTo>
                    <a:pt x="2743200" y="1078992"/>
                  </a:lnTo>
                  <a:cubicBezTo>
                    <a:pt x="2749296" y="1060704"/>
                    <a:pt x="2756813" y="1042830"/>
                    <a:pt x="2761488" y="1024128"/>
                  </a:cubicBezTo>
                  <a:lnTo>
                    <a:pt x="2779776" y="950976"/>
                  </a:lnTo>
                  <a:cubicBezTo>
                    <a:pt x="2784273" y="932989"/>
                    <a:pt x="2786101" y="914437"/>
                    <a:pt x="2788920" y="896112"/>
                  </a:cubicBezTo>
                  <a:cubicBezTo>
                    <a:pt x="2792197" y="874810"/>
                    <a:pt x="2795919" y="853550"/>
                    <a:pt x="2798064" y="832104"/>
                  </a:cubicBezTo>
                  <a:cubicBezTo>
                    <a:pt x="2803801" y="774734"/>
                    <a:pt x="2816073" y="636946"/>
                    <a:pt x="2816352" y="640080"/>
                  </a:cubicBezTo>
                  <a:cubicBezTo>
                    <a:pt x="2816631" y="643214"/>
                    <a:pt x="2797090" y="860175"/>
                    <a:pt x="2799738" y="850907"/>
                  </a:cubicBezTo>
                  <a:cubicBezTo>
                    <a:pt x="2803190" y="838823"/>
                    <a:pt x="2831592" y="588264"/>
                    <a:pt x="2834640" y="576072"/>
                  </a:cubicBezTo>
                  <a:cubicBezTo>
                    <a:pt x="2837688" y="545592"/>
                    <a:pt x="2837366" y="514584"/>
                    <a:pt x="2843784" y="484632"/>
                  </a:cubicBezTo>
                  <a:cubicBezTo>
                    <a:pt x="2846640" y="471304"/>
                    <a:pt x="2848441" y="448056"/>
                    <a:pt x="2862072" y="448056"/>
                  </a:cubicBezTo>
                  <a:cubicBezTo>
                    <a:pt x="2874639" y="448056"/>
                    <a:pt x="2868751" y="472309"/>
                    <a:pt x="2871216" y="484632"/>
                  </a:cubicBezTo>
                  <a:cubicBezTo>
                    <a:pt x="2893636" y="596732"/>
                    <a:pt x="2868265" y="491115"/>
                    <a:pt x="2889504" y="576072"/>
                  </a:cubicBezTo>
                  <a:cubicBezTo>
                    <a:pt x="2892552" y="609600"/>
                    <a:pt x="2893887" y="643328"/>
                    <a:pt x="2898648" y="676656"/>
                  </a:cubicBezTo>
                  <a:cubicBezTo>
                    <a:pt x="2900011" y="686198"/>
                    <a:pt x="2905454" y="694737"/>
                    <a:pt x="2907792" y="704088"/>
                  </a:cubicBezTo>
                  <a:cubicBezTo>
                    <a:pt x="2911561" y="719166"/>
                    <a:pt x="2913167" y="734730"/>
                    <a:pt x="2916936" y="749808"/>
                  </a:cubicBezTo>
                  <a:cubicBezTo>
                    <a:pt x="2919274" y="759159"/>
                    <a:pt x="2923432" y="767972"/>
                    <a:pt x="2926080" y="777240"/>
                  </a:cubicBezTo>
                  <a:cubicBezTo>
                    <a:pt x="2929532" y="789324"/>
                    <a:pt x="2932176" y="801624"/>
                    <a:pt x="2935224" y="813816"/>
                  </a:cubicBezTo>
                  <a:cubicBezTo>
                    <a:pt x="2941320" y="804672"/>
                    <a:pt x="2949431" y="796588"/>
                    <a:pt x="2953512" y="786384"/>
                  </a:cubicBezTo>
                  <a:cubicBezTo>
                    <a:pt x="2986088" y="704944"/>
                    <a:pt x="2970430" y="668560"/>
                    <a:pt x="2980944" y="566928"/>
                  </a:cubicBezTo>
                  <a:cubicBezTo>
                    <a:pt x="2989887" y="480482"/>
                    <a:pt x="2990347" y="483854"/>
                    <a:pt x="3008376" y="429768"/>
                  </a:cubicBezTo>
                  <a:cubicBezTo>
                    <a:pt x="3011424" y="405384"/>
                    <a:pt x="3000144" y="373992"/>
                    <a:pt x="3017520" y="356616"/>
                  </a:cubicBezTo>
                  <a:cubicBezTo>
                    <a:pt x="3030630" y="343506"/>
                    <a:pt x="3023347" y="393239"/>
                    <a:pt x="3026664" y="411480"/>
                  </a:cubicBezTo>
                  <a:cubicBezTo>
                    <a:pt x="3029444" y="426771"/>
                    <a:pt x="3033253" y="441870"/>
                    <a:pt x="3035808" y="457200"/>
                  </a:cubicBezTo>
                  <a:cubicBezTo>
                    <a:pt x="3039351" y="478459"/>
                    <a:pt x="3041675" y="499906"/>
                    <a:pt x="3044952" y="521208"/>
                  </a:cubicBezTo>
                  <a:cubicBezTo>
                    <a:pt x="3047771" y="539533"/>
                    <a:pt x="3051474" y="557718"/>
                    <a:pt x="3054096" y="576072"/>
                  </a:cubicBezTo>
                  <a:cubicBezTo>
                    <a:pt x="3057571" y="600399"/>
                    <a:pt x="3059200" y="624985"/>
                    <a:pt x="3063240" y="649224"/>
                  </a:cubicBezTo>
                  <a:cubicBezTo>
                    <a:pt x="3068350" y="679885"/>
                    <a:pt x="3081528" y="740664"/>
                    <a:pt x="3081528" y="740664"/>
                  </a:cubicBezTo>
                  <a:cubicBezTo>
                    <a:pt x="3083745" y="782794"/>
                    <a:pt x="3092402" y="973962"/>
                    <a:pt x="3099816" y="1033272"/>
                  </a:cubicBezTo>
                  <a:cubicBezTo>
                    <a:pt x="3124928" y="1234166"/>
                    <a:pt x="3105885" y="1075837"/>
                    <a:pt x="3127248" y="1161288"/>
                  </a:cubicBezTo>
                  <a:lnTo>
                    <a:pt x="3145536" y="1234440"/>
                  </a:lnTo>
                  <a:cubicBezTo>
                    <a:pt x="3148584" y="1048512"/>
                    <a:pt x="3149048" y="862524"/>
                    <a:pt x="3154680" y="676656"/>
                  </a:cubicBezTo>
                  <a:cubicBezTo>
                    <a:pt x="3155151" y="661121"/>
                    <a:pt x="3162911" y="646451"/>
                    <a:pt x="3163824" y="630936"/>
                  </a:cubicBezTo>
                  <a:cubicBezTo>
                    <a:pt x="3169018" y="542644"/>
                    <a:pt x="3167618" y="454043"/>
                    <a:pt x="3172968" y="365760"/>
                  </a:cubicBezTo>
                  <a:cubicBezTo>
                    <a:pt x="3173728" y="353216"/>
                    <a:pt x="3179386" y="341452"/>
                    <a:pt x="3182112" y="329184"/>
                  </a:cubicBezTo>
                  <a:cubicBezTo>
                    <a:pt x="3185483" y="314012"/>
                    <a:pt x="3188208" y="298704"/>
                    <a:pt x="3191256" y="283464"/>
                  </a:cubicBezTo>
                  <a:cubicBezTo>
                    <a:pt x="3211840" y="345217"/>
                    <a:pt x="3188087" y="269203"/>
                    <a:pt x="3209544" y="365760"/>
                  </a:cubicBezTo>
                  <a:cubicBezTo>
                    <a:pt x="3211635" y="375169"/>
                    <a:pt x="3216597" y="383783"/>
                    <a:pt x="3218688" y="393192"/>
                  </a:cubicBezTo>
                  <a:cubicBezTo>
                    <a:pt x="3222710" y="411291"/>
                    <a:pt x="3224515" y="429815"/>
                    <a:pt x="3227832" y="448056"/>
                  </a:cubicBezTo>
                  <a:cubicBezTo>
                    <a:pt x="3230612" y="463347"/>
                    <a:pt x="3234922" y="478371"/>
                    <a:pt x="3236976" y="493776"/>
                  </a:cubicBezTo>
                  <a:cubicBezTo>
                    <a:pt x="3261450" y="677330"/>
                    <a:pt x="3227695" y="493092"/>
                    <a:pt x="3264408" y="676656"/>
                  </a:cubicBezTo>
                  <a:cubicBezTo>
                    <a:pt x="3267397" y="691600"/>
                    <a:pt x="3282696" y="701040"/>
                    <a:pt x="3291840" y="713232"/>
                  </a:cubicBezTo>
                  <a:cubicBezTo>
                    <a:pt x="3294888" y="725424"/>
                    <a:pt x="3298258" y="737540"/>
                    <a:pt x="3300984" y="749808"/>
                  </a:cubicBezTo>
                  <a:cubicBezTo>
                    <a:pt x="3324201" y="854286"/>
                    <a:pt x="3296972" y="742903"/>
                    <a:pt x="3319272" y="832104"/>
                  </a:cubicBezTo>
                  <a:cubicBezTo>
                    <a:pt x="3325368" y="819912"/>
                    <a:pt x="3334254" y="808752"/>
                    <a:pt x="3337560" y="795528"/>
                  </a:cubicBezTo>
                  <a:cubicBezTo>
                    <a:pt x="3346553" y="759555"/>
                    <a:pt x="3355848" y="685800"/>
                    <a:pt x="3355848" y="685800"/>
                  </a:cubicBezTo>
                  <a:cubicBezTo>
                    <a:pt x="3358896" y="606552"/>
                    <a:pt x="3360824" y="527253"/>
                    <a:pt x="3364992" y="448056"/>
                  </a:cubicBezTo>
                  <a:cubicBezTo>
                    <a:pt x="3366921" y="411404"/>
                    <a:pt x="3365234" y="373935"/>
                    <a:pt x="3374136" y="338328"/>
                  </a:cubicBezTo>
                  <a:cubicBezTo>
                    <a:pt x="3377184" y="326136"/>
                    <a:pt x="3380815" y="362581"/>
                    <a:pt x="3383280" y="374904"/>
                  </a:cubicBezTo>
                  <a:cubicBezTo>
                    <a:pt x="3386916" y="393084"/>
                    <a:pt x="3389107" y="411527"/>
                    <a:pt x="3392424" y="429768"/>
                  </a:cubicBezTo>
                  <a:cubicBezTo>
                    <a:pt x="3406213" y="505609"/>
                    <a:pt x="3396035" y="446019"/>
                    <a:pt x="3410712" y="512064"/>
                  </a:cubicBezTo>
                  <a:cubicBezTo>
                    <a:pt x="3425424" y="578270"/>
                    <a:pt x="3412660" y="536197"/>
                    <a:pt x="3429000" y="585216"/>
                  </a:cubicBezTo>
                  <a:cubicBezTo>
                    <a:pt x="3432048" y="627888"/>
                    <a:pt x="3428864" y="671470"/>
                    <a:pt x="3438144" y="713232"/>
                  </a:cubicBezTo>
                  <a:cubicBezTo>
                    <a:pt x="3441515" y="728404"/>
                    <a:pt x="3444925" y="682873"/>
                    <a:pt x="3447288" y="667512"/>
                  </a:cubicBezTo>
                  <a:cubicBezTo>
                    <a:pt x="3451025" y="643224"/>
                    <a:pt x="3452392" y="618599"/>
                    <a:pt x="3456432" y="594360"/>
                  </a:cubicBezTo>
                  <a:cubicBezTo>
                    <a:pt x="3458498" y="581964"/>
                    <a:pt x="3463111" y="570107"/>
                    <a:pt x="3465576" y="557784"/>
                  </a:cubicBezTo>
                  <a:cubicBezTo>
                    <a:pt x="3469212" y="539604"/>
                    <a:pt x="3471672" y="521208"/>
                    <a:pt x="3474720" y="502920"/>
                  </a:cubicBezTo>
                  <a:cubicBezTo>
                    <a:pt x="3481189" y="367075"/>
                    <a:pt x="3492216" y="333177"/>
                    <a:pt x="3474720" y="219456"/>
                  </a:cubicBezTo>
                  <a:cubicBezTo>
                    <a:pt x="3473254" y="209929"/>
                    <a:pt x="3468624" y="201168"/>
                    <a:pt x="3465576" y="192024"/>
                  </a:cubicBezTo>
                  <a:cubicBezTo>
                    <a:pt x="3468624" y="231648"/>
                    <a:pt x="3495835" y="232791"/>
                    <a:pt x="3500478" y="272260"/>
                  </a:cubicBezTo>
                  <a:cubicBezTo>
                    <a:pt x="3503337" y="296558"/>
                    <a:pt x="3492729" y="351701"/>
                    <a:pt x="3493008" y="374904"/>
                  </a:cubicBezTo>
                  <a:cubicBezTo>
                    <a:pt x="3493287" y="398107"/>
                    <a:pt x="3497202" y="399929"/>
                    <a:pt x="3502152" y="411480"/>
                  </a:cubicBezTo>
                  <a:cubicBezTo>
                    <a:pt x="3506481" y="421581"/>
                    <a:pt x="3514344" y="429768"/>
                    <a:pt x="3520440" y="438912"/>
                  </a:cubicBezTo>
                  <a:cubicBezTo>
                    <a:pt x="3523488" y="451104"/>
                    <a:pt x="3527336" y="463123"/>
                    <a:pt x="3529584" y="475488"/>
                  </a:cubicBezTo>
                  <a:cubicBezTo>
                    <a:pt x="3533439" y="496693"/>
                    <a:pt x="3532535" y="518852"/>
                    <a:pt x="3538728" y="539496"/>
                  </a:cubicBezTo>
                  <a:cubicBezTo>
                    <a:pt x="3541886" y="550022"/>
                    <a:pt x="3550920" y="557784"/>
                    <a:pt x="3557016" y="566928"/>
                  </a:cubicBezTo>
                  <a:lnTo>
                    <a:pt x="3575304" y="640080"/>
                  </a:lnTo>
                  <a:cubicBezTo>
                    <a:pt x="3580635" y="661403"/>
                    <a:pt x="3582066" y="733967"/>
                    <a:pt x="3611880" y="694944"/>
                  </a:cubicBezTo>
                  <a:cubicBezTo>
                    <a:pt x="3641695" y="655921"/>
                    <a:pt x="3673812" y="566700"/>
                    <a:pt x="3754191" y="405942"/>
                  </a:cubicBezTo>
                  <a:lnTo>
                    <a:pt x="3739896" y="402336"/>
                  </a:lnTo>
                  <a:cubicBezTo>
                    <a:pt x="3745516" y="391096"/>
                    <a:pt x="3745066" y="377682"/>
                    <a:pt x="3749040" y="365760"/>
                  </a:cubicBezTo>
                  <a:cubicBezTo>
                    <a:pt x="3751195" y="359294"/>
                    <a:pt x="3755136" y="353568"/>
                    <a:pt x="3758184" y="347472"/>
                  </a:cubicBezTo>
                </a:path>
              </a:pathLst>
            </a:custGeom>
            <a:noFill/>
            <a:ln w="19050">
              <a:solidFill>
                <a:schemeClr val="bg1">
                  <a:lumMod val="75000"/>
                </a:schemeClr>
              </a:solidFill>
            </a:ln>
          </p:spPr>
          <p:txBody>
            <a:bodyPr rtlCol="0" anchor="ctr"/>
            <a:lstStyle/>
            <a:p>
              <a:pPr algn="ctr"/>
              <a:endParaRPr lang="en-US" sz="1400" dirty="0"/>
            </a:p>
          </p:txBody>
        </p:sp>
      </p:grpSp>
      <p:cxnSp>
        <p:nvCxnSpPr>
          <p:cNvPr id="53" name="Straight Connector 52">
            <a:extLst>
              <a:ext uri="{FF2B5EF4-FFF2-40B4-BE49-F238E27FC236}">
                <a16:creationId xmlns:a16="http://schemas.microsoft.com/office/drawing/2014/main" id="{3074B86B-C176-4335-9752-8FB72ACAAF46}"/>
              </a:ext>
            </a:extLst>
          </p:cNvPr>
          <p:cNvCxnSpPr>
            <a:stCxn id="45" idx="16"/>
          </p:cNvCxnSpPr>
          <p:nvPr/>
        </p:nvCxnSpPr>
        <p:spPr>
          <a:xfrm>
            <a:off x="1538847" y="3068738"/>
            <a:ext cx="3463101" cy="0"/>
          </a:xfrm>
          <a:prstGeom prst="line">
            <a:avLst/>
          </a:prstGeom>
          <a:ln w="38100">
            <a:solidFill>
              <a:schemeClr val="accent2"/>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284E5E26-1344-4B2B-91FA-6C979F45DA51}"/>
              </a:ext>
            </a:extLst>
          </p:cNvPr>
          <p:cNvGrpSpPr/>
          <p:nvPr/>
        </p:nvGrpSpPr>
        <p:grpSpPr>
          <a:xfrm>
            <a:off x="6037002" y="2324082"/>
            <a:ext cx="3553920" cy="1457094"/>
            <a:chOff x="1380490" y="1880103"/>
            <a:chExt cx="5760974" cy="2112096"/>
          </a:xfrm>
        </p:grpSpPr>
        <p:grpSp>
          <p:nvGrpSpPr>
            <p:cNvPr id="55" name="Group 54">
              <a:extLst>
                <a:ext uri="{FF2B5EF4-FFF2-40B4-BE49-F238E27FC236}">
                  <a16:creationId xmlns:a16="http://schemas.microsoft.com/office/drawing/2014/main" id="{751E3F5E-5701-40F7-951D-10CBBB183E28}"/>
                </a:ext>
              </a:extLst>
            </p:cNvPr>
            <p:cNvGrpSpPr/>
            <p:nvPr/>
          </p:nvGrpSpPr>
          <p:grpSpPr>
            <a:xfrm>
              <a:off x="1380490" y="1880103"/>
              <a:ext cx="5669191" cy="2112096"/>
              <a:chOff x="775504" y="2432950"/>
              <a:chExt cx="7558268" cy="2808225"/>
            </a:xfrm>
          </p:grpSpPr>
          <p:cxnSp>
            <p:nvCxnSpPr>
              <p:cNvPr id="58" name="Straight Connector 57">
                <a:extLst>
                  <a:ext uri="{FF2B5EF4-FFF2-40B4-BE49-F238E27FC236}">
                    <a16:creationId xmlns:a16="http://schemas.microsoft.com/office/drawing/2014/main" id="{CF1087F5-A9BC-4B1F-BA45-6979114AED58}"/>
                  </a:ext>
                </a:extLst>
              </p:cNvPr>
              <p:cNvCxnSpPr/>
              <p:nvPr/>
            </p:nvCxnSpPr>
            <p:spPr>
              <a:xfrm>
                <a:off x="810228" y="2573441"/>
                <a:ext cx="0" cy="2141316"/>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2372B8F-06C9-4FBD-98AE-9C72E633D5A5}"/>
                  </a:ext>
                </a:extLst>
              </p:cNvPr>
              <p:cNvCxnSpPr/>
              <p:nvPr/>
            </p:nvCxnSpPr>
            <p:spPr>
              <a:xfrm>
                <a:off x="810228" y="4714757"/>
                <a:ext cx="7523544"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DFC08952-2DB5-4F57-B583-72D4261C6A44}"/>
                  </a:ext>
                </a:extLst>
              </p:cNvPr>
              <p:cNvSpPr txBox="1"/>
              <p:nvPr/>
            </p:nvSpPr>
            <p:spPr>
              <a:xfrm>
                <a:off x="775504" y="4751808"/>
                <a:ext cx="7558268" cy="489367"/>
              </a:xfrm>
              <a:prstGeom prst="rect">
                <a:avLst/>
              </a:prstGeom>
              <a:noFill/>
            </p:spPr>
            <p:txBody>
              <a:bodyPr wrap="square" rtlCol="0">
                <a:spAutoFit/>
              </a:bodyPr>
              <a:lstStyle/>
              <a:p>
                <a:pPr algn="ctr"/>
                <a:r>
                  <a:rPr lang="en-US" sz="1050" dirty="0"/>
                  <a:t>Time</a:t>
                </a:r>
              </a:p>
            </p:txBody>
          </p:sp>
          <p:sp>
            <p:nvSpPr>
              <p:cNvPr id="61" name="TextBox 60">
                <a:extLst>
                  <a:ext uri="{FF2B5EF4-FFF2-40B4-BE49-F238E27FC236}">
                    <a16:creationId xmlns:a16="http://schemas.microsoft.com/office/drawing/2014/main" id="{21B7683D-7BAF-4618-A105-CD3CDB2C7FF5}"/>
                  </a:ext>
                </a:extLst>
              </p:cNvPr>
              <p:cNvSpPr txBox="1"/>
              <p:nvPr/>
            </p:nvSpPr>
            <p:spPr>
              <a:xfrm>
                <a:off x="1215348" y="2432950"/>
                <a:ext cx="4676167" cy="800780"/>
              </a:xfrm>
              <a:prstGeom prst="rect">
                <a:avLst/>
              </a:prstGeom>
              <a:noFill/>
            </p:spPr>
            <p:txBody>
              <a:bodyPr wrap="square" rtlCol="0">
                <a:spAutoFit/>
              </a:bodyPr>
              <a:lstStyle/>
              <a:p>
                <a:r>
                  <a:rPr lang="en-US" sz="1050" dirty="0"/>
                  <a:t>Flexible Purchasing</a:t>
                </a:r>
              </a:p>
              <a:p>
                <a:r>
                  <a:rPr lang="en-US" sz="1050" dirty="0"/>
                  <a:t>Regular Market Volatility </a:t>
                </a:r>
              </a:p>
            </p:txBody>
          </p:sp>
          <p:cxnSp>
            <p:nvCxnSpPr>
              <p:cNvPr id="62" name="Straight Connector 61">
                <a:extLst>
                  <a:ext uri="{FF2B5EF4-FFF2-40B4-BE49-F238E27FC236}">
                    <a16:creationId xmlns:a16="http://schemas.microsoft.com/office/drawing/2014/main" id="{5522AC9D-8C31-419C-BFD7-E7C61B3AA4BE}"/>
                  </a:ext>
                </a:extLst>
              </p:cNvPr>
              <p:cNvCxnSpPr/>
              <p:nvPr/>
            </p:nvCxnSpPr>
            <p:spPr>
              <a:xfrm>
                <a:off x="1001210" y="2573441"/>
                <a:ext cx="227635" cy="0"/>
              </a:xfrm>
              <a:prstGeom prst="line">
                <a:avLst/>
              </a:prstGeom>
              <a:ln w="3810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495A8B6-B712-4BDE-B49F-BBC3C01DD5D9}"/>
                  </a:ext>
                </a:extLst>
              </p:cNvPr>
              <p:cNvCxnSpPr/>
              <p:nvPr/>
            </p:nvCxnSpPr>
            <p:spPr>
              <a:xfrm>
                <a:off x="1001209" y="2842801"/>
                <a:ext cx="227635" cy="0"/>
              </a:xfrm>
              <a:prstGeom prst="line">
                <a:avLst/>
              </a:prstGeom>
              <a:ln w="1905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56" name="Freeform 35">
              <a:extLst>
                <a:ext uri="{FF2B5EF4-FFF2-40B4-BE49-F238E27FC236}">
                  <a16:creationId xmlns:a16="http://schemas.microsoft.com/office/drawing/2014/main" id="{E7872FE0-ED21-4B4C-AED7-8719AB25C678}"/>
                </a:ext>
              </a:extLst>
            </p:cNvPr>
            <p:cNvSpPr/>
            <p:nvPr/>
          </p:nvSpPr>
          <p:spPr>
            <a:xfrm>
              <a:off x="1481328" y="2484013"/>
              <a:ext cx="1901987" cy="932688"/>
            </a:xfrm>
            <a:custGeom>
              <a:avLst/>
              <a:gdLst>
                <a:gd name="connsiteX0" fmla="*/ 0 w 1901987"/>
                <a:gd name="connsiteY0" fmla="*/ 886968 h 932688"/>
                <a:gd name="connsiteX1" fmla="*/ 9144 w 1901987"/>
                <a:gd name="connsiteY1" fmla="*/ 804672 h 932688"/>
                <a:gd name="connsiteX2" fmla="*/ 27432 w 1901987"/>
                <a:gd name="connsiteY2" fmla="*/ 768096 h 932688"/>
                <a:gd name="connsiteX3" fmla="*/ 36576 w 1901987"/>
                <a:gd name="connsiteY3" fmla="*/ 731520 h 932688"/>
                <a:gd name="connsiteX4" fmla="*/ 45720 w 1901987"/>
                <a:gd name="connsiteY4" fmla="*/ 704088 h 932688"/>
                <a:gd name="connsiteX5" fmla="*/ 54864 w 1901987"/>
                <a:gd name="connsiteY5" fmla="*/ 649224 h 932688"/>
                <a:gd name="connsiteX6" fmla="*/ 82296 w 1901987"/>
                <a:gd name="connsiteY6" fmla="*/ 566928 h 932688"/>
                <a:gd name="connsiteX7" fmla="*/ 91440 w 1901987"/>
                <a:gd name="connsiteY7" fmla="*/ 539496 h 932688"/>
                <a:gd name="connsiteX8" fmla="*/ 100584 w 1901987"/>
                <a:gd name="connsiteY8" fmla="*/ 512064 h 932688"/>
                <a:gd name="connsiteX9" fmla="*/ 146304 w 1901987"/>
                <a:gd name="connsiteY9" fmla="*/ 557784 h 932688"/>
                <a:gd name="connsiteX10" fmla="*/ 155448 w 1901987"/>
                <a:gd name="connsiteY10" fmla="*/ 612648 h 932688"/>
                <a:gd name="connsiteX11" fmla="*/ 192024 w 1901987"/>
                <a:gd name="connsiteY11" fmla="*/ 603504 h 932688"/>
                <a:gd name="connsiteX12" fmla="*/ 201168 w 1901987"/>
                <a:gd name="connsiteY12" fmla="*/ 640080 h 932688"/>
                <a:gd name="connsiteX13" fmla="*/ 219456 w 1901987"/>
                <a:gd name="connsiteY13" fmla="*/ 722376 h 932688"/>
                <a:gd name="connsiteX14" fmla="*/ 237744 w 1901987"/>
                <a:gd name="connsiteY14" fmla="*/ 777240 h 932688"/>
                <a:gd name="connsiteX15" fmla="*/ 265176 w 1901987"/>
                <a:gd name="connsiteY15" fmla="*/ 557784 h 932688"/>
                <a:gd name="connsiteX16" fmla="*/ 283464 w 1901987"/>
                <a:gd name="connsiteY16" fmla="*/ 475488 h 932688"/>
                <a:gd name="connsiteX17" fmla="*/ 301752 w 1901987"/>
                <a:gd name="connsiteY17" fmla="*/ 402336 h 932688"/>
                <a:gd name="connsiteX18" fmla="*/ 310896 w 1901987"/>
                <a:gd name="connsiteY18" fmla="*/ 512064 h 932688"/>
                <a:gd name="connsiteX19" fmla="*/ 320040 w 1901987"/>
                <a:gd name="connsiteY19" fmla="*/ 539496 h 932688"/>
                <a:gd name="connsiteX20" fmla="*/ 329184 w 1901987"/>
                <a:gd name="connsiteY20" fmla="*/ 576072 h 932688"/>
                <a:gd name="connsiteX21" fmla="*/ 356616 w 1901987"/>
                <a:gd name="connsiteY21" fmla="*/ 566928 h 932688"/>
                <a:gd name="connsiteX22" fmla="*/ 365760 w 1901987"/>
                <a:gd name="connsiteY22" fmla="*/ 539496 h 932688"/>
                <a:gd name="connsiteX23" fmla="*/ 384048 w 1901987"/>
                <a:gd name="connsiteY23" fmla="*/ 512064 h 932688"/>
                <a:gd name="connsiteX24" fmla="*/ 393192 w 1901987"/>
                <a:gd name="connsiteY24" fmla="*/ 466344 h 932688"/>
                <a:gd name="connsiteX25" fmla="*/ 402336 w 1901987"/>
                <a:gd name="connsiteY25" fmla="*/ 402336 h 932688"/>
                <a:gd name="connsiteX26" fmla="*/ 411480 w 1901987"/>
                <a:gd name="connsiteY26" fmla="*/ 365760 h 932688"/>
                <a:gd name="connsiteX27" fmla="*/ 429768 w 1901987"/>
                <a:gd name="connsiteY27" fmla="*/ 237744 h 932688"/>
                <a:gd name="connsiteX28" fmla="*/ 448056 w 1901987"/>
                <a:gd name="connsiteY28" fmla="*/ 274320 h 932688"/>
                <a:gd name="connsiteX29" fmla="*/ 475488 w 1901987"/>
                <a:gd name="connsiteY29" fmla="*/ 438912 h 932688"/>
                <a:gd name="connsiteX30" fmla="*/ 484632 w 1901987"/>
                <a:gd name="connsiteY30" fmla="*/ 493776 h 932688"/>
                <a:gd name="connsiteX31" fmla="*/ 502920 w 1901987"/>
                <a:gd name="connsiteY31" fmla="*/ 612648 h 932688"/>
                <a:gd name="connsiteX32" fmla="*/ 512064 w 1901987"/>
                <a:gd name="connsiteY32" fmla="*/ 658368 h 932688"/>
                <a:gd name="connsiteX33" fmla="*/ 530352 w 1901987"/>
                <a:gd name="connsiteY33" fmla="*/ 758952 h 932688"/>
                <a:gd name="connsiteX34" fmla="*/ 548640 w 1901987"/>
                <a:gd name="connsiteY34" fmla="*/ 676656 h 932688"/>
                <a:gd name="connsiteX35" fmla="*/ 557784 w 1901987"/>
                <a:gd name="connsiteY35" fmla="*/ 603504 h 932688"/>
                <a:gd name="connsiteX36" fmla="*/ 585216 w 1901987"/>
                <a:gd name="connsiteY36" fmla="*/ 594360 h 932688"/>
                <a:gd name="connsiteX37" fmla="*/ 603504 w 1901987"/>
                <a:gd name="connsiteY37" fmla="*/ 841248 h 932688"/>
                <a:gd name="connsiteX38" fmla="*/ 612648 w 1901987"/>
                <a:gd name="connsiteY38" fmla="*/ 932688 h 932688"/>
                <a:gd name="connsiteX39" fmla="*/ 630936 w 1901987"/>
                <a:gd name="connsiteY39" fmla="*/ 877824 h 932688"/>
                <a:gd name="connsiteX40" fmla="*/ 649224 w 1901987"/>
                <a:gd name="connsiteY40" fmla="*/ 850392 h 932688"/>
                <a:gd name="connsiteX41" fmla="*/ 658368 w 1901987"/>
                <a:gd name="connsiteY41" fmla="*/ 822960 h 932688"/>
                <a:gd name="connsiteX42" fmla="*/ 694944 w 1901987"/>
                <a:gd name="connsiteY42" fmla="*/ 768096 h 932688"/>
                <a:gd name="connsiteX43" fmla="*/ 704088 w 1901987"/>
                <a:gd name="connsiteY43" fmla="*/ 740664 h 932688"/>
                <a:gd name="connsiteX44" fmla="*/ 713232 w 1901987"/>
                <a:gd name="connsiteY44" fmla="*/ 704088 h 932688"/>
                <a:gd name="connsiteX45" fmla="*/ 731520 w 1901987"/>
                <a:gd name="connsiteY45" fmla="*/ 676656 h 932688"/>
                <a:gd name="connsiteX46" fmla="*/ 749808 w 1901987"/>
                <a:gd name="connsiteY46" fmla="*/ 612648 h 932688"/>
                <a:gd name="connsiteX47" fmla="*/ 758952 w 1901987"/>
                <a:gd name="connsiteY47" fmla="*/ 585216 h 932688"/>
                <a:gd name="connsiteX48" fmla="*/ 795528 w 1901987"/>
                <a:gd name="connsiteY48" fmla="*/ 612648 h 932688"/>
                <a:gd name="connsiteX49" fmla="*/ 804672 w 1901987"/>
                <a:gd name="connsiteY49" fmla="*/ 585216 h 932688"/>
                <a:gd name="connsiteX50" fmla="*/ 813816 w 1901987"/>
                <a:gd name="connsiteY50" fmla="*/ 612648 h 932688"/>
                <a:gd name="connsiteX51" fmla="*/ 822960 w 1901987"/>
                <a:gd name="connsiteY51" fmla="*/ 539496 h 932688"/>
                <a:gd name="connsiteX52" fmla="*/ 832104 w 1901987"/>
                <a:gd name="connsiteY52" fmla="*/ 512064 h 932688"/>
                <a:gd name="connsiteX53" fmla="*/ 850392 w 1901987"/>
                <a:gd name="connsiteY53" fmla="*/ 402336 h 932688"/>
                <a:gd name="connsiteX54" fmla="*/ 877824 w 1901987"/>
                <a:gd name="connsiteY54" fmla="*/ 310896 h 932688"/>
                <a:gd name="connsiteX55" fmla="*/ 886968 w 1901987"/>
                <a:gd name="connsiteY55" fmla="*/ 274320 h 932688"/>
                <a:gd name="connsiteX56" fmla="*/ 914400 w 1901987"/>
                <a:gd name="connsiteY56" fmla="*/ 192024 h 932688"/>
                <a:gd name="connsiteX57" fmla="*/ 932688 w 1901987"/>
                <a:gd name="connsiteY57" fmla="*/ 164592 h 932688"/>
                <a:gd name="connsiteX58" fmla="*/ 941832 w 1901987"/>
                <a:gd name="connsiteY58" fmla="*/ 128016 h 932688"/>
                <a:gd name="connsiteX59" fmla="*/ 950976 w 1901987"/>
                <a:gd name="connsiteY59" fmla="*/ 100584 h 932688"/>
                <a:gd name="connsiteX60" fmla="*/ 960120 w 1901987"/>
                <a:gd name="connsiteY60" fmla="*/ 54864 h 932688"/>
                <a:gd name="connsiteX61" fmla="*/ 978408 w 1901987"/>
                <a:gd name="connsiteY61" fmla="*/ 109728 h 932688"/>
                <a:gd name="connsiteX62" fmla="*/ 987552 w 1901987"/>
                <a:gd name="connsiteY62" fmla="*/ 137160 h 932688"/>
                <a:gd name="connsiteX63" fmla="*/ 1005840 w 1901987"/>
                <a:gd name="connsiteY63" fmla="*/ 109728 h 932688"/>
                <a:gd name="connsiteX64" fmla="*/ 1024128 w 1901987"/>
                <a:gd name="connsiteY64" fmla="*/ 54864 h 932688"/>
                <a:gd name="connsiteX65" fmla="*/ 1060704 w 1901987"/>
                <a:gd name="connsiteY65" fmla="*/ 0 h 932688"/>
                <a:gd name="connsiteX66" fmla="*/ 1069848 w 1901987"/>
                <a:gd name="connsiteY66" fmla="*/ 73152 h 932688"/>
                <a:gd name="connsiteX67" fmla="*/ 1078992 w 1901987"/>
                <a:gd name="connsiteY67" fmla="*/ 109728 h 932688"/>
                <a:gd name="connsiteX68" fmla="*/ 1088136 w 1901987"/>
                <a:gd name="connsiteY68" fmla="*/ 173736 h 932688"/>
                <a:gd name="connsiteX69" fmla="*/ 1097280 w 1901987"/>
                <a:gd name="connsiteY69" fmla="*/ 201168 h 932688"/>
                <a:gd name="connsiteX70" fmla="*/ 1106424 w 1901987"/>
                <a:gd name="connsiteY70" fmla="*/ 246888 h 932688"/>
                <a:gd name="connsiteX71" fmla="*/ 1124712 w 1901987"/>
                <a:gd name="connsiteY71" fmla="*/ 274320 h 932688"/>
                <a:gd name="connsiteX72" fmla="*/ 1133856 w 1901987"/>
                <a:gd name="connsiteY72" fmla="*/ 237744 h 932688"/>
                <a:gd name="connsiteX73" fmla="*/ 1143000 w 1901987"/>
                <a:gd name="connsiteY73" fmla="*/ 210312 h 932688"/>
                <a:gd name="connsiteX74" fmla="*/ 1152144 w 1901987"/>
                <a:gd name="connsiteY74" fmla="*/ 237744 h 932688"/>
                <a:gd name="connsiteX75" fmla="*/ 1170432 w 1901987"/>
                <a:gd name="connsiteY75" fmla="*/ 347472 h 932688"/>
                <a:gd name="connsiteX76" fmla="*/ 1179576 w 1901987"/>
                <a:gd name="connsiteY76" fmla="*/ 374904 h 932688"/>
                <a:gd name="connsiteX77" fmla="*/ 1188720 w 1901987"/>
                <a:gd name="connsiteY77" fmla="*/ 457200 h 932688"/>
                <a:gd name="connsiteX78" fmla="*/ 1197864 w 1901987"/>
                <a:gd name="connsiteY78" fmla="*/ 493776 h 932688"/>
                <a:gd name="connsiteX79" fmla="*/ 1216152 w 1901987"/>
                <a:gd name="connsiteY79" fmla="*/ 466344 h 932688"/>
                <a:gd name="connsiteX80" fmla="*/ 1234440 w 1901987"/>
                <a:gd name="connsiteY80" fmla="*/ 411480 h 932688"/>
                <a:gd name="connsiteX81" fmla="*/ 1252728 w 1901987"/>
                <a:gd name="connsiteY81" fmla="*/ 475488 h 932688"/>
                <a:gd name="connsiteX82" fmla="*/ 1271016 w 1901987"/>
                <a:gd name="connsiteY82" fmla="*/ 502920 h 932688"/>
                <a:gd name="connsiteX83" fmla="*/ 1316736 w 1901987"/>
                <a:gd name="connsiteY83" fmla="*/ 512064 h 932688"/>
                <a:gd name="connsiteX84" fmla="*/ 1325880 w 1901987"/>
                <a:gd name="connsiteY84" fmla="*/ 585216 h 932688"/>
                <a:gd name="connsiteX85" fmla="*/ 1344168 w 1901987"/>
                <a:gd name="connsiteY85" fmla="*/ 685800 h 932688"/>
                <a:gd name="connsiteX86" fmla="*/ 1353312 w 1901987"/>
                <a:gd name="connsiteY86" fmla="*/ 722376 h 932688"/>
                <a:gd name="connsiteX87" fmla="*/ 1371600 w 1901987"/>
                <a:gd name="connsiteY87" fmla="*/ 658368 h 932688"/>
                <a:gd name="connsiteX88" fmla="*/ 1389888 w 1901987"/>
                <a:gd name="connsiteY88" fmla="*/ 603504 h 932688"/>
                <a:gd name="connsiteX89" fmla="*/ 1417320 w 1901987"/>
                <a:gd name="connsiteY89" fmla="*/ 557784 h 932688"/>
                <a:gd name="connsiteX90" fmla="*/ 1463040 w 1901987"/>
                <a:gd name="connsiteY90" fmla="*/ 448056 h 932688"/>
                <a:gd name="connsiteX91" fmla="*/ 1472184 w 1901987"/>
                <a:gd name="connsiteY91" fmla="*/ 384048 h 932688"/>
                <a:gd name="connsiteX92" fmla="*/ 1490472 w 1901987"/>
                <a:gd name="connsiteY92" fmla="*/ 347472 h 932688"/>
                <a:gd name="connsiteX93" fmla="*/ 1499616 w 1901987"/>
                <a:gd name="connsiteY93" fmla="*/ 310896 h 932688"/>
                <a:gd name="connsiteX94" fmla="*/ 1517904 w 1901987"/>
                <a:gd name="connsiteY94" fmla="*/ 283464 h 932688"/>
                <a:gd name="connsiteX95" fmla="*/ 1536192 w 1901987"/>
                <a:gd name="connsiteY95" fmla="*/ 228600 h 932688"/>
                <a:gd name="connsiteX96" fmla="*/ 1545336 w 1901987"/>
                <a:gd name="connsiteY96" fmla="*/ 201168 h 932688"/>
                <a:gd name="connsiteX97" fmla="*/ 1563624 w 1901987"/>
                <a:gd name="connsiteY97" fmla="*/ 173736 h 932688"/>
                <a:gd name="connsiteX98" fmla="*/ 1572768 w 1901987"/>
                <a:gd name="connsiteY98" fmla="*/ 146304 h 932688"/>
                <a:gd name="connsiteX99" fmla="*/ 1591056 w 1901987"/>
                <a:gd name="connsiteY99" fmla="*/ 265176 h 932688"/>
                <a:gd name="connsiteX100" fmla="*/ 1609344 w 1901987"/>
                <a:gd name="connsiteY100" fmla="*/ 320040 h 932688"/>
                <a:gd name="connsiteX101" fmla="*/ 1627632 w 1901987"/>
                <a:gd name="connsiteY101" fmla="*/ 384048 h 932688"/>
                <a:gd name="connsiteX102" fmla="*/ 1645920 w 1901987"/>
                <a:gd name="connsiteY102" fmla="*/ 484632 h 932688"/>
                <a:gd name="connsiteX103" fmla="*/ 1664208 w 1901987"/>
                <a:gd name="connsiteY103" fmla="*/ 566928 h 932688"/>
                <a:gd name="connsiteX104" fmla="*/ 1673352 w 1901987"/>
                <a:gd name="connsiteY104" fmla="*/ 640080 h 932688"/>
                <a:gd name="connsiteX105" fmla="*/ 1728216 w 1901987"/>
                <a:gd name="connsiteY105" fmla="*/ 585216 h 932688"/>
                <a:gd name="connsiteX106" fmla="*/ 1746504 w 1901987"/>
                <a:gd name="connsiteY106" fmla="*/ 548640 h 932688"/>
                <a:gd name="connsiteX107" fmla="*/ 1773936 w 1901987"/>
                <a:gd name="connsiteY107" fmla="*/ 521208 h 932688"/>
                <a:gd name="connsiteX108" fmla="*/ 1801368 w 1901987"/>
                <a:gd name="connsiteY108" fmla="*/ 466344 h 932688"/>
                <a:gd name="connsiteX109" fmla="*/ 1819656 w 1901987"/>
                <a:gd name="connsiteY109" fmla="*/ 365760 h 932688"/>
                <a:gd name="connsiteX110" fmla="*/ 1856232 w 1901987"/>
                <a:gd name="connsiteY110" fmla="*/ 310896 h 932688"/>
                <a:gd name="connsiteX111" fmla="*/ 1874520 w 1901987"/>
                <a:gd name="connsiteY111" fmla="*/ 283464 h 932688"/>
                <a:gd name="connsiteX112" fmla="*/ 1883664 w 1901987"/>
                <a:gd name="connsiteY112" fmla="*/ 256032 h 932688"/>
                <a:gd name="connsiteX113" fmla="*/ 1901952 w 1901987"/>
                <a:gd name="connsiteY113" fmla="*/ 219456 h 93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1901987" h="932688">
                  <a:moveTo>
                    <a:pt x="0" y="886968"/>
                  </a:moveTo>
                  <a:cubicBezTo>
                    <a:pt x="3048" y="859536"/>
                    <a:pt x="2938" y="831566"/>
                    <a:pt x="9144" y="804672"/>
                  </a:cubicBezTo>
                  <a:cubicBezTo>
                    <a:pt x="12209" y="791390"/>
                    <a:pt x="22646" y="780859"/>
                    <a:pt x="27432" y="768096"/>
                  </a:cubicBezTo>
                  <a:cubicBezTo>
                    <a:pt x="31845" y="756329"/>
                    <a:pt x="33124" y="743604"/>
                    <a:pt x="36576" y="731520"/>
                  </a:cubicBezTo>
                  <a:cubicBezTo>
                    <a:pt x="39224" y="722252"/>
                    <a:pt x="43629" y="713497"/>
                    <a:pt x="45720" y="704088"/>
                  </a:cubicBezTo>
                  <a:cubicBezTo>
                    <a:pt x="49742" y="685989"/>
                    <a:pt x="50367" y="667211"/>
                    <a:pt x="54864" y="649224"/>
                  </a:cubicBezTo>
                  <a:lnTo>
                    <a:pt x="82296" y="566928"/>
                  </a:lnTo>
                  <a:lnTo>
                    <a:pt x="91440" y="539496"/>
                  </a:lnTo>
                  <a:lnTo>
                    <a:pt x="100584" y="512064"/>
                  </a:lnTo>
                  <a:cubicBezTo>
                    <a:pt x="121920" y="576072"/>
                    <a:pt x="100584" y="573024"/>
                    <a:pt x="146304" y="557784"/>
                  </a:cubicBezTo>
                  <a:cubicBezTo>
                    <a:pt x="149352" y="576072"/>
                    <a:pt x="142338" y="599538"/>
                    <a:pt x="155448" y="612648"/>
                  </a:cubicBezTo>
                  <a:cubicBezTo>
                    <a:pt x="164334" y="621534"/>
                    <a:pt x="181248" y="597038"/>
                    <a:pt x="192024" y="603504"/>
                  </a:cubicBezTo>
                  <a:cubicBezTo>
                    <a:pt x="202800" y="609970"/>
                    <a:pt x="198442" y="627812"/>
                    <a:pt x="201168" y="640080"/>
                  </a:cubicBezTo>
                  <a:cubicBezTo>
                    <a:pt x="208626" y="673641"/>
                    <a:pt x="209899" y="690518"/>
                    <a:pt x="219456" y="722376"/>
                  </a:cubicBezTo>
                  <a:cubicBezTo>
                    <a:pt x="224995" y="740840"/>
                    <a:pt x="237744" y="777240"/>
                    <a:pt x="237744" y="777240"/>
                  </a:cubicBezTo>
                  <a:cubicBezTo>
                    <a:pt x="267221" y="688810"/>
                    <a:pt x="245974" y="759403"/>
                    <a:pt x="265176" y="557784"/>
                  </a:cubicBezTo>
                  <a:cubicBezTo>
                    <a:pt x="267474" y="533653"/>
                    <a:pt x="278079" y="499720"/>
                    <a:pt x="283464" y="475488"/>
                  </a:cubicBezTo>
                  <a:cubicBezTo>
                    <a:pt x="298176" y="409282"/>
                    <a:pt x="285412" y="451355"/>
                    <a:pt x="301752" y="402336"/>
                  </a:cubicBezTo>
                  <a:cubicBezTo>
                    <a:pt x="304800" y="438912"/>
                    <a:pt x="306045" y="475683"/>
                    <a:pt x="310896" y="512064"/>
                  </a:cubicBezTo>
                  <a:cubicBezTo>
                    <a:pt x="312170" y="521618"/>
                    <a:pt x="317392" y="530228"/>
                    <a:pt x="320040" y="539496"/>
                  </a:cubicBezTo>
                  <a:cubicBezTo>
                    <a:pt x="323492" y="551580"/>
                    <a:pt x="326136" y="563880"/>
                    <a:pt x="329184" y="576072"/>
                  </a:cubicBezTo>
                  <a:cubicBezTo>
                    <a:pt x="338328" y="573024"/>
                    <a:pt x="349800" y="573744"/>
                    <a:pt x="356616" y="566928"/>
                  </a:cubicBezTo>
                  <a:cubicBezTo>
                    <a:pt x="363432" y="560112"/>
                    <a:pt x="361449" y="548117"/>
                    <a:pt x="365760" y="539496"/>
                  </a:cubicBezTo>
                  <a:cubicBezTo>
                    <a:pt x="370675" y="529666"/>
                    <a:pt x="377952" y="521208"/>
                    <a:pt x="384048" y="512064"/>
                  </a:cubicBezTo>
                  <a:cubicBezTo>
                    <a:pt x="387096" y="496824"/>
                    <a:pt x="390637" y="481674"/>
                    <a:pt x="393192" y="466344"/>
                  </a:cubicBezTo>
                  <a:cubicBezTo>
                    <a:pt x="396735" y="445085"/>
                    <a:pt x="398481" y="423541"/>
                    <a:pt x="402336" y="402336"/>
                  </a:cubicBezTo>
                  <a:cubicBezTo>
                    <a:pt x="404584" y="389971"/>
                    <a:pt x="409015" y="378083"/>
                    <a:pt x="411480" y="365760"/>
                  </a:cubicBezTo>
                  <a:cubicBezTo>
                    <a:pt x="420269" y="321814"/>
                    <a:pt x="424149" y="282695"/>
                    <a:pt x="429768" y="237744"/>
                  </a:cubicBezTo>
                  <a:cubicBezTo>
                    <a:pt x="435864" y="249936"/>
                    <a:pt x="444311" y="261213"/>
                    <a:pt x="448056" y="274320"/>
                  </a:cubicBezTo>
                  <a:cubicBezTo>
                    <a:pt x="465958" y="336978"/>
                    <a:pt x="466604" y="376721"/>
                    <a:pt x="475488" y="438912"/>
                  </a:cubicBezTo>
                  <a:cubicBezTo>
                    <a:pt x="478110" y="457266"/>
                    <a:pt x="481813" y="475451"/>
                    <a:pt x="484632" y="493776"/>
                  </a:cubicBezTo>
                  <a:cubicBezTo>
                    <a:pt x="494907" y="560561"/>
                    <a:pt x="491516" y="549924"/>
                    <a:pt x="502920" y="612648"/>
                  </a:cubicBezTo>
                  <a:cubicBezTo>
                    <a:pt x="505700" y="627939"/>
                    <a:pt x="509701" y="643007"/>
                    <a:pt x="512064" y="658368"/>
                  </a:cubicBezTo>
                  <a:cubicBezTo>
                    <a:pt x="526835" y="754378"/>
                    <a:pt x="511699" y="702993"/>
                    <a:pt x="530352" y="758952"/>
                  </a:cubicBezTo>
                  <a:cubicBezTo>
                    <a:pt x="537633" y="729827"/>
                    <a:pt x="543997" y="706838"/>
                    <a:pt x="548640" y="676656"/>
                  </a:cubicBezTo>
                  <a:cubicBezTo>
                    <a:pt x="552377" y="652368"/>
                    <a:pt x="547804" y="625960"/>
                    <a:pt x="557784" y="603504"/>
                  </a:cubicBezTo>
                  <a:cubicBezTo>
                    <a:pt x="561699" y="594696"/>
                    <a:pt x="576072" y="597408"/>
                    <a:pt x="585216" y="594360"/>
                  </a:cubicBezTo>
                  <a:cubicBezTo>
                    <a:pt x="618141" y="693135"/>
                    <a:pt x="589186" y="597844"/>
                    <a:pt x="603504" y="841248"/>
                  </a:cubicBezTo>
                  <a:cubicBezTo>
                    <a:pt x="605303" y="871827"/>
                    <a:pt x="609600" y="902208"/>
                    <a:pt x="612648" y="932688"/>
                  </a:cubicBezTo>
                  <a:cubicBezTo>
                    <a:pt x="618744" y="914400"/>
                    <a:pt x="620243" y="893864"/>
                    <a:pt x="630936" y="877824"/>
                  </a:cubicBezTo>
                  <a:cubicBezTo>
                    <a:pt x="637032" y="868680"/>
                    <a:pt x="644309" y="860222"/>
                    <a:pt x="649224" y="850392"/>
                  </a:cubicBezTo>
                  <a:cubicBezTo>
                    <a:pt x="653535" y="841771"/>
                    <a:pt x="653687" y="831386"/>
                    <a:pt x="658368" y="822960"/>
                  </a:cubicBezTo>
                  <a:cubicBezTo>
                    <a:pt x="669042" y="803747"/>
                    <a:pt x="687993" y="788948"/>
                    <a:pt x="694944" y="768096"/>
                  </a:cubicBezTo>
                  <a:cubicBezTo>
                    <a:pt x="697992" y="758952"/>
                    <a:pt x="701440" y="749932"/>
                    <a:pt x="704088" y="740664"/>
                  </a:cubicBezTo>
                  <a:cubicBezTo>
                    <a:pt x="707540" y="728580"/>
                    <a:pt x="708282" y="715639"/>
                    <a:pt x="713232" y="704088"/>
                  </a:cubicBezTo>
                  <a:cubicBezTo>
                    <a:pt x="717561" y="693987"/>
                    <a:pt x="726605" y="686486"/>
                    <a:pt x="731520" y="676656"/>
                  </a:cubicBezTo>
                  <a:cubicBezTo>
                    <a:pt x="738828" y="662040"/>
                    <a:pt x="745902" y="626320"/>
                    <a:pt x="749808" y="612648"/>
                  </a:cubicBezTo>
                  <a:cubicBezTo>
                    <a:pt x="752456" y="603380"/>
                    <a:pt x="755904" y="594360"/>
                    <a:pt x="758952" y="585216"/>
                  </a:cubicBezTo>
                  <a:cubicBezTo>
                    <a:pt x="775632" y="635255"/>
                    <a:pt x="769445" y="664814"/>
                    <a:pt x="795528" y="612648"/>
                  </a:cubicBezTo>
                  <a:cubicBezTo>
                    <a:pt x="799839" y="604027"/>
                    <a:pt x="801624" y="594360"/>
                    <a:pt x="804672" y="585216"/>
                  </a:cubicBezTo>
                  <a:cubicBezTo>
                    <a:pt x="807720" y="594360"/>
                    <a:pt x="810236" y="621597"/>
                    <a:pt x="813816" y="612648"/>
                  </a:cubicBezTo>
                  <a:cubicBezTo>
                    <a:pt x="822942" y="589832"/>
                    <a:pt x="818564" y="563673"/>
                    <a:pt x="822960" y="539496"/>
                  </a:cubicBezTo>
                  <a:cubicBezTo>
                    <a:pt x="824684" y="530013"/>
                    <a:pt x="830214" y="521515"/>
                    <a:pt x="832104" y="512064"/>
                  </a:cubicBezTo>
                  <a:cubicBezTo>
                    <a:pt x="839376" y="475704"/>
                    <a:pt x="845148" y="439044"/>
                    <a:pt x="850392" y="402336"/>
                  </a:cubicBezTo>
                  <a:cubicBezTo>
                    <a:pt x="861090" y="327449"/>
                    <a:pt x="847581" y="356261"/>
                    <a:pt x="877824" y="310896"/>
                  </a:cubicBezTo>
                  <a:cubicBezTo>
                    <a:pt x="880872" y="298704"/>
                    <a:pt x="883357" y="286357"/>
                    <a:pt x="886968" y="274320"/>
                  </a:cubicBezTo>
                  <a:lnTo>
                    <a:pt x="914400" y="192024"/>
                  </a:lnTo>
                  <a:cubicBezTo>
                    <a:pt x="917875" y="181598"/>
                    <a:pt x="926592" y="173736"/>
                    <a:pt x="932688" y="164592"/>
                  </a:cubicBezTo>
                  <a:cubicBezTo>
                    <a:pt x="935736" y="152400"/>
                    <a:pt x="938380" y="140100"/>
                    <a:pt x="941832" y="128016"/>
                  </a:cubicBezTo>
                  <a:cubicBezTo>
                    <a:pt x="944480" y="118748"/>
                    <a:pt x="948638" y="109935"/>
                    <a:pt x="950976" y="100584"/>
                  </a:cubicBezTo>
                  <a:cubicBezTo>
                    <a:pt x="954745" y="85506"/>
                    <a:pt x="957072" y="70104"/>
                    <a:pt x="960120" y="54864"/>
                  </a:cubicBezTo>
                  <a:lnTo>
                    <a:pt x="978408" y="109728"/>
                  </a:lnTo>
                  <a:lnTo>
                    <a:pt x="987552" y="137160"/>
                  </a:lnTo>
                  <a:cubicBezTo>
                    <a:pt x="993648" y="128016"/>
                    <a:pt x="1001377" y="119771"/>
                    <a:pt x="1005840" y="109728"/>
                  </a:cubicBezTo>
                  <a:cubicBezTo>
                    <a:pt x="1013669" y="92112"/>
                    <a:pt x="1013435" y="70904"/>
                    <a:pt x="1024128" y="54864"/>
                  </a:cubicBezTo>
                  <a:lnTo>
                    <a:pt x="1060704" y="0"/>
                  </a:lnTo>
                  <a:cubicBezTo>
                    <a:pt x="1063752" y="24384"/>
                    <a:pt x="1065808" y="48913"/>
                    <a:pt x="1069848" y="73152"/>
                  </a:cubicBezTo>
                  <a:cubicBezTo>
                    <a:pt x="1071914" y="85548"/>
                    <a:pt x="1076744" y="97363"/>
                    <a:pt x="1078992" y="109728"/>
                  </a:cubicBezTo>
                  <a:cubicBezTo>
                    <a:pt x="1082847" y="130933"/>
                    <a:pt x="1083909" y="152602"/>
                    <a:pt x="1088136" y="173736"/>
                  </a:cubicBezTo>
                  <a:cubicBezTo>
                    <a:pt x="1090026" y="183187"/>
                    <a:pt x="1094942" y="191817"/>
                    <a:pt x="1097280" y="201168"/>
                  </a:cubicBezTo>
                  <a:cubicBezTo>
                    <a:pt x="1101049" y="216246"/>
                    <a:pt x="1100967" y="232336"/>
                    <a:pt x="1106424" y="246888"/>
                  </a:cubicBezTo>
                  <a:cubicBezTo>
                    <a:pt x="1110283" y="257178"/>
                    <a:pt x="1118616" y="265176"/>
                    <a:pt x="1124712" y="274320"/>
                  </a:cubicBezTo>
                  <a:cubicBezTo>
                    <a:pt x="1127760" y="262128"/>
                    <a:pt x="1130404" y="249828"/>
                    <a:pt x="1133856" y="237744"/>
                  </a:cubicBezTo>
                  <a:cubicBezTo>
                    <a:pt x="1136504" y="228476"/>
                    <a:pt x="1133361" y="210312"/>
                    <a:pt x="1143000" y="210312"/>
                  </a:cubicBezTo>
                  <a:cubicBezTo>
                    <a:pt x="1152639" y="210312"/>
                    <a:pt x="1149496" y="228476"/>
                    <a:pt x="1152144" y="237744"/>
                  </a:cubicBezTo>
                  <a:cubicBezTo>
                    <a:pt x="1170314" y="301339"/>
                    <a:pt x="1153734" y="255635"/>
                    <a:pt x="1170432" y="347472"/>
                  </a:cubicBezTo>
                  <a:cubicBezTo>
                    <a:pt x="1172156" y="356955"/>
                    <a:pt x="1176528" y="365760"/>
                    <a:pt x="1179576" y="374904"/>
                  </a:cubicBezTo>
                  <a:cubicBezTo>
                    <a:pt x="1182624" y="402336"/>
                    <a:pt x="1184523" y="429920"/>
                    <a:pt x="1188720" y="457200"/>
                  </a:cubicBezTo>
                  <a:cubicBezTo>
                    <a:pt x="1190631" y="469621"/>
                    <a:pt x="1185942" y="489802"/>
                    <a:pt x="1197864" y="493776"/>
                  </a:cubicBezTo>
                  <a:cubicBezTo>
                    <a:pt x="1208290" y="497251"/>
                    <a:pt x="1211689" y="476387"/>
                    <a:pt x="1216152" y="466344"/>
                  </a:cubicBezTo>
                  <a:cubicBezTo>
                    <a:pt x="1223981" y="448728"/>
                    <a:pt x="1234440" y="411480"/>
                    <a:pt x="1234440" y="411480"/>
                  </a:cubicBezTo>
                  <a:cubicBezTo>
                    <a:pt x="1237370" y="423199"/>
                    <a:pt x="1246169" y="462370"/>
                    <a:pt x="1252728" y="475488"/>
                  </a:cubicBezTo>
                  <a:cubicBezTo>
                    <a:pt x="1257643" y="485318"/>
                    <a:pt x="1261474" y="497468"/>
                    <a:pt x="1271016" y="502920"/>
                  </a:cubicBezTo>
                  <a:cubicBezTo>
                    <a:pt x="1284510" y="510631"/>
                    <a:pt x="1301496" y="509016"/>
                    <a:pt x="1316736" y="512064"/>
                  </a:cubicBezTo>
                  <a:cubicBezTo>
                    <a:pt x="1319784" y="536448"/>
                    <a:pt x="1322405" y="560889"/>
                    <a:pt x="1325880" y="585216"/>
                  </a:cubicBezTo>
                  <a:cubicBezTo>
                    <a:pt x="1329850" y="613008"/>
                    <a:pt x="1337867" y="657444"/>
                    <a:pt x="1344168" y="685800"/>
                  </a:cubicBezTo>
                  <a:cubicBezTo>
                    <a:pt x="1346894" y="698068"/>
                    <a:pt x="1350264" y="710184"/>
                    <a:pt x="1353312" y="722376"/>
                  </a:cubicBezTo>
                  <a:cubicBezTo>
                    <a:pt x="1384042" y="630185"/>
                    <a:pt x="1337155" y="773185"/>
                    <a:pt x="1371600" y="658368"/>
                  </a:cubicBezTo>
                  <a:cubicBezTo>
                    <a:pt x="1377139" y="639904"/>
                    <a:pt x="1379970" y="620034"/>
                    <a:pt x="1389888" y="603504"/>
                  </a:cubicBezTo>
                  <a:lnTo>
                    <a:pt x="1417320" y="557784"/>
                  </a:lnTo>
                  <a:cubicBezTo>
                    <a:pt x="1443039" y="377751"/>
                    <a:pt x="1400490" y="598175"/>
                    <a:pt x="1463040" y="448056"/>
                  </a:cubicBezTo>
                  <a:cubicBezTo>
                    <a:pt x="1471329" y="428161"/>
                    <a:pt x="1466513" y="404841"/>
                    <a:pt x="1472184" y="384048"/>
                  </a:cubicBezTo>
                  <a:cubicBezTo>
                    <a:pt x="1475771" y="370897"/>
                    <a:pt x="1485686" y="360235"/>
                    <a:pt x="1490472" y="347472"/>
                  </a:cubicBezTo>
                  <a:cubicBezTo>
                    <a:pt x="1494885" y="335705"/>
                    <a:pt x="1494666" y="322447"/>
                    <a:pt x="1499616" y="310896"/>
                  </a:cubicBezTo>
                  <a:cubicBezTo>
                    <a:pt x="1503945" y="300795"/>
                    <a:pt x="1513441" y="293507"/>
                    <a:pt x="1517904" y="283464"/>
                  </a:cubicBezTo>
                  <a:cubicBezTo>
                    <a:pt x="1525733" y="265848"/>
                    <a:pt x="1530096" y="246888"/>
                    <a:pt x="1536192" y="228600"/>
                  </a:cubicBezTo>
                  <a:lnTo>
                    <a:pt x="1545336" y="201168"/>
                  </a:lnTo>
                  <a:cubicBezTo>
                    <a:pt x="1548811" y="190742"/>
                    <a:pt x="1558709" y="183566"/>
                    <a:pt x="1563624" y="173736"/>
                  </a:cubicBezTo>
                  <a:cubicBezTo>
                    <a:pt x="1567935" y="165115"/>
                    <a:pt x="1569720" y="155448"/>
                    <a:pt x="1572768" y="146304"/>
                  </a:cubicBezTo>
                  <a:cubicBezTo>
                    <a:pt x="1574702" y="159839"/>
                    <a:pt x="1586827" y="248260"/>
                    <a:pt x="1591056" y="265176"/>
                  </a:cubicBezTo>
                  <a:cubicBezTo>
                    <a:pt x="1595731" y="283878"/>
                    <a:pt x="1603248" y="301752"/>
                    <a:pt x="1609344" y="320040"/>
                  </a:cubicBezTo>
                  <a:cubicBezTo>
                    <a:pt x="1619527" y="350588"/>
                    <a:pt x="1619978" y="349603"/>
                    <a:pt x="1627632" y="384048"/>
                  </a:cubicBezTo>
                  <a:cubicBezTo>
                    <a:pt x="1647246" y="472311"/>
                    <a:pt x="1626068" y="385374"/>
                    <a:pt x="1645920" y="484632"/>
                  </a:cubicBezTo>
                  <a:cubicBezTo>
                    <a:pt x="1658056" y="545310"/>
                    <a:pt x="1653561" y="497725"/>
                    <a:pt x="1664208" y="566928"/>
                  </a:cubicBezTo>
                  <a:cubicBezTo>
                    <a:pt x="1667945" y="591216"/>
                    <a:pt x="1670304" y="615696"/>
                    <a:pt x="1673352" y="640080"/>
                  </a:cubicBezTo>
                  <a:cubicBezTo>
                    <a:pt x="1691640" y="621792"/>
                    <a:pt x="1716650" y="608349"/>
                    <a:pt x="1728216" y="585216"/>
                  </a:cubicBezTo>
                  <a:cubicBezTo>
                    <a:pt x="1734312" y="573024"/>
                    <a:pt x="1738581" y="559732"/>
                    <a:pt x="1746504" y="548640"/>
                  </a:cubicBezTo>
                  <a:cubicBezTo>
                    <a:pt x="1754020" y="538117"/>
                    <a:pt x="1765657" y="531142"/>
                    <a:pt x="1773936" y="521208"/>
                  </a:cubicBezTo>
                  <a:cubicBezTo>
                    <a:pt x="1793631" y="497573"/>
                    <a:pt x="1792204" y="493837"/>
                    <a:pt x="1801368" y="466344"/>
                  </a:cubicBezTo>
                  <a:cubicBezTo>
                    <a:pt x="1803361" y="450402"/>
                    <a:pt x="1806015" y="390314"/>
                    <a:pt x="1819656" y="365760"/>
                  </a:cubicBezTo>
                  <a:cubicBezTo>
                    <a:pt x="1830330" y="346547"/>
                    <a:pt x="1844040" y="329184"/>
                    <a:pt x="1856232" y="310896"/>
                  </a:cubicBezTo>
                  <a:cubicBezTo>
                    <a:pt x="1862328" y="301752"/>
                    <a:pt x="1871045" y="293890"/>
                    <a:pt x="1874520" y="283464"/>
                  </a:cubicBezTo>
                  <a:cubicBezTo>
                    <a:pt x="1877568" y="274320"/>
                    <a:pt x="1879353" y="264653"/>
                    <a:pt x="1883664" y="256032"/>
                  </a:cubicBezTo>
                  <a:cubicBezTo>
                    <a:pt x="1903643" y="216075"/>
                    <a:pt x="1901952" y="242360"/>
                    <a:pt x="1901952" y="219456"/>
                  </a:cubicBezTo>
                </a:path>
              </a:pathLst>
            </a:custGeom>
            <a:noFill/>
            <a:ln w="19050">
              <a:solidFill>
                <a:schemeClr val="bg1">
                  <a:lumMod val="75000"/>
                </a:schemeClr>
              </a:solidFill>
            </a:ln>
          </p:spPr>
          <p:txBody>
            <a:bodyPr rtlCol="0" anchor="ctr"/>
            <a:lstStyle/>
            <a:p>
              <a:pPr algn="ctr"/>
              <a:endParaRPr lang="en-US" sz="1400" dirty="0"/>
            </a:p>
          </p:txBody>
        </p:sp>
        <p:sp>
          <p:nvSpPr>
            <p:cNvPr id="57" name="Freeform 36">
              <a:extLst>
                <a:ext uri="{FF2B5EF4-FFF2-40B4-BE49-F238E27FC236}">
                  <a16:creationId xmlns:a16="http://schemas.microsoft.com/office/drawing/2014/main" id="{3C5C2E9F-1239-435B-A47E-E22D9AEDAAFE}"/>
                </a:ext>
              </a:extLst>
            </p:cNvPr>
            <p:cNvSpPr/>
            <p:nvPr/>
          </p:nvSpPr>
          <p:spPr>
            <a:xfrm>
              <a:off x="3383280" y="2255413"/>
              <a:ext cx="3758184" cy="1316736"/>
            </a:xfrm>
            <a:custGeom>
              <a:avLst/>
              <a:gdLst>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694944 w 3758184"/>
                <a:gd name="connsiteY30" fmla="*/ 1179576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02536 w 3758184"/>
                <a:gd name="connsiteY102" fmla="*/ 630936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423160 w 3758184"/>
                <a:gd name="connsiteY123" fmla="*/ 365760 h 1316736"/>
                <a:gd name="connsiteX124" fmla="*/ 2441448 w 3758184"/>
                <a:gd name="connsiteY124" fmla="*/ 265176 h 1316736"/>
                <a:gd name="connsiteX125" fmla="*/ 2450592 w 3758184"/>
                <a:gd name="connsiteY125" fmla="*/ 228600 h 1316736"/>
                <a:gd name="connsiteX126" fmla="*/ 2459736 w 3758184"/>
                <a:gd name="connsiteY126" fmla="*/ 292608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478024 w 3758184"/>
                <a:gd name="connsiteY132" fmla="*/ 576072 h 1316736"/>
                <a:gd name="connsiteX133" fmla="*/ 2496312 w 3758184"/>
                <a:gd name="connsiteY133" fmla="*/ 658368 h 1316736"/>
                <a:gd name="connsiteX134" fmla="*/ 2505456 w 3758184"/>
                <a:gd name="connsiteY134" fmla="*/ 713232 h 1316736"/>
                <a:gd name="connsiteX135" fmla="*/ 2514600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825496 w 3758184"/>
                <a:gd name="connsiteY155" fmla="*/ 612648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474720 w 3758184"/>
                <a:gd name="connsiteY207" fmla="*/ 310896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657600 w 3758184"/>
                <a:gd name="connsiteY216" fmla="*/ 566928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694944 w 3758184"/>
                <a:gd name="connsiteY30" fmla="*/ 1179576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02536 w 3758184"/>
                <a:gd name="connsiteY102" fmla="*/ 630936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423160 w 3758184"/>
                <a:gd name="connsiteY123" fmla="*/ 365760 h 1316736"/>
                <a:gd name="connsiteX124" fmla="*/ 2441448 w 3758184"/>
                <a:gd name="connsiteY124" fmla="*/ 265176 h 1316736"/>
                <a:gd name="connsiteX125" fmla="*/ 2450592 w 3758184"/>
                <a:gd name="connsiteY125" fmla="*/ 228600 h 1316736"/>
                <a:gd name="connsiteX126" fmla="*/ 2459736 w 3758184"/>
                <a:gd name="connsiteY126" fmla="*/ 292608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478024 w 3758184"/>
                <a:gd name="connsiteY132" fmla="*/ 576072 h 1316736"/>
                <a:gd name="connsiteX133" fmla="*/ 2496312 w 3758184"/>
                <a:gd name="connsiteY133" fmla="*/ 658368 h 1316736"/>
                <a:gd name="connsiteX134" fmla="*/ 2505456 w 3758184"/>
                <a:gd name="connsiteY134" fmla="*/ 713232 h 1316736"/>
                <a:gd name="connsiteX135" fmla="*/ 2514600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474720 w 3758184"/>
                <a:gd name="connsiteY207" fmla="*/ 310896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657600 w 3758184"/>
                <a:gd name="connsiteY216" fmla="*/ 566928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694944 w 3758184"/>
                <a:gd name="connsiteY30" fmla="*/ 1179576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02536 w 3758184"/>
                <a:gd name="connsiteY102" fmla="*/ 630936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441448 w 3758184"/>
                <a:gd name="connsiteY124" fmla="*/ 265176 h 1316736"/>
                <a:gd name="connsiteX125" fmla="*/ 2450592 w 3758184"/>
                <a:gd name="connsiteY125" fmla="*/ 228600 h 1316736"/>
                <a:gd name="connsiteX126" fmla="*/ 2459736 w 3758184"/>
                <a:gd name="connsiteY126" fmla="*/ 292608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478024 w 3758184"/>
                <a:gd name="connsiteY132" fmla="*/ 576072 h 1316736"/>
                <a:gd name="connsiteX133" fmla="*/ 2496312 w 3758184"/>
                <a:gd name="connsiteY133" fmla="*/ 658368 h 1316736"/>
                <a:gd name="connsiteX134" fmla="*/ 2505456 w 3758184"/>
                <a:gd name="connsiteY134" fmla="*/ 713232 h 1316736"/>
                <a:gd name="connsiteX135" fmla="*/ 2514600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474720 w 3758184"/>
                <a:gd name="connsiteY207" fmla="*/ 310896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657600 w 3758184"/>
                <a:gd name="connsiteY216" fmla="*/ 566928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694944 w 3758184"/>
                <a:gd name="connsiteY30" fmla="*/ 1179576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02536 w 3758184"/>
                <a:gd name="connsiteY102" fmla="*/ 630936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441448 w 3758184"/>
                <a:gd name="connsiteY124" fmla="*/ 265176 h 1316736"/>
                <a:gd name="connsiteX125" fmla="*/ 2450592 w 3758184"/>
                <a:gd name="connsiteY125" fmla="*/ 228600 h 1316736"/>
                <a:gd name="connsiteX126" fmla="*/ 2459736 w 3758184"/>
                <a:gd name="connsiteY126" fmla="*/ 292608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478024 w 3758184"/>
                <a:gd name="connsiteY132" fmla="*/ 576072 h 1316736"/>
                <a:gd name="connsiteX133" fmla="*/ 2496312 w 3758184"/>
                <a:gd name="connsiteY133" fmla="*/ 658368 h 1316736"/>
                <a:gd name="connsiteX134" fmla="*/ 2505456 w 3758184"/>
                <a:gd name="connsiteY134" fmla="*/ 713232 h 1316736"/>
                <a:gd name="connsiteX135" fmla="*/ 2514600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474720 w 3758184"/>
                <a:gd name="connsiteY207" fmla="*/ 310896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694944 w 3758184"/>
                <a:gd name="connsiteY30" fmla="*/ 1179576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02536 w 3758184"/>
                <a:gd name="connsiteY102" fmla="*/ 630936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441448 w 3758184"/>
                <a:gd name="connsiteY124" fmla="*/ 265176 h 1316736"/>
                <a:gd name="connsiteX125" fmla="*/ 2450592 w 3758184"/>
                <a:gd name="connsiteY125" fmla="*/ 228600 h 1316736"/>
                <a:gd name="connsiteX126" fmla="*/ 2459736 w 3758184"/>
                <a:gd name="connsiteY126" fmla="*/ 292608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478024 w 3758184"/>
                <a:gd name="connsiteY132" fmla="*/ 576072 h 1316736"/>
                <a:gd name="connsiteX133" fmla="*/ 2496312 w 3758184"/>
                <a:gd name="connsiteY133" fmla="*/ 658368 h 1316736"/>
                <a:gd name="connsiteX134" fmla="*/ 2505456 w 3758184"/>
                <a:gd name="connsiteY134" fmla="*/ 713232 h 1316736"/>
                <a:gd name="connsiteX135" fmla="*/ 2514600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694944 w 3758184"/>
                <a:gd name="connsiteY30" fmla="*/ 1179576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02536 w 3758184"/>
                <a:gd name="connsiteY102" fmla="*/ 630936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441448 w 3758184"/>
                <a:gd name="connsiteY124" fmla="*/ 265176 h 1316736"/>
                <a:gd name="connsiteX125" fmla="*/ 2450592 w 3758184"/>
                <a:gd name="connsiteY125" fmla="*/ 228600 h 1316736"/>
                <a:gd name="connsiteX126" fmla="*/ 2459736 w 3758184"/>
                <a:gd name="connsiteY126" fmla="*/ 292608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478024 w 3758184"/>
                <a:gd name="connsiteY132" fmla="*/ 576072 h 1316736"/>
                <a:gd name="connsiteX133" fmla="*/ 2496312 w 3758184"/>
                <a:gd name="connsiteY133" fmla="*/ 658368 h 1316736"/>
                <a:gd name="connsiteX134" fmla="*/ 2505456 w 3758184"/>
                <a:gd name="connsiteY134" fmla="*/ 713232 h 1316736"/>
                <a:gd name="connsiteX135" fmla="*/ 2514600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694944 w 3758184"/>
                <a:gd name="connsiteY30" fmla="*/ 1179576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02536 w 3758184"/>
                <a:gd name="connsiteY102" fmla="*/ 630936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441448 w 3758184"/>
                <a:gd name="connsiteY124" fmla="*/ 265176 h 1316736"/>
                <a:gd name="connsiteX125" fmla="*/ 2450592 w 3758184"/>
                <a:gd name="connsiteY125" fmla="*/ 228600 h 1316736"/>
                <a:gd name="connsiteX126" fmla="*/ 2459736 w 3758184"/>
                <a:gd name="connsiteY126" fmla="*/ 292608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478024 w 3758184"/>
                <a:gd name="connsiteY132" fmla="*/ 576072 h 1316736"/>
                <a:gd name="connsiteX133" fmla="*/ 2496312 w 3758184"/>
                <a:gd name="connsiteY133" fmla="*/ 658368 h 1316736"/>
                <a:gd name="connsiteX134" fmla="*/ 2505456 w 3758184"/>
                <a:gd name="connsiteY134" fmla="*/ 713232 h 1316736"/>
                <a:gd name="connsiteX135" fmla="*/ 2514600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02536 w 3758184"/>
                <a:gd name="connsiteY102" fmla="*/ 630936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441448 w 3758184"/>
                <a:gd name="connsiteY124" fmla="*/ 265176 h 1316736"/>
                <a:gd name="connsiteX125" fmla="*/ 2450592 w 3758184"/>
                <a:gd name="connsiteY125" fmla="*/ 228600 h 1316736"/>
                <a:gd name="connsiteX126" fmla="*/ 2459736 w 3758184"/>
                <a:gd name="connsiteY126" fmla="*/ 292608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478024 w 3758184"/>
                <a:gd name="connsiteY132" fmla="*/ 576072 h 1316736"/>
                <a:gd name="connsiteX133" fmla="*/ 2496312 w 3758184"/>
                <a:gd name="connsiteY133" fmla="*/ 658368 h 1316736"/>
                <a:gd name="connsiteX134" fmla="*/ 2505456 w 3758184"/>
                <a:gd name="connsiteY134" fmla="*/ 713232 h 1316736"/>
                <a:gd name="connsiteX135" fmla="*/ 2514600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02536 w 3758184"/>
                <a:gd name="connsiteY102" fmla="*/ 630936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441448 w 3758184"/>
                <a:gd name="connsiteY124" fmla="*/ 265176 h 1316736"/>
                <a:gd name="connsiteX125" fmla="*/ 2450592 w 3758184"/>
                <a:gd name="connsiteY125" fmla="*/ 228600 h 1316736"/>
                <a:gd name="connsiteX126" fmla="*/ 2459736 w 3758184"/>
                <a:gd name="connsiteY126" fmla="*/ 292608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478024 w 3758184"/>
                <a:gd name="connsiteY132" fmla="*/ 576072 h 1316736"/>
                <a:gd name="connsiteX133" fmla="*/ 2496312 w 3758184"/>
                <a:gd name="connsiteY133" fmla="*/ 658368 h 1316736"/>
                <a:gd name="connsiteX134" fmla="*/ 2505456 w 3758184"/>
                <a:gd name="connsiteY134" fmla="*/ 713232 h 1316736"/>
                <a:gd name="connsiteX135" fmla="*/ 2514600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441448 w 3758184"/>
                <a:gd name="connsiteY124" fmla="*/ 265176 h 1316736"/>
                <a:gd name="connsiteX125" fmla="*/ 2450592 w 3758184"/>
                <a:gd name="connsiteY125" fmla="*/ 228600 h 1316736"/>
                <a:gd name="connsiteX126" fmla="*/ 2459736 w 3758184"/>
                <a:gd name="connsiteY126" fmla="*/ 292608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478024 w 3758184"/>
                <a:gd name="connsiteY132" fmla="*/ 576072 h 1316736"/>
                <a:gd name="connsiteX133" fmla="*/ 2496312 w 3758184"/>
                <a:gd name="connsiteY133" fmla="*/ 658368 h 1316736"/>
                <a:gd name="connsiteX134" fmla="*/ 2505456 w 3758184"/>
                <a:gd name="connsiteY134" fmla="*/ 713232 h 1316736"/>
                <a:gd name="connsiteX135" fmla="*/ 2514600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441448 w 3758184"/>
                <a:gd name="connsiteY124" fmla="*/ 265176 h 1316736"/>
                <a:gd name="connsiteX125" fmla="*/ 2450592 w 3758184"/>
                <a:gd name="connsiteY125" fmla="*/ 228600 h 1316736"/>
                <a:gd name="connsiteX126" fmla="*/ 2459736 w 3758184"/>
                <a:gd name="connsiteY126" fmla="*/ 292608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478024 w 3758184"/>
                <a:gd name="connsiteY132" fmla="*/ 576072 h 1316736"/>
                <a:gd name="connsiteX133" fmla="*/ 2496312 w 3758184"/>
                <a:gd name="connsiteY133" fmla="*/ 658368 h 1316736"/>
                <a:gd name="connsiteX134" fmla="*/ 2505456 w 3758184"/>
                <a:gd name="connsiteY134" fmla="*/ 713232 h 1316736"/>
                <a:gd name="connsiteX135" fmla="*/ 2514600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441448 w 3758184"/>
                <a:gd name="connsiteY124" fmla="*/ 265176 h 1316736"/>
                <a:gd name="connsiteX125" fmla="*/ 2450592 w 3758184"/>
                <a:gd name="connsiteY125" fmla="*/ 228600 h 1316736"/>
                <a:gd name="connsiteX126" fmla="*/ 2440417 w 3758184"/>
                <a:gd name="connsiteY126" fmla="*/ 266850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478024 w 3758184"/>
                <a:gd name="connsiteY132" fmla="*/ 576072 h 1316736"/>
                <a:gd name="connsiteX133" fmla="*/ 2496312 w 3758184"/>
                <a:gd name="connsiteY133" fmla="*/ 658368 h 1316736"/>
                <a:gd name="connsiteX134" fmla="*/ 2505456 w 3758184"/>
                <a:gd name="connsiteY134" fmla="*/ 713232 h 1316736"/>
                <a:gd name="connsiteX135" fmla="*/ 2514600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441448 w 3758184"/>
                <a:gd name="connsiteY124" fmla="*/ 265176 h 1316736"/>
                <a:gd name="connsiteX125" fmla="*/ 2450592 w 3758184"/>
                <a:gd name="connsiteY125" fmla="*/ 228600 h 1316736"/>
                <a:gd name="connsiteX126" fmla="*/ 2414659 w 3758184"/>
                <a:gd name="connsiteY126" fmla="*/ 247532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478024 w 3758184"/>
                <a:gd name="connsiteY132" fmla="*/ 576072 h 1316736"/>
                <a:gd name="connsiteX133" fmla="*/ 2496312 w 3758184"/>
                <a:gd name="connsiteY133" fmla="*/ 658368 h 1316736"/>
                <a:gd name="connsiteX134" fmla="*/ 2505456 w 3758184"/>
                <a:gd name="connsiteY134" fmla="*/ 713232 h 1316736"/>
                <a:gd name="connsiteX135" fmla="*/ 2514600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441448 w 3758184"/>
                <a:gd name="connsiteY124" fmla="*/ 265176 h 1316736"/>
                <a:gd name="connsiteX125" fmla="*/ 2411955 w 3758184"/>
                <a:gd name="connsiteY125" fmla="*/ 164206 h 1316736"/>
                <a:gd name="connsiteX126" fmla="*/ 2414659 w 3758184"/>
                <a:gd name="connsiteY126" fmla="*/ 247532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478024 w 3758184"/>
                <a:gd name="connsiteY132" fmla="*/ 576072 h 1316736"/>
                <a:gd name="connsiteX133" fmla="*/ 2496312 w 3758184"/>
                <a:gd name="connsiteY133" fmla="*/ 658368 h 1316736"/>
                <a:gd name="connsiteX134" fmla="*/ 2505456 w 3758184"/>
                <a:gd name="connsiteY134" fmla="*/ 713232 h 1316736"/>
                <a:gd name="connsiteX135" fmla="*/ 2514600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389933 w 3758184"/>
                <a:gd name="connsiteY124" fmla="*/ 271615 h 1316736"/>
                <a:gd name="connsiteX125" fmla="*/ 2411955 w 3758184"/>
                <a:gd name="connsiteY125" fmla="*/ 164206 h 1316736"/>
                <a:gd name="connsiteX126" fmla="*/ 2414659 w 3758184"/>
                <a:gd name="connsiteY126" fmla="*/ 247532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478024 w 3758184"/>
                <a:gd name="connsiteY132" fmla="*/ 576072 h 1316736"/>
                <a:gd name="connsiteX133" fmla="*/ 2496312 w 3758184"/>
                <a:gd name="connsiteY133" fmla="*/ 658368 h 1316736"/>
                <a:gd name="connsiteX134" fmla="*/ 2505456 w 3758184"/>
                <a:gd name="connsiteY134" fmla="*/ 713232 h 1316736"/>
                <a:gd name="connsiteX135" fmla="*/ 2514600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389933 w 3758184"/>
                <a:gd name="connsiteY124" fmla="*/ 271615 h 1316736"/>
                <a:gd name="connsiteX125" fmla="*/ 2411955 w 3758184"/>
                <a:gd name="connsiteY125" fmla="*/ 164206 h 1316736"/>
                <a:gd name="connsiteX126" fmla="*/ 2414659 w 3758184"/>
                <a:gd name="connsiteY126" fmla="*/ 247532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529539 w 3758184"/>
                <a:gd name="connsiteY132" fmla="*/ 556753 h 1316736"/>
                <a:gd name="connsiteX133" fmla="*/ 2496312 w 3758184"/>
                <a:gd name="connsiteY133" fmla="*/ 658368 h 1316736"/>
                <a:gd name="connsiteX134" fmla="*/ 2505456 w 3758184"/>
                <a:gd name="connsiteY134" fmla="*/ 713232 h 1316736"/>
                <a:gd name="connsiteX135" fmla="*/ 2514600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389933 w 3758184"/>
                <a:gd name="connsiteY124" fmla="*/ 271615 h 1316736"/>
                <a:gd name="connsiteX125" fmla="*/ 2411955 w 3758184"/>
                <a:gd name="connsiteY125" fmla="*/ 164206 h 1316736"/>
                <a:gd name="connsiteX126" fmla="*/ 2414659 w 3758184"/>
                <a:gd name="connsiteY126" fmla="*/ 247532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529539 w 3758184"/>
                <a:gd name="connsiteY132" fmla="*/ 556753 h 1316736"/>
                <a:gd name="connsiteX133" fmla="*/ 2537103 w 3758184"/>
                <a:gd name="connsiteY133" fmla="*/ 671965 h 1316736"/>
                <a:gd name="connsiteX134" fmla="*/ 2505456 w 3758184"/>
                <a:gd name="connsiteY134" fmla="*/ 713232 h 1316736"/>
                <a:gd name="connsiteX135" fmla="*/ 2514600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389933 w 3758184"/>
                <a:gd name="connsiteY124" fmla="*/ 271615 h 1316736"/>
                <a:gd name="connsiteX125" fmla="*/ 2411955 w 3758184"/>
                <a:gd name="connsiteY125" fmla="*/ 164206 h 1316736"/>
                <a:gd name="connsiteX126" fmla="*/ 2414659 w 3758184"/>
                <a:gd name="connsiteY126" fmla="*/ 247532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529539 w 3758184"/>
                <a:gd name="connsiteY132" fmla="*/ 556753 h 1316736"/>
                <a:gd name="connsiteX133" fmla="*/ 2537103 w 3758184"/>
                <a:gd name="connsiteY133" fmla="*/ 671965 h 1316736"/>
                <a:gd name="connsiteX134" fmla="*/ 2542848 w 3758184"/>
                <a:gd name="connsiteY134" fmla="*/ 740426 h 1316736"/>
                <a:gd name="connsiteX135" fmla="*/ 2514600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389933 w 3758184"/>
                <a:gd name="connsiteY124" fmla="*/ 271615 h 1316736"/>
                <a:gd name="connsiteX125" fmla="*/ 2411955 w 3758184"/>
                <a:gd name="connsiteY125" fmla="*/ 164206 h 1316736"/>
                <a:gd name="connsiteX126" fmla="*/ 2414659 w 3758184"/>
                <a:gd name="connsiteY126" fmla="*/ 247532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529539 w 3758184"/>
                <a:gd name="connsiteY132" fmla="*/ 556753 h 1316736"/>
                <a:gd name="connsiteX133" fmla="*/ 2537103 w 3758184"/>
                <a:gd name="connsiteY133" fmla="*/ 671965 h 1316736"/>
                <a:gd name="connsiteX134" fmla="*/ 2542848 w 3758184"/>
                <a:gd name="connsiteY134" fmla="*/ 740426 h 1316736"/>
                <a:gd name="connsiteX135" fmla="*/ 2548593 w 3758184"/>
                <a:gd name="connsiteY135" fmla="*/ 740664 h 1316736"/>
                <a:gd name="connsiteX136" fmla="*/ 2523744 w 3758184"/>
                <a:gd name="connsiteY136" fmla="*/ 795528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389933 w 3758184"/>
                <a:gd name="connsiteY124" fmla="*/ 271615 h 1316736"/>
                <a:gd name="connsiteX125" fmla="*/ 2411955 w 3758184"/>
                <a:gd name="connsiteY125" fmla="*/ 164206 h 1316736"/>
                <a:gd name="connsiteX126" fmla="*/ 2414659 w 3758184"/>
                <a:gd name="connsiteY126" fmla="*/ 247532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529539 w 3758184"/>
                <a:gd name="connsiteY132" fmla="*/ 556753 h 1316736"/>
                <a:gd name="connsiteX133" fmla="*/ 2537103 w 3758184"/>
                <a:gd name="connsiteY133" fmla="*/ 671965 h 1316736"/>
                <a:gd name="connsiteX134" fmla="*/ 2542848 w 3758184"/>
                <a:gd name="connsiteY134" fmla="*/ 740426 h 1316736"/>
                <a:gd name="connsiteX135" fmla="*/ 2548593 w 3758184"/>
                <a:gd name="connsiteY135" fmla="*/ 740664 h 1316736"/>
                <a:gd name="connsiteX136" fmla="*/ 2547539 w 3758184"/>
                <a:gd name="connsiteY136" fmla="*/ 798927 h 1316736"/>
                <a:gd name="connsiteX137" fmla="*/ 2532888 w 3758184"/>
                <a:gd name="connsiteY137" fmla="*/ 832104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389933 w 3758184"/>
                <a:gd name="connsiteY124" fmla="*/ 271615 h 1316736"/>
                <a:gd name="connsiteX125" fmla="*/ 2411955 w 3758184"/>
                <a:gd name="connsiteY125" fmla="*/ 164206 h 1316736"/>
                <a:gd name="connsiteX126" fmla="*/ 2414659 w 3758184"/>
                <a:gd name="connsiteY126" fmla="*/ 247532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529539 w 3758184"/>
                <a:gd name="connsiteY132" fmla="*/ 556753 h 1316736"/>
                <a:gd name="connsiteX133" fmla="*/ 2537103 w 3758184"/>
                <a:gd name="connsiteY133" fmla="*/ 671965 h 1316736"/>
                <a:gd name="connsiteX134" fmla="*/ 2542848 w 3758184"/>
                <a:gd name="connsiteY134" fmla="*/ 740426 h 1316736"/>
                <a:gd name="connsiteX135" fmla="*/ 2548593 w 3758184"/>
                <a:gd name="connsiteY135" fmla="*/ 740664 h 1316736"/>
                <a:gd name="connsiteX136" fmla="*/ 2547539 w 3758184"/>
                <a:gd name="connsiteY136" fmla="*/ 798927 h 1316736"/>
                <a:gd name="connsiteX137" fmla="*/ 2549884 w 3758184"/>
                <a:gd name="connsiteY137" fmla="*/ 845701 h 1316736"/>
                <a:gd name="connsiteX138" fmla="*/ 2542032 w 3758184"/>
                <a:gd name="connsiteY138" fmla="*/ 969264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389933 w 3758184"/>
                <a:gd name="connsiteY124" fmla="*/ 271615 h 1316736"/>
                <a:gd name="connsiteX125" fmla="*/ 2411955 w 3758184"/>
                <a:gd name="connsiteY125" fmla="*/ 164206 h 1316736"/>
                <a:gd name="connsiteX126" fmla="*/ 2414659 w 3758184"/>
                <a:gd name="connsiteY126" fmla="*/ 247532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68880 w 3758184"/>
                <a:gd name="connsiteY131" fmla="*/ 658368 h 1316736"/>
                <a:gd name="connsiteX132" fmla="*/ 2529539 w 3758184"/>
                <a:gd name="connsiteY132" fmla="*/ 556753 h 1316736"/>
                <a:gd name="connsiteX133" fmla="*/ 2537103 w 3758184"/>
                <a:gd name="connsiteY133" fmla="*/ 671965 h 1316736"/>
                <a:gd name="connsiteX134" fmla="*/ 2542848 w 3758184"/>
                <a:gd name="connsiteY134" fmla="*/ 740426 h 1316736"/>
                <a:gd name="connsiteX135" fmla="*/ 2548593 w 3758184"/>
                <a:gd name="connsiteY135" fmla="*/ 740664 h 1316736"/>
                <a:gd name="connsiteX136" fmla="*/ 2547539 w 3758184"/>
                <a:gd name="connsiteY136" fmla="*/ 798927 h 1316736"/>
                <a:gd name="connsiteX137" fmla="*/ 2549884 w 3758184"/>
                <a:gd name="connsiteY137" fmla="*/ 845701 h 1316736"/>
                <a:gd name="connsiteX138" fmla="*/ 2559029 w 3758184"/>
                <a:gd name="connsiteY138" fmla="*/ 965865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389933 w 3758184"/>
                <a:gd name="connsiteY124" fmla="*/ 271615 h 1316736"/>
                <a:gd name="connsiteX125" fmla="*/ 2411955 w 3758184"/>
                <a:gd name="connsiteY125" fmla="*/ 164206 h 1316736"/>
                <a:gd name="connsiteX126" fmla="*/ 2414659 w 3758184"/>
                <a:gd name="connsiteY126" fmla="*/ 247532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92675 w 3758184"/>
                <a:gd name="connsiteY131" fmla="*/ 668566 h 1316736"/>
                <a:gd name="connsiteX132" fmla="*/ 2529539 w 3758184"/>
                <a:gd name="connsiteY132" fmla="*/ 556753 h 1316736"/>
                <a:gd name="connsiteX133" fmla="*/ 2537103 w 3758184"/>
                <a:gd name="connsiteY133" fmla="*/ 671965 h 1316736"/>
                <a:gd name="connsiteX134" fmla="*/ 2542848 w 3758184"/>
                <a:gd name="connsiteY134" fmla="*/ 740426 h 1316736"/>
                <a:gd name="connsiteX135" fmla="*/ 2548593 w 3758184"/>
                <a:gd name="connsiteY135" fmla="*/ 740664 h 1316736"/>
                <a:gd name="connsiteX136" fmla="*/ 2547539 w 3758184"/>
                <a:gd name="connsiteY136" fmla="*/ 798927 h 1316736"/>
                <a:gd name="connsiteX137" fmla="*/ 2549884 w 3758184"/>
                <a:gd name="connsiteY137" fmla="*/ 845701 h 1316736"/>
                <a:gd name="connsiteX138" fmla="*/ 2559029 w 3758184"/>
                <a:gd name="connsiteY138" fmla="*/ 965865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389933 w 3758184"/>
                <a:gd name="connsiteY124" fmla="*/ 271615 h 1316736"/>
                <a:gd name="connsiteX125" fmla="*/ 2411955 w 3758184"/>
                <a:gd name="connsiteY125" fmla="*/ 164206 h 1316736"/>
                <a:gd name="connsiteX126" fmla="*/ 2414659 w 3758184"/>
                <a:gd name="connsiteY126" fmla="*/ 247532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41448 w 3758184"/>
                <a:gd name="connsiteY130" fmla="*/ 713232 h 1316736"/>
                <a:gd name="connsiteX131" fmla="*/ 2492675 w 3758184"/>
                <a:gd name="connsiteY131" fmla="*/ 668566 h 1316736"/>
                <a:gd name="connsiteX132" fmla="*/ 2529539 w 3758184"/>
                <a:gd name="connsiteY132" fmla="*/ 556753 h 1316736"/>
                <a:gd name="connsiteX133" fmla="*/ 2537103 w 3758184"/>
                <a:gd name="connsiteY133" fmla="*/ 671965 h 1316736"/>
                <a:gd name="connsiteX134" fmla="*/ 2542848 w 3758184"/>
                <a:gd name="connsiteY134" fmla="*/ 740426 h 1316736"/>
                <a:gd name="connsiteX135" fmla="*/ 2548593 w 3758184"/>
                <a:gd name="connsiteY135" fmla="*/ 740664 h 1316736"/>
                <a:gd name="connsiteX136" fmla="*/ 2547539 w 3758184"/>
                <a:gd name="connsiteY136" fmla="*/ 798927 h 1316736"/>
                <a:gd name="connsiteX137" fmla="*/ 2549884 w 3758184"/>
                <a:gd name="connsiteY137" fmla="*/ 845701 h 1316736"/>
                <a:gd name="connsiteX138" fmla="*/ 2559029 w 3758184"/>
                <a:gd name="connsiteY138" fmla="*/ 965865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389933 w 3758184"/>
                <a:gd name="connsiteY124" fmla="*/ 271615 h 1316736"/>
                <a:gd name="connsiteX125" fmla="*/ 2411955 w 3758184"/>
                <a:gd name="connsiteY125" fmla="*/ 164206 h 1316736"/>
                <a:gd name="connsiteX126" fmla="*/ 2414659 w 3758184"/>
                <a:gd name="connsiteY126" fmla="*/ 247532 h 1316736"/>
                <a:gd name="connsiteX127" fmla="*/ 2450592 w 3758184"/>
                <a:gd name="connsiteY127" fmla="*/ 475488 h 1316736"/>
                <a:gd name="connsiteX128" fmla="*/ 2441448 w 3758184"/>
                <a:gd name="connsiteY128" fmla="*/ 521208 h 1316736"/>
                <a:gd name="connsiteX129" fmla="*/ 2432304 w 3758184"/>
                <a:gd name="connsiteY129" fmla="*/ 603504 h 1316736"/>
                <a:gd name="connsiteX130" fmla="*/ 2472041 w 3758184"/>
                <a:gd name="connsiteY130" fmla="*/ 737027 h 1316736"/>
                <a:gd name="connsiteX131" fmla="*/ 2492675 w 3758184"/>
                <a:gd name="connsiteY131" fmla="*/ 668566 h 1316736"/>
                <a:gd name="connsiteX132" fmla="*/ 2529539 w 3758184"/>
                <a:gd name="connsiteY132" fmla="*/ 556753 h 1316736"/>
                <a:gd name="connsiteX133" fmla="*/ 2537103 w 3758184"/>
                <a:gd name="connsiteY133" fmla="*/ 671965 h 1316736"/>
                <a:gd name="connsiteX134" fmla="*/ 2542848 w 3758184"/>
                <a:gd name="connsiteY134" fmla="*/ 740426 h 1316736"/>
                <a:gd name="connsiteX135" fmla="*/ 2548593 w 3758184"/>
                <a:gd name="connsiteY135" fmla="*/ 740664 h 1316736"/>
                <a:gd name="connsiteX136" fmla="*/ 2547539 w 3758184"/>
                <a:gd name="connsiteY136" fmla="*/ 798927 h 1316736"/>
                <a:gd name="connsiteX137" fmla="*/ 2549884 w 3758184"/>
                <a:gd name="connsiteY137" fmla="*/ 845701 h 1316736"/>
                <a:gd name="connsiteX138" fmla="*/ 2559029 w 3758184"/>
                <a:gd name="connsiteY138" fmla="*/ 965865 h 1316736"/>
                <a:gd name="connsiteX139" fmla="*/ 2560320 w 3758184"/>
                <a:gd name="connsiteY139" fmla="*/ 1106424 h 1316736"/>
                <a:gd name="connsiteX140" fmla="*/ 2587752 w 3758184"/>
                <a:gd name="connsiteY140" fmla="*/ 1051560 h 1316736"/>
                <a:gd name="connsiteX141" fmla="*/ 2606040 w 3758184"/>
                <a:gd name="connsiteY141" fmla="*/ 960120 h 1316736"/>
                <a:gd name="connsiteX142" fmla="*/ 2633472 w 3758184"/>
                <a:gd name="connsiteY142" fmla="*/ 941832 h 1316736"/>
                <a:gd name="connsiteX143" fmla="*/ 2642616 w 3758184"/>
                <a:gd name="connsiteY143" fmla="*/ 896112 h 1316736"/>
                <a:gd name="connsiteX144" fmla="*/ 2670048 w 3758184"/>
                <a:gd name="connsiteY144" fmla="*/ 795528 h 1316736"/>
                <a:gd name="connsiteX145" fmla="*/ 2688336 w 3758184"/>
                <a:gd name="connsiteY145" fmla="*/ 923544 h 1316736"/>
                <a:gd name="connsiteX146" fmla="*/ 2697480 w 3758184"/>
                <a:gd name="connsiteY146" fmla="*/ 1051560 h 1316736"/>
                <a:gd name="connsiteX147" fmla="*/ 2715768 w 3758184"/>
                <a:gd name="connsiteY147" fmla="*/ 1106424 h 1316736"/>
                <a:gd name="connsiteX148" fmla="*/ 2724912 w 3758184"/>
                <a:gd name="connsiteY148" fmla="*/ 1133856 h 1316736"/>
                <a:gd name="connsiteX149" fmla="*/ 2743200 w 3758184"/>
                <a:gd name="connsiteY149" fmla="*/ 1078992 h 1316736"/>
                <a:gd name="connsiteX150" fmla="*/ 2761488 w 3758184"/>
                <a:gd name="connsiteY150" fmla="*/ 1024128 h 1316736"/>
                <a:gd name="connsiteX151" fmla="*/ 2779776 w 3758184"/>
                <a:gd name="connsiteY151" fmla="*/ 950976 h 1316736"/>
                <a:gd name="connsiteX152" fmla="*/ 2788920 w 3758184"/>
                <a:gd name="connsiteY152" fmla="*/ 896112 h 1316736"/>
                <a:gd name="connsiteX153" fmla="*/ 2798064 w 3758184"/>
                <a:gd name="connsiteY153" fmla="*/ 832104 h 1316736"/>
                <a:gd name="connsiteX154" fmla="*/ 2816352 w 3758184"/>
                <a:gd name="connsiteY154" fmla="*/ 640080 h 1316736"/>
                <a:gd name="connsiteX155" fmla="*/ 2799738 w 3758184"/>
                <a:gd name="connsiteY155" fmla="*/ 850907 h 1316736"/>
                <a:gd name="connsiteX156" fmla="*/ 2834640 w 3758184"/>
                <a:gd name="connsiteY156" fmla="*/ 576072 h 1316736"/>
                <a:gd name="connsiteX157" fmla="*/ 2843784 w 3758184"/>
                <a:gd name="connsiteY157" fmla="*/ 484632 h 1316736"/>
                <a:gd name="connsiteX158" fmla="*/ 2862072 w 3758184"/>
                <a:gd name="connsiteY158" fmla="*/ 448056 h 1316736"/>
                <a:gd name="connsiteX159" fmla="*/ 2871216 w 3758184"/>
                <a:gd name="connsiteY159" fmla="*/ 484632 h 1316736"/>
                <a:gd name="connsiteX160" fmla="*/ 2889504 w 3758184"/>
                <a:gd name="connsiteY160" fmla="*/ 576072 h 1316736"/>
                <a:gd name="connsiteX161" fmla="*/ 2898648 w 3758184"/>
                <a:gd name="connsiteY161" fmla="*/ 676656 h 1316736"/>
                <a:gd name="connsiteX162" fmla="*/ 2907792 w 3758184"/>
                <a:gd name="connsiteY162" fmla="*/ 704088 h 1316736"/>
                <a:gd name="connsiteX163" fmla="*/ 2916936 w 3758184"/>
                <a:gd name="connsiteY163" fmla="*/ 749808 h 1316736"/>
                <a:gd name="connsiteX164" fmla="*/ 2926080 w 3758184"/>
                <a:gd name="connsiteY164" fmla="*/ 777240 h 1316736"/>
                <a:gd name="connsiteX165" fmla="*/ 2935224 w 3758184"/>
                <a:gd name="connsiteY165" fmla="*/ 813816 h 1316736"/>
                <a:gd name="connsiteX166" fmla="*/ 2953512 w 3758184"/>
                <a:gd name="connsiteY166" fmla="*/ 786384 h 1316736"/>
                <a:gd name="connsiteX167" fmla="*/ 2980944 w 3758184"/>
                <a:gd name="connsiteY167" fmla="*/ 566928 h 1316736"/>
                <a:gd name="connsiteX168" fmla="*/ 3008376 w 3758184"/>
                <a:gd name="connsiteY168" fmla="*/ 429768 h 1316736"/>
                <a:gd name="connsiteX169" fmla="*/ 3017520 w 3758184"/>
                <a:gd name="connsiteY169" fmla="*/ 356616 h 1316736"/>
                <a:gd name="connsiteX170" fmla="*/ 3026664 w 3758184"/>
                <a:gd name="connsiteY170" fmla="*/ 411480 h 1316736"/>
                <a:gd name="connsiteX171" fmla="*/ 3035808 w 3758184"/>
                <a:gd name="connsiteY171" fmla="*/ 457200 h 1316736"/>
                <a:gd name="connsiteX172" fmla="*/ 3044952 w 3758184"/>
                <a:gd name="connsiteY172" fmla="*/ 521208 h 1316736"/>
                <a:gd name="connsiteX173" fmla="*/ 3054096 w 3758184"/>
                <a:gd name="connsiteY173" fmla="*/ 576072 h 1316736"/>
                <a:gd name="connsiteX174" fmla="*/ 3063240 w 3758184"/>
                <a:gd name="connsiteY174" fmla="*/ 649224 h 1316736"/>
                <a:gd name="connsiteX175" fmla="*/ 3081528 w 3758184"/>
                <a:gd name="connsiteY175" fmla="*/ 740664 h 1316736"/>
                <a:gd name="connsiteX176" fmla="*/ 3099816 w 3758184"/>
                <a:gd name="connsiteY176" fmla="*/ 1033272 h 1316736"/>
                <a:gd name="connsiteX177" fmla="*/ 3127248 w 3758184"/>
                <a:gd name="connsiteY177" fmla="*/ 1161288 h 1316736"/>
                <a:gd name="connsiteX178" fmla="*/ 3145536 w 3758184"/>
                <a:gd name="connsiteY178" fmla="*/ 1234440 h 1316736"/>
                <a:gd name="connsiteX179" fmla="*/ 3154680 w 3758184"/>
                <a:gd name="connsiteY179" fmla="*/ 676656 h 1316736"/>
                <a:gd name="connsiteX180" fmla="*/ 3163824 w 3758184"/>
                <a:gd name="connsiteY180" fmla="*/ 630936 h 1316736"/>
                <a:gd name="connsiteX181" fmla="*/ 3172968 w 3758184"/>
                <a:gd name="connsiteY181" fmla="*/ 365760 h 1316736"/>
                <a:gd name="connsiteX182" fmla="*/ 3182112 w 3758184"/>
                <a:gd name="connsiteY182" fmla="*/ 329184 h 1316736"/>
                <a:gd name="connsiteX183" fmla="*/ 3191256 w 3758184"/>
                <a:gd name="connsiteY183" fmla="*/ 283464 h 1316736"/>
                <a:gd name="connsiteX184" fmla="*/ 3209544 w 3758184"/>
                <a:gd name="connsiteY184" fmla="*/ 365760 h 1316736"/>
                <a:gd name="connsiteX185" fmla="*/ 3218688 w 3758184"/>
                <a:gd name="connsiteY185" fmla="*/ 393192 h 1316736"/>
                <a:gd name="connsiteX186" fmla="*/ 3227832 w 3758184"/>
                <a:gd name="connsiteY186" fmla="*/ 448056 h 1316736"/>
                <a:gd name="connsiteX187" fmla="*/ 3236976 w 3758184"/>
                <a:gd name="connsiteY187" fmla="*/ 493776 h 1316736"/>
                <a:gd name="connsiteX188" fmla="*/ 3264408 w 3758184"/>
                <a:gd name="connsiteY188" fmla="*/ 676656 h 1316736"/>
                <a:gd name="connsiteX189" fmla="*/ 3291840 w 3758184"/>
                <a:gd name="connsiteY189" fmla="*/ 713232 h 1316736"/>
                <a:gd name="connsiteX190" fmla="*/ 3300984 w 3758184"/>
                <a:gd name="connsiteY190" fmla="*/ 749808 h 1316736"/>
                <a:gd name="connsiteX191" fmla="*/ 3319272 w 3758184"/>
                <a:gd name="connsiteY191" fmla="*/ 832104 h 1316736"/>
                <a:gd name="connsiteX192" fmla="*/ 3337560 w 3758184"/>
                <a:gd name="connsiteY192" fmla="*/ 795528 h 1316736"/>
                <a:gd name="connsiteX193" fmla="*/ 3355848 w 3758184"/>
                <a:gd name="connsiteY193" fmla="*/ 685800 h 1316736"/>
                <a:gd name="connsiteX194" fmla="*/ 3364992 w 3758184"/>
                <a:gd name="connsiteY194" fmla="*/ 448056 h 1316736"/>
                <a:gd name="connsiteX195" fmla="*/ 3374136 w 3758184"/>
                <a:gd name="connsiteY195" fmla="*/ 338328 h 1316736"/>
                <a:gd name="connsiteX196" fmla="*/ 3383280 w 3758184"/>
                <a:gd name="connsiteY196" fmla="*/ 374904 h 1316736"/>
                <a:gd name="connsiteX197" fmla="*/ 3392424 w 3758184"/>
                <a:gd name="connsiteY197" fmla="*/ 429768 h 1316736"/>
                <a:gd name="connsiteX198" fmla="*/ 3410712 w 3758184"/>
                <a:gd name="connsiteY198" fmla="*/ 512064 h 1316736"/>
                <a:gd name="connsiteX199" fmla="*/ 3429000 w 3758184"/>
                <a:gd name="connsiteY199" fmla="*/ 585216 h 1316736"/>
                <a:gd name="connsiteX200" fmla="*/ 3438144 w 3758184"/>
                <a:gd name="connsiteY200" fmla="*/ 713232 h 1316736"/>
                <a:gd name="connsiteX201" fmla="*/ 3447288 w 3758184"/>
                <a:gd name="connsiteY201" fmla="*/ 667512 h 1316736"/>
                <a:gd name="connsiteX202" fmla="*/ 3456432 w 3758184"/>
                <a:gd name="connsiteY202" fmla="*/ 594360 h 1316736"/>
                <a:gd name="connsiteX203" fmla="*/ 3465576 w 3758184"/>
                <a:gd name="connsiteY203" fmla="*/ 557784 h 1316736"/>
                <a:gd name="connsiteX204" fmla="*/ 3474720 w 3758184"/>
                <a:gd name="connsiteY204" fmla="*/ 502920 h 1316736"/>
                <a:gd name="connsiteX205" fmla="*/ 3474720 w 3758184"/>
                <a:gd name="connsiteY205" fmla="*/ 219456 h 1316736"/>
                <a:gd name="connsiteX206" fmla="*/ 3465576 w 3758184"/>
                <a:gd name="connsiteY206" fmla="*/ 192024 h 1316736"/>
                <a:gd name="connsiteX207" fmla="*/ 3500478 w 3758184"/>
                <a:gd name="connsiteY207" fmla="*/ 272260 h 1316736"/>
                <a:gd name="connsiteX208" fmla="*/ 3493008 w 3758184"/>
                <a:gd name="connsiteY208" fmla="*/ 374904 h 1316736"/>
                <a:gd name="connsiteX209" fmla="*/ 3502152 w 3758184"/>
                <a:gd name="connsiteY209" fmla="*/ 411480 h 1316736"/>
                <a:gd name="connsiteX210" fmla="*/ 3520440 w 3758184"/>
                <a:gd name="connsiteY210" fmla="*/ 438912 h 1316736"/>
                <a:gd name="connsiteX211" fmla="*/ 3529584 w 3758184"/>
                <a:gd name="connsiteY211" fmla="*/ 475488 h 1316736"/>
                <a:gd name="connsiteX212" fmla="*/ 3538728 w 3758184"/>
                <a:gd name="connsiteY212" fmla="*/ 539496 h 1316736"/>
                <a:gd name="connsiteX213" fmla="*/ 3557016 w 3758184"/>
                <a:gd name="connsiteY213" fmla="*/ 566928 h 1316736"/>
                <a:gd name="connsiteX214" fmla="*/ 3575304 w 3758184"/>
                <a:gd name="connsiteY214" fmla="*/ 640080 h 1316736"/>
                <a:gd name="connsiteX215" fmla="*/ 3611880 w 3758184"/>
                <a:gd name="connsiteY215" fmla="*/ 694944 h 1316736"/>
                <a:gd name="connsiteX216" fmla="*/ 3754191 w 3758184"/>
                <a:gd name="connsiteY216" fmla="*/ 405942 h 1316736"/>
                <a:gd name="connsiteX217" fmla="*/ 3739896 w 3758184"/>
                <a:gd name="connsiteY217" fmla="*/ 402336 h 1316736"/>
                <a:gd name="connsiteX218" fmla="*/ 3749040 w 3758184"/>
                <a:gd name="connsiteY218" fmla="*/ 365760 h 1316736"/>
                <a:gd name="connsiteX219" fmla="*/ 3758184 w 3758184"/>
                <a:gd name="connsiteY219"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389933 w 3758184"/>
                <a:gd name="connsiteY124" fmla="*/ 271615 h 1316736"/>
                <a:gd name="connsiteX125" fmla="*/ 2411955 w 3758184"/>
                <a:gd name="connsiteY125" fmla="*/ 164206 h 1316736"/>
                <a:gd name="connsiteX126" fmla="*/ 2414659 w 3758184"/>
                <a:gd name="connsiteY126" fmla="*/ 247532 h 1316736"/>
                <a:gd name="connsiteX127" fmla="*/ 2434083 w 3758184"/>
                <a:gd name="connsiteY127" fmla="*/ 463992 h 1316736"/>
                <a:gd name="connsiteX128" fmla="*/ 2450592 w 3758184"/>
                <a:gd name="connsiteY128" fmla="*/ 475488 h 1316736"/>
                <a:gd name="connsiteX129" fmla="*/ 2441448 w 3758184"/>
                <a:gd name="connsiteY129" fmla="*/ 521208 h 1316736"/>
                <a:gd name="connsiteX130" fmla="*/ 2432304 w 3758184"/>
                <a:gd name="connsiteY130" fmla="*/ 603504 h 1316736"/>
                <a:gd name="connsiteX131" fmla="*/ 2472041 w 3758184"/>
                <a:gd name="connsiteY131" fmla="*/ 737027 h 1316736"/>
                <a:gd name="connsiteX132" fmla="*/ 2492675 w 3758184"/>
                <a:gd name="connsiteY132" fmla="*/ 668566 h 1316736"/>
                <a:gd name="connsiteX133" fmla="*/ 2529539 w 3758184"/>
                <a:gd name="connsiteY133" fmla="*/ 556753 h 1316736"/>
                <a:gd name="connsiteX134" fmla="*/ 2537103 w 3758184"/>
                <a:gd name="connsiteY134" fmla="*/ 671965 h 1316736"/>
                <a:gd name="connsiteX135" fmla="*/ 2542848 w 3758184"/>
                <a:gd name="connsiteY135" fmla="*/ 740426 h 1316736"/>
                <a:gd name="connsiteX136" fmla="*/ 2548593 w 3758184"/>
                <a:gd name="connsiteY136" fmla="*/ 740664 h 1316736"/>
                <a:gd name="connsiteX137" fmla="*/ 2547539 w 3758184"/>
                <a:gd name="connsiteY137" fmla="*/ 798927 h 1316736"/>
                <a:gd name="connsiteX138" fmla="*/ 2549884 w 3758184"/>
                <a:gd name="connsiteY138" fmla="*/ 845701 h 1316736"/>
                <a:gd name="connsiteX139" fmla="*/ 2559029 w 3758184"/>
                <a:gd name="connsiteY139" fmla="*/ 965865 h 1316736"/>
                <a:gd name="connsiteX140" fmla="*/ 2560320 w 3758184"/>
                <a:gd name="connsiteY140" fmla="*/ 1106424 h 1316736"/>
                <a:gd name="connsiteX141" fmla="*/ 2587752 w 3758184"/>
                <a:gd name="connsiteY141" fmla="*/ 1051560 h 1316736"/>
                <a:gd name="connsiteX142" fmla="*/ 2606040 w 3758184"/>
                <a:gd name="connsiteY142" fmla="*/ 960120 h 1316736"/>
                <a:gd name="connsiteX143" fmla="*/ 2633472 w 3758184"/>
                <a:gd name="connsiteY143" fmla="*/ 941832 h 1316736"/>
                <a:gd name="connsiteX144" fmla="*/ 2642616 w 3758184"/>
                <a:gd name="connsiteY144" fmla="*/ 896112 h 1316736"/>
                <a:gd name="connsiteX145" fmla="*/ 2670048 w 3758184"/>
                <a:gd name="connsiteY145" fmla="*/ 795528 h 1316736"/>
                <a:gd name="connsiteX146" fmla="*/ 2688336 w 3758184"/>
                <a:gd name="connsiteY146" fmla="*/ 923544 h 1316736"/>
                <a:gd name="connsiteX147" fmla="*/ 2697480 w 3758184"/>
                <a:gd name="connsiteY147" fmla="*/ 1051560 h 1316736"/>
                <a:gd name="connsiteX148" fmla="*/ 2715768 w 3758184"/>
                <a:gd name="connsiteY148" fmla="*/ 1106424 h 1316736"/>
                <a:gd name="connsiteX149" fmla="*/ 2724912 w 3758184"/>
                <a:gd name="connsiteY149" fmla="*/ 1133856 h 1316736"/>
                <a:gd name="connsiteX150" fmla="*/ 2743200 w 3758184"/>
                <a:gd name="connsiteY150" fmla="*/ 1078992 h 1316736"/>
                <a:gd name="connsiteX151" fmla="*/ 2761488 w 3758184"/>
                <a:gd name="connsiteY151" fmla="*/ 1024128 h 1316736"/>
                <a:gd name="connsiteX152" fmla="*/ 2779776 w 3758184"/>
                <a:gd name="connsiteY152" fmla="*/ 950976 h 1316736"/>
                <a:gd name="connsiteX153" fmla="*/ 2788920 w 3758184"/>
                <a:gd name="connsiteY153" fmla="*/ 896112 h 1316736"/>
                <a:gd name="connsiteX154" fmla="*/ 2798064 w 3758184"/>
                <a:gd name="connsiteY154" fmla="*/ 832104 h 1316736"/>
                <a:gd name="connsiteX155" fmla="*/ 2816352 w 3758184"/>
                <a:gd name="connsiteY155" fmla="*/ 640080 h 1316736"/>
                <a:gd name="connsiteX156" fmla="*/ 2799738 w 3758184"/>
                <a:gd name="connsiteY156" fmla="*/ 850907 h 1316736"/>
                <a:gd name="connsiteX157" fmla="*/ 2834640 w 3758184"/>
                <a:gd name="connsiteY157" fmla="*/ 576072 h 1316736"/>
                <a:gd name="connsiteX158" fmla="*/ 2843784 w 3758184"/>
                <a:gd name="connsiteY158" fmla="*/ 484632 h 1316736"/>
                <a:gd name="connsiteX159" fmla="*/ 2862072 w 3758184"/>
                <a:gd name="connsiteY159" fmla="*/ 448056 h 1316736"/>
                <a:gd name="connsiteX160" fmla="*/ 2871216 w 3758184"/>
                <a:gd name="connsiteY160" fmla="*/ 484632 h 1316736"/>
                <a:gd name="connsiteX161" fmla="*/ 2889504 w 3758184"/>
                <a:gd name="connsiteY161" fmla="*/ 576072 h 1316736"/>
                <a:gd name="connsiteX162" fmla="*/ 2898648 w 3758184"/>
                <a:gd name="connsiteY162" fmla="*/ 676656 h 1316736"/>
                <a:gd name="connsiteX163" fmla="*/ 2907792 w 3758184"/>
                <a:gd name="connsiteY163" fmla="*/ 704088 h 1316736"/>
                <a:gd name="connsiteX164" fmla="*/ 2916936 w 3758184"/>
                <a:gd name="connsiteY164" fmla="*/ 749808 h 1316736"/>
                <a:gd name="connsiteX165" fmla="*/ 2926080 w 3758184"/>
                <a:gd name="connsiteY165" fmla="*/ 777240 h 1316736"/>
                <a:gd name="connsiteX166" fmla="*/ 2935224 w 3758184"/>
                <a:gd name="connsiteY166" fmla="*/ 813816 h 1316736"/>
                <a:gd name="connsiteX167" fmla="*/ 2953512 w 3758184"/>
                <a:gd name="connsiteY167" fmla="*/ 786384 h 1316736"/>
                <a:gd name="connsiteX168" fmla="*/ 2980944 w 3758184"/>
                <a:gd name="connsiteY168" fmla="*/ 566928 h 1316736"/>
                <a:gd name="connsiteX169" fmla="*/ 3008376 w 3758184"/>
                <a:gd name="connsiteY169" fmla="*/ 429768 h 1316736"/>
                <a:gd name="connsiteX170" fmla="*/ 3017520 w 3758184"/>
                <a:gd name="connsiteY170" fmla="*/ 356616 h 1316736"/>
                <a:gd name="connsiteX171" fmla="*/ 3026664 w 3758184"/>
                <a:gd name="connsiteY171" fmla="*/ 411480 h 1316736"/>
                <a:gd name="connsiteX172" fmla="*/ 3035808 w 3758184"/>
                <a:gd name="connsiteY172" fmla="*/ 457200 h 1316736"/>
                <a:gd name="connsiteX173" fmla="*/ 3044952 w 3758184"/>
                <a:gd name="connsiteY173" fmla="*/ 521208 h 1316736"/>
                <a:gd name="connsiteX174" fmla="*/ 3054096 w 3758184"/>
                <a:gd name="connsiteY174" fmla="*/ 576072 h 1316736"/>
                <a:gd name="connsiteX175" fmla="*/ 3063240 w 3758184"/>
                <a:gd name="connsiteY175" fmla="*/ 649224 h 1316736"/>
                <a:gd name="connsiteX176" fmla="*/ 3081528 w 3758184"/>
                <a:gd name="connsiteY176" fmla="*/ 740664 h 1316736"/>
                <a:gd name="connsiteX177" fmla="*/ 3099816 w 3758184"/>
                <a:gd name="connsiteY177" fmla="*/ 1033272 h 1316736"/>
                <a:gd name="connsiteX178" fmla="*/ 3127248 w 3758184"/>
                <a:gd name="connsiteY178" fmla="*/ 1161288 h 1316736"/>
                <a:gd name="connsiteX179" fmla="*/ 3145536 w 3758184"/>
                <a:gd name="connsiteY179" fmla="*/ 1234440 h 1316736"/>
                <a:gd name="connsiteX180" fmla="*/ 3154680 w 3758184"/>
                <a:gd name="connsiteY180" fmla="*/ 676656 h 1316736"/>
                <a:gd name="connsiteX181" fmla="*/ 3163824 w 3758184"/>
                <a:gd name="connsiteY181" fmla="*/ 630936 h 1316736"/>
                <a:gd name="connsiteX182" fmla="*/ 3172968 w 3758184"/>
                <a:gd name="connsiteY182" fmla="*/ 365760 h 1316736"/>
                <a:gd name="connsiteX183" fmla="*/ 3182112 w 3758184"/>
                <a:gd name="connsiteY183" fmla="*/ 329184 h 1316736"/>
                <a:gd name="connsiteX184" fmla="*/ 3191256 w 3758184"/>
                <a:gd name="connsiteY184" fmla="*/ 283464 h 1316736"/>
                <a:gd name="connsiteX185" fmla="*/ 3209544 w 3758184"/>
                <a:gd name="connsiteY185" fmla="*/ 365760 h 1316736"/>
                <a:gd name="connsiteX186" fmla="*/ 3218688 w 3758184"/>
                <a:gd name="connsiteY186" fmla="*/ 393192 h 1316736"/>
                <a:gd name="connsiteX187" fmla="*/ 3227832 w 3758184"/>
                <a:gd name="connsiteY187" fmla="*/ 448056 h 1316736"/>
                <a:gd name="connsiteX188" fmla="*/ 3236976 w 3758184"/>
                <a:gd name="connsiteY188" fmla="*/ 493776 h 1316736"/>
                <a:gd name="connsiteX189" fmla="*/ 3264408 w 3758184"/>
                <a:gd name="connsiteY189" fmla="*/ 676656 h 1316736"/>
                <a:gd name="connsiteX190" fmla="*/ 3291840 w 3758184"/>
                <a:gd name="connsiteY190" fmla="*/ 713232 h 1316736"/>
                <a:gd name="connsiteX191" fmla="*/ 3300984 w 3758184"/>
                <a:gd name="connsiteY191" fmla="*/ 749808 h 1316736"/>
                <a:gd name="connsiteX192" fmla="*/ 3319272 w 3758184"/>
                <a:gd name="connsiteY192" fmla="*/ 832104 h 1316736"/>
                <a:gd name="connsiteX193" fmla="*/ 3337560 w 3758184"/>
                <a:gd name="connsiteY193" fmla="*/ 795528 h 1316736"/>
                <a:gd name="connsiteX194" fmla="*/ 3355848 w 3758184"/>
                <a:gd name="connsiteY194" fmla="*/ 685800 h 1316736"/>
                <a:gd name="connsiteX195" fmla="*/ 3364992 w 3758184"/>
                <a:gd name="connsiteY195" fmla="*/ 448056 h 1316736"/>
                <a:gd name="connsiteX196" fmla="*/ 3374136 w 3758184"/>
                <a:gd name="connsiteY196" fmla="*/ 338328 h 1316736"/>
                <a:gd name="connsiteX197" fmla="*/ 3383280 w 3758184"/>
                <a:gd name="connsiteY197" fmla="*/ 374904 h 1316736"/>
                <a:gd name="connsiteX198" fmla="*/ 3392424 w 3758184"/>
                <a:gd name="connsiteY198" fmla="*/ 429768 h 1316736"/>
                <a:gd name="connsiteX199" fmla="*/ 3410712 w 3758184"/>
                <a:gd name="connsiteY199" fmla="*/ 512064 h 1316736"/>
                <a:gd name="connsiteX200" fmla="*/ 3429000 w 3758184"/>
                <a:gd name="connsiteY200" fmla="*/ 585216 h 1316736"/>
                <a:gd name="connsiteX201" fmla="*/ 3438144 w 3758184"/>
                <a:gd name="connsiteY201" fmla="*/ 713232 h 1316736"/>
                <a:gd name="connsiteX202" fmla="*/ 3447288 w 3758184"/>
                <a:gd name="connsiteY202" fmla="*/ 667512 h 1316736"/>
                <a:gd name="connsiteX203" fmla="*/ 3456432 w 3758184"/>
                <a:gd name="connsiteY203" fmla="*/ 594360 h 1316736"/>
                <a:gd name="connsiteX204" fmla="*/ 3465576 w 3758184"/>
                <a:gd name="connsiteY204" fmla="*/ 557784 h 1316736"/>
                <a:gd name="connsiteX205" fmla="*/ 3474720 w 3758184"/>
                <a:gd name="connsiteY205" fmla="*/ 502920 h 1316736"/>
                <a:gd name="connsiteX206" fmla="*/ 3474720 w 3758184"/>
                <a:gd name="connsiteY206" fmla="*/ 219456 h 1316736"/>
                <a:gd name="connsiteX207" fmla="*/ 3465576 w 3758184"/>
                <a:gd name="connsiteY207" fmla="*/ 192024 h 1316736"/>
                <a:gd name="connsiteX208" fmla="*/ 3500478 w 3758184"/>
                <a:gd name="connsiteY208" fmla="*/ 272260 h 1316736"/>
                <a:gd name="connsiteX209" fmla="*/ 3493008 w 3758184"/>
                <a:gd name="connsiteY209" fmla="*/ 374904 h 1316736"/>
                <a:gd name="connsiteX210" fmla="*/ 3502152 w 3758184"/>
                <a:gd name="connsiteY210" fmla="*/ 411480 h 1316736"/>
                <a:gd name="connsiteX211" fmla="*/ 3520440 w 3758184"/>
                <a:gd name="connsiteY211" fmla="*/ 438912 h 1316736"/>
                <a:gd name="connsiteX212" fmla="*/ 3529584 w 3758184"/>
                <a:gd name="connsiteY212" fmla="*/ 475488 h 1316736"/>
                <a:gd name="connsiteX213" fmla="*/ 3538728 w 3758184"/>
                <a:gd name="connsiteY213" fmla="*/ 539496 h 1316736"/>
                <a:gd name="connsiteX214" fmla="*/ 3557016 w 3758184"/>
                <a:gd name="connsiteY214" fmla="*/ 566928 h 1316736"/>
                <a:gd name="connsiteX215" fmla="*/ 3575304 w 3758184"/>
                <a:gd name="connsiteY215" fmla="*/ 640080 h 1316736"/>
                <a:gd name="connsiteX216" fmla="*/ 3611880 w 3758184"/>
                <a:gd name="connsiteY216" fmla="*/ 694944 h 1316736"/>
                <a:gd name="connsiteX217" fmla="*/ 3754191 w 3758184"/>
                <a:gd name="connsiteY217" fmla="*/ 405942 h 1316736"/>
                <a:gd name="connsiteX218" fmla="*/ 3739896 w 3758184"/>
                <a:gd name="connsiteY218" fmla="*/ 402336 h 1316736"/>
                <a:gd name="connsiteX219" fmla="*/ 3749040 w 3758184"/>
                <a:gd name="connsiteY219" fmla="*/ 365760 h 1316736"/>
                <a:gd name="connsiteX220" fmla="*/ 3758184 w 3758184"/>
                <a:gd name="connsiteY220"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389933 w 3758184"/>
                <a:gd name="connsiteY124" fmla="*/ 271615 h 1316736"/>
                <a:gd name="connsiteX125" fmla="*/ 2411955 w 3758184"/>
                <a:gd name="connsiteY125" fmla="*/ 164206 h 1316736"/>
                <a:gd name="connsiteX126" fmla="*/ 2414659 w 3758184"/>
                <a:gd name="connsiteY126" fmla="*/ 247532 h 1316736"/>
                <a:gd name="connsiteX127" fmla="*/ 2434083 w 3758184"/>
                <a:gd name="connsiteY127" fmla="*/ 463992 h 1316736"/>
                <a:gd name="connsiteX128" fmla="*/ 2450592 w 3758184"/>
                <a:gd name="connsiteY128" fmla="*/ 475488 h 1316736"/>
                <a:gd name="connsiteX129" fmla="*/ 2441448 w 3758184"/>
                <a:gd name="connsiteY129" fmla="*/ 521208 h 1316736"/>
                <a:gd name="connsiteX130" fmla="*/ 2452699 w 3758184"/>
                <a:gd name="connsiteY130" fmla="*/ 603504 h 1316736"/>
                <a:gd name="connsiteX131" fmla="*/ 2472041 w 3758184"/>
                <a:gd name="connsiteY131" fmla="*/ 737027 h 1316736"/>
                <a:gd name="connsiteX132" fmla="*/ 2492675 w 3758184"/>
                <a:gd name="connsiteY132" fmla="*/ 668566 h 1316736"/>
                <a:gd name="connsiteX133" fmla="*/ 2529539 w 3758184"/>
                <a:gd name="connsiteY133" fmla="*/ 556753 h 1316736"/>
                <a:gd name="connsiteX134" fmla="*/ 2537103 w 3758184"/>
                <a:gd name="connsiteY134" fmla="*/ 671965 h 1316736"/>
                <a:gd name="connsiteX135" fmla="*/ 2542848 w 3758184"/>
                <a:gd name="connsiteY135" fmla="*/ 740426 h 1316736"/>
                <a:gd name="connsiteX136" fmla="*/ 2548593 w 3758184"/>
                <a:gd name="connsiteY136" fmla="*/ 740664 h 1316736"/>
                <a:gd name="connsiteX137" fmla="*/ 2547539 w 3758184"/>
                <a:gd name="connsiteY137" fmla="*/ 798927 h 1316736"/>
                <a:gd name="connsiteX138" fmla="*/ 2549884 w 3758184"/>
                <a:gd name="connsiteY138" fmla="*/ 845701 h 1316736"/>
                <a:gd name="connsiteX139" fmla="*/ 2559029 w 3758184"/>
                <a:gd name="connsiteY139" fmla="*/ 965865 h 1316736"/>
                <a:gd name="connsiteX140" fmla="*/ 2560320 w 3758184"/>
                <a:gd name="connsiteY140" fmla="*/ 1106424 h 1316736"/>
                <a:gd name="connsiteX141" fmla="*/ 2587752 w 3758184"/>
                <a:gd name="connsiteY141" fmla="*/ 1051560 h 1316736"/>
                <a:gd name="connsiteX142" fmla="*/ 2606040 w 3758184"/>
                <a:gd name="connsiteY142" fmla="*/ 960120 h 1316736"/>
                <a:gd name="connsiteX143" fmla="*/ 2633472 w 3758184"/>
                <a:gd name="connsiteY143" fmla="*/ 941832 h 1316736"/>
                <a:gd name="connsiteX144" fmla="*/ 2642616 w 3758184"/>
                <a:gd name="connsiteY144" fmla="*/ 896112 h 1316736"/>
                <a:gd name="connsiteX145" fmla="*/ 2670048 w 3758184"/>
                <a:gd name="connsiteY145" fmla="*/ 795528 h 1316736"/>
                <a:gd name="connsiteX146" fmla="*/ 2688336 w 3758184"/>
                <a:gd name="connsiteY146" fmla="*/ 923544 h 1316736"/>
                <a:gd name="connsiteX147" fmla="*/ 2697480 w 3758184"/>
                <a:gd name="connsiteY147" fmla="*/ 1051560 h 1316736"/>
                <a:gd name="connsiteX148" fmla="*/ 2715768 w 3758184"/>
                <a:gd name="connsiteY148" fmla="*/ 1106424 h 1316736"/>
                <a:gd name="connsiteX149" fmla="*/ 2724912 w 3758184"/>
                <a:gd name="connsiteY149" fmla="*/ 1133856 h 1316736"/>
                <a:gd name="connsiteX150" fmla="*/ 2743200 w 3758184"/>
                <a:gd name="connsiteY150" fmla="*/ 1078992 h 1316736"/>
                <a:gd name="connsiteX151" fmla="*/ 2761488 w 3758184"/>
                <a:gd name="connsiteY151" fmla="*/ 1024128 h 1316736"/>
                <a:gd name="connsiteX152" fmla="*/ 2779776 w 3758184"/>
                <a:gd name="connsiteY152" fmla="*/ 950976 h 1316736"/>
                <a:gd name="connsiteX153" fmla="*/ 2788920 w 3758184"/>
                <a:gd name="connsiteY153" fmla="*/ 896112 h 1316736"/>
                <a:gd name="connsiteX154" fmla="*/ 2798064 w 3758184"/>
                <a:gd name="connsiteY154" fmla="*/ 832104 h 1316736"/>
                <a:gd name="connsiteX155" fmla="*/ 2816352 w 3758184"/>
                <a:gd name="connsiteY155" fmla="*/ 640080 h 1316736"/>
                <a:gd name="connsiteX156" fmla="*/ 2799738 w 3758184"/>
                <a:gd name="connsiteY156" fmla="*/ 850907 h 1316736"/>
                <a:gd name="connsiteX157" fmla="*/ 2834640 w 3758184"/>
                <a:gd name="connsiteY157" fmla="*/ 576072 h 1316736"/>
                <a:gd name="connsiteX158" fmla="*/ 2843784 w 3758184"/>
                <a:gd name="connsiteY158" fmla="*/ 484632 h 1316736"/>
                <a:gd name="connsiteX159" fmla="*/ 2862072 w 3758184"/>
                <a:gd name="connsiteY159" fmla="*/ 448056 h 1316736"/>
                <a:gd name="connsiteX160" fmla="*/ 2871216 w 3758184"/>
                <a:gd name="connsiteY160" fmla="*/ 484632 h 1316736"/>
                <a:gd name="connsiteX161" fmla="*/ 2889504 w 3758184"/>
                <a:gd name="connsiteY161" fmla="*/ 576072 h 1316736"/>
                <a:gd name="connsiteX162" fmla="*/ 2898648 w 3758184"/>
                <a:gd name="connsiteY162" fmla="*/ 676656 h 1316736"/>
                <a:gd name="connsiteX163" fmla="*/ 2907792 w 3758184"/>
                <a:gd name="connsiteY163" fmla="*/ 704088 h 1316736"/>
                <a:gd name="connsiteX164" fmla="*/ 2916936 w 3758184"/>
                <a:gd name="connsiteY164" fmla="*/ 749808 h 1316736"/>
                <a:gd name="connsiteX165" fmla="*/ 2926080 w 3758184"/>
                <a:gd name="connsiteY165" fmla="*/ 777240 h 1316736"/>
                <a:gd name="connsiteX166" fmla="*/ 2935224 w 3758184"/>
                <a:gd name="connsiteY166" fmla="*/ 813816 h 1316736"/>
                <a:gd name="connsiteX167" fmla="*/ 2953512 w 3758184"/>
                <a:gd name="connsiteY167" fmla="*/ 786384 h 1316736"/>
                <a:gd name="connsiteX168" fmla="*/ 2980944 w 3758184"/>
                <a:gd name="connsiteY168" fmla="*/ 566928 h 1316736"/>
                <a:gd name="connsiteX169" fmla="*/ 3008376 w 3758184"/>
                <a:gd name="connsiteY169" fmla="*/ 429768 h 1316736"/>
                <a:gd name="connsiteX170" fmla="*/ 3017520 w 3758184"/>
                <a:gd name="connsiteY170" fmla="*/ 356616 h 1316736"/>
                <a:gd name="connsiteX171" fmla="*/ 3026664 w 3758184"/>
                <a:gd name="connsiteY171" fmla="*/ 411480 h 1316736"/>
                <a:gd name="connsiteX172" fmla="*/ 3035808 w 3758184"/>
                <a:gd name="connsiteY172" fmla="*/ 457200 h 1316736"/>
                <a:gd name="connsiteX173" fmla="*/ 3044952 w 3758184"/>
                <a:gd name="connsiteY173" fmla="*/ 521208 h 1316736"/>
                <a:gd name="connsiteX174" fmla="*/ 3054096 w 3758184"/>
                <a:gd name="connsiteY174" fmla="*/ 576072 h 1316736"/>
                <a:gd name="connsiteX175" fmla="*/ 3063240 w 3758184"/>
                <a:gd name="connsiteY175" fmla="*/ 649224 h 1316736"/>
                <a:gd name="connsiteX176" fmla="*/ 3081528 w 3758184"/>
                <a:gd name="connsiteY176" fmla="*/ 740664 h 1316736"/>
                <a:gd name="connsiteX177" fmla="*/ 3099816 w 3758184"/>
                <a:gd name="connsiteY177" fmla="*/ 1033272 h 1316736"/>
                <a:gd name="connsiteX178" fmla="*/ 3127248 w 3758184"/>
                <a:gd name="connsiteY178" fmla="*/ 1161288 h 1316736"/>
                <a:gd name="connsiteX179" fmla="*/ 3145536 w 3758184"/>
                <a:gd name="connsiteY179" fmla="*/ 1234440 h 1316736"/>
                <a:gd name="connsiteX180" fmla="*/ 3154680 w 3758184"/>
                <a:gd name="connsiteY180" fmla="*/ 676656 h 1316736"/>
                <a:gd name="connsiteX181" fmla="*/ 3163824 w 3758184"/>
                <a:gd name="connsiteY181" fmla="*/ 630936 h 1316736"/>
                <a:gd name="connsiteX182" fmla="*/ 3172968 w 3758184"/>
                <a:gd name="connsiteY182" fmla="*/ 365760 h 1316736"/>
                <a:gd name="connsiteX183" fmla="*/ 3182112 w 3758184"/>
                <a:gd name="connsiteY183" fmla="*/ 329184 h 1316736"/>
                <a:gd name="connsiteX184" fmla="*/ 3191256 w 3758184"/>
                <a:gd name="connsiteY184" fmla="*/ 283464 h 1316736"/>
                <a:gd name="connsiteX185" fmla="*/ 3209544 w 3758184"/>
                <a:gd name="connsiteY185" fmla="*/ 365760 h 1316736"/>
                <a:gd name="connsiteX186" fmla="*/ 3218688 w 3758184"/>
                <a:gd name="connsiteY186" fmla="*/ 393192 h 1316736"/>
                <a:gd name="connsiteX187" fmla="*/ 3227832 w 3758184"/>
                <a:gd name="connsiteY187" fmla="*/ 448056 h 1316736"/>
                <a:gd name="connsiteX188" fmla="*/ 3236976 w 3758184"/>
                <a:gd name="connsiteY188" fmla="*/ 493776 h 1316736"/>
                <a:gd name="connsiteX189" fmla="*/ 3264408 w 3758184"/>
                <a:gd name="connsiteY189" fmla="*/ 676656 h 1316736"/>
                <a:gd name="connsiteX190" fmla="*/ 3291840 w 3758184"/>
                <a:gd name="connsiteY190" fmla="*/ 713232 h 1316736"/>
                <a:gd name="connsiteX191" fmla="*/ 3300984 w 3758184"/>
                <a:gd name="connsiteY191" fmla="*/ 749808 h 1316736"/>
                <a:gd name="connsiteX192" fmla="*/ 3319272 w 3758184"/>
                <a:gd name="connsiteY192" fmla="*/ 832104 h 1316736"/>
                <a:gd name="connsiteX193" fmla="*/ 3337560 w 3758184"/>
                <a:gd name="connsiteY193" fmla="*/ 795528 h 1316736"/>
                <a:gd name="connsiteX194" fmla="*/ 3355848 w 3758184"/>
                <a:gd name="connsiteY194" fmla="*/ 685800 h 1316736"/>
                <a:gd name="connsiteX195" fmla="*/ 3364992 w 3758184"/>
                <a:gd name="connsiteY195" fmla="*/ 448056 h 1316736"/>
                <a:gd name="connsiteX196" fmla="*/ 3374136 w 3758184"/>
                <a:gd name="connsiteY196" fmla="*/ 338328 h 1316736"/>
                <a:gd name="connsiteX197" fmla="*/ 3383280 w 3758184"/>
                <a:gd name="connsiteY197" fmla="*/ 374904 h 1316736"/>
                <a:gd name="connsiteX198" fmla="*/ 3392424 w 3758184"/>
                <a:gd name="connsiteY198" fmla="*/ 429768 h 1316736"/>
                <a:gd name="connsiteX199" fmla="*/ 3410712 w 3758184"/>
                <a:gd name="connsiteY199" fmla="*/ 512064 h 1316736"/>
                <a:gd name="connsiteX200" fmla="*/ 3429000 w 3758184"/>
                <a:gd name="connsiteY200" fmla="*/ 585216 h 1316736"/>
                <a:gd name="connsiteX201" fmla="*/ 3438144 w 3758184"/>
                <a:gd name="connsiteY201" fmla="*/ 713232 h 1316736"/>
                <a:gd name="connsiteX202" fmla="*/ 3447288 w 3758184"/>
                <a:gd name="connsiteY202" fmla="*/ 667512 h 1316736"/>
                <a:gd name="connsiteX203" fmla="*/ 3456432 w 3758184"/>
                <a:gd name="connsiteY203" fmla="*/ 594360 h 1316736"/>
                <a:gd name="connsiteX204" fmla="*/ 3465576 w 3758184"/>
                <a:gd name="connsiteY204" fmla="*/ 557784 h 1316736"/>
                <a:gd name="connsiteX205" fmla="*/ 3474720 w 3758184"/>
                <a:gd name="connsiteY205" fmla="*/ 502920 h 1316736"/>
                <a:gd name="connsiteX206" fmla="*/ 3474720 w 3758184"/>
                <a:gd name="connsiteY206" fmla="*/ 219456 h 1316736"/>
                <a:gd name="connsiteX207" fmla="*/ 3465576 w 3758184"/>
                <a:gd name="connsiteY207" fmla="*/ 192024 h 1316736"/>
                <a:gd name="connsiteX208" fmla="*/ 3500478 w 3758184"/>
                <a:gd name="connsiteY208" fmla="*/ 272260 h 1316736"/>
                <a:gd name="connsiteX209" fmla="*/ 3493008 w 3758184"/>
                <a:gd name="connsiteY209" fmla="*/ 374904 h 1316736"/>
                <a:gd name="connsiteX210" fmla="*/ 3502152 w 3758184"/>
                <a:gd name="connsiteY210" fmla="*/ 411480 h 1316736"/>
                <a:gd name="connsiteX211" fmla="*/ 3520440 w 3758184"/>
                <a:gd name="connsiteY211" fmla="*/ 438912 h 1316736"/>
                <a:gd name="connsiteX212" fmla="*/ 3529584 w 3758184"/>
                <a:gd name="connsiteY212" fmla="*/ 475488 h 1316736"/>
                <a:gd name="connsiteX213" fmla="*/ 3538728 w 3758184"/>
                <a:gd name="connsiteY213" fmla="*/ 539496 h 1316736"/>
                <a:gd name="connsiteX214" fmla="*/ 3557016 w 3758184"/>
                <a:gd name="connsiteY214" fmla="*/ 566928 h 1316736"/>
                <a:gd name="connsiteX215" fmla="*/ 3575304 w 3758184"/>
                <a:gd name="connsiteY215" fmla="*/ 640080 h 1316736"/>
                <a:gd name="connsiteX216" fmla="*/ 3611880 w 3758184"/>
                <a:gd name="connsiteY216" fmla="*/ 694944 h 1316736"/>
                <a:gd name="connsiteX217" fmla="*/ 3754191 w 3758184"/>
                <a:gd name="connsiteY217" fmla="*/ 405942 h 1316736"/>
                <a:gd name="connsiteX218" fmla="*/ 3739896 w 3758184"/>
                <a:gd name="connsiteY218" fmla="*/ 402336 h 1316736"/>
                <a:gd name="connsiteX219" fmla="*/ 3749040 w 3758184"/>
                <a:gd name="connsiteY219" fmla="*/ 365760 h 1316736"/>
                <a:gd name="connsiteX220" fmla="*/ 3758184 w 3758184"/>
                <a:gd name="connsiteY220"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15415 w 3758184"/>
                <a:gd name="connsiteY102" fmla="*/ 682451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389933 w 3758184"/>
                <a:gd name="connsiteY124" fmla="*/ 271615 h 1316736"/>
                <a:gd name="connsiteX125" fmla="*/ 2411955 w 3758184"/>
                <a:gd name="connsiteY125" fmla="*/ 164206 h 1316736"/>
                <a:gd name="connsiteX126" fmla="*/ 2414659 w 3758184"/>
                <a:gd name="connsiteY126" fmla="*/ 247532 h 1316736"/>
                <a:gd name="connsiteX127" fmla="*/ 2434083 w 3758184"/>
                <a:gd name="connsiteY127" fmla="*/ 463992 h 1316736"/>
                <a:gd name="connsiteX128" fmla="*/ 2450592 w 3758184"/>
                <a:gd name="connsiteY128" fmla="*/ 475488 h 1316736"/>
                <a:gd name="connsiteX129" fmla="*/ 2461844 w 3758184"/>
                <a:gd name="connsiteY129" fmla="*/ 517808 h 1316736"/>
                <a:gd name="connsiteX130" fmla="*/ 2452699 w 3758184"/>
                <a:gd name="connsiteY130" fmla="*/ 603504 h 1316736"/>
                <a:gd name="connsiteX131" fmla="*/ 2472041 w 3758184"/>
                <a:gd name="connsiteY131" fmla="*/ 737027 h 1316736"/>
                <a:gd name="connsiteX132" fmla="*/ 2492675 w 3758184"/>
                <a:gd name="connsiteY132" fmla="*/ 668566 h 1316736"/>
                <a:gd name="connsiteX133" fmla="*/ 2529539 w 3758184"/>
                <a:gd name="connsiteY133" fmla="*/ 556753 h 1316736"/>
                <a:gd name="connsiteX134" fmla="*/ 2537103 w 3758184"/>
                <a:gd name="connsiteY134" fmla="*/ 671965 h 1316736"/>
                <a:gd name="connsiteX135" fmla="*/ 2542848 w 3758184"/>
                <a:gd name="connsiteY135" fmla="*/ 740426 h 1316736"/>
                <a:gd name="connsiteX136" fmla="*/ 2548593 w 3758184"/>
                <a:gd name="connsiteY136" fmla="*/ 740664 h 1316736"/>
                <a:gd name="connsiteX137" fmla="*/ 2547539 w 3758184"/>
                <a:gd name="connsiteY137" fmla="*/ 798927 h 1316736"/>
                <a:gd name="connsiteX138" fmla="*/ 2549884 w 3758184"/>
                <a:gd name="connsiteY138" fmla="*/ 845701 h 1316736"/>
                <a:gd name="connsiteX139" fmla="*/ 2559029 w 3758184"/>
                <a:gd name="connsiteY139" fmla="*/ 965865 h 1316736"/>
                <a:gd name="connsiteX140" fmla="*/ 2560320 w 3758184"/>
                <a:gd name="connsiteY140" fmla="*/ 1106424 h 1316736"/>
                <a:gd name="connsiteX141" fmla="*/ 2587752 w 3758184"/>
                <a:gd name="connsiteY141" fmla="*/ 1051560 h 1316736"/>
                <a:gd name="connsiteX142" fmla="*/ 2606040 w 3758184"/>
                <a:gd name="connsiteY142" fmla="*/ 960120 h 1316736"/>
                <a:gd name="connsiteX143" fmla="*/ 2633472 w 3758184"/>
                <a:gd name="connsiteY143" fmla="*/ 941832 h 1316736"/>
                <a:gd name="connsiteX144" fmla="*/ 2642616 w 3758184"/>
                <a:gd name="connsiteY144" fmla="*/ 896112 h 1316736"/>
                <a:gd name="connsiteX145" fmla="*/ 2670048 w 3758184"/>
                <a:gd name="connsiteY145" fmla="*/ 795528 h 1316736"/>
                <a:gd name="connsiteX146" fmla="*/ 2688336 w 3758184"/>
                <a:gd name="connsiteY146" fmla="*/ 923544 h 1316736"/>
                <a:gd name="connsiteX147" fmla="*/ 2697480 w 3758184"/>
                <a:gd name="connsiteY147" fmla="*/ 1051560 h 1316736"/>
                <a:gd name="connsiteX148" fmla="*/ 2715768 w 3758184"/>
                <a:gd name="connsiteY148" fmla="*/ 1106424 h 1316736"/>
                <a:gd name="connsiteX149" fmla="*/ 2724912 w 3758184"/>
                <a:gd name="connsiteY149" fmla="*/ 1133856 h 1316736"/>
                <a:gd name="connsiteX150" fmla="*/ 2743200 w 3758184"/>
                <a:gd name="connsiteY150" fmla="*/ 1078992 h 1316736"/>
                <a:gd name="connsiteX151" fmla="*/ 2761488 w 3758184"/>
                <a:gd name="connsiteY151" fmla="*/ 1024128 h 1316736"/>
                <a:gd name="connsiteX152" fmla="*/ 2779776 w 3758184"/>
                <a:gd name="connsiteY152" fmla="*/ 950976 h 1316736"/>
                <a:gd name="connsiteX153" fmla="*/ 2788920 w 3758184"/>
                <a:gd name="connsiteY153" fmla="*/ 896112 h 1316736"/>
                <a:gd name="connsiteX154" fmla="*/ 2798064 w 3758184"/>
                <a:gd name="connsiteY154" fmla="*/ 832104 h 1316736"/>
                <a:gd name="connsiteX155" fmla="*/ 2816352 w 3758184"/>
                <a:gd name="connsiteY155" fmla="*/ 640080 h 1316736"/>
                <a:gd name="connsiteX156" fmla="*/ 2799738 w 3758184"/>
                <a:gd name="connsiteY156" fmla="*/ 850907 h 1316736"/>
                <a:gd name="connsiteX157" fmla="*/ 2834640 w 3758184"/>
                <a:gd name="connsiteY157" fmla="*/ 576072 h 1316736"/>
                <a:gd name="connsiteX158" fmla="*/ 2843784 w 3758184"/>
                <a:gd name="connsiteY158" fmla="*/ 484632 h 1316736"/>
                <a:gd name="connsiteX159" fmla="*/ 2862072 w 3758184"/>
                <a:gd name="connsiteY159" fmla="*/ 448056 h 1316736"/>
                <a:gd name="connsiteX160" fmla="*/ 2871216 w 3758184"/>
                <a:gd name="connsiteY160" fmla="*/ 484632 h 1316736"/>
                <a:gd name="connsiteX161" fmla="*/ 2889504 w 3758184"/>
                <a:gd name="connsiteY161" fmla="*/ 576072 h 1316736"/>
                <a:gd name="connsiteX162" fmla="*/ 2898648 w 3758184"/>
                <a:gd name="connsiteY162" fmla="*/ 676656 h 1316736"/>
                <a:gd name="connsiteX163" fmla="*/ 2907792 w 3758184"/>
                <a:gd name="connsiteY163" fmla="*/ 704088 h 1316736"/>
                <a:gd name="connsiteX164" fmla="*/ 2916936 w 3758184"/>
                <a:gd name="connsiteY164" fmla="*/ 749808 h 1316736"/>
                <a:gd name="connsiteX165" fmla="*/ 2926080 w 3758184"/>
                <a:gd name="connsiteY165" fmla="*/ 777240 h 1316736"/>
                <a:gd name="connsiteX166" fmla="*/ 2935224 w 3758184"/>
                <a:gd name="connsiteY166" fmla="*/ 813816 h 1316736"/>
                <a:gd name="connsiteX167" fmla="*/ 2953512 w 3758184"/>
                <a:gd name="connsiteY167" fmla="*/ 786384 h 1316736"/>
                <a:gd name="connsiteX168" fmla="*/ 2980944 w 3758184"/>
                <a:gd name="connsiteY168" fmla="*/ 566928 h 1316736"/>
                <a:gd name="connsiteX169" fmla="*/ 3008376 w 3758184"/>
                <a:gd name="connsiteY169" fmla="*/ 429768 h 1316736"/>
                <a:gd name="connsiteX170" fmla="*/ 3017520 w 3758184"/>
                <a:gd name="connsiteY170" fmla="*/ 356616 h 1316736"/>
                <a:gd name="connsiteX171" fmla="*/ 3026664 w 3758184"/>
                <a:gd name="connsiteY171" fmla="*/ 411480 h 1316736"/>
                <a:gd name="connsiteX172" fmla="*/ 3035808 w 3758184"/>
                <a:gd name="connsiteY172" fmla="*/ 457200 h 1316736"/>
                <a:gd name="connsiteX173" fmla="*/ 3044952 w 3758184"/>
                <a:gd name="connsiteY173" fmla="*/ 521208 h 1316736"/>
                <a:gd name="connsiteX174" fmla="*/ 3054096 w 3758184"/>
                <a:gd name="connsiteY174" fmla="*/ 576072 h 1316736"/>
                <a:gd name="connsiteX175" fmla="*/ 3063240 w 3758184"/>
                <a:gd name="connsiteY175" fmla="*/ 649224 h 1316736"/>
                <a:gd name="connsiteX176" fmla="*/ 3081528 w 3758184"/>
                <a:gd name="connsiteY176" fmla="*/ 740664 h 1316736"/>
                <a:gd name="connsiteX177" fmla="*/ 3099816 w 3758184"/>
                <a:gd name="connsiteY177" fmla="*/ 1033272 h 1316736"/>
                <a:gd name="connsiteX178" fmla="*/ 3127248 w 3758184"/>
                <a:gd name="connsiteY178" fmla="*/ 1161288 h 1316736"/>
                <a:gd name="connsiteX179" fmla="*/ 3145536 w 3758184"/>
                <a:gd name="connsiteY179" fmla="*/ 1234440 h 1316736"/>
                <a:gd name="connsiteX180" fmla="*/ 3154680 w 3758184"/>
                <a:gd name="connsiteY180" fmla="*/ 676656 h 1316736"/>
                <a:gd name="connsiteX181" fmla="*/ 3163824 w 3758184"/>
                <a:gd name="connsiteY181" fmla="*/ 630936 h 1316736"/>
                <a:gd name="connsiteX182" fmla="*/ 3172968 w 3758184"/>
                <a:gd name="connsiteY182" fmla="*/ 365760 h 1316736"/>
                <a:gd name="connsiteX183" fmla="*/ 3182112 w 3758184"/>
                <a:gd name="connsiteY183" fmla="*/ 329184 h 1316736"/>
                <a:gd name="connsiteX184" fmla="*/ 3191256 w 3758184"/>
                <a:gd name="connsiteY184" fmla="*/ 283464 h 1316736"/>
                <a:gd name="connsiteX185" fmla="*/ 3209544 w 3758184"/>
                <a:gd name="connsiteY185" fmla="*/ 365760 h 1316736"/>
                <a:gd name="connsiteX186" fmla="*/ 3218688 w 3758184"/>
                <a:gd name="connsiteY186" fmla="*/ 393192 h 1316736"/>
                <a:gd name="connsiteX187" fmla="*/ 3227832 w 3758184"/>
                <a:gd name="connsiteY187" fmla="*/ 448056 h 1316736"/>
                <a:gd name="connsiteX188" fmla="*/ 3236976 w 3758184"/>
                <a:gd name="connsiteY188" fmla="*/ 493776 h 1316736"/>
                <a:gd name="connsiteX189" fmla="*/ 3264408 w 3758184"/>
                <a:gd name="connsiteY189" fmla="*/ 676656 h 1316736"/>
                <a:gd name="connsiteX190" fmla="*/ 3291840 w 3758184"/>
                <a:gd name="connsiteY190" fmla="*/ 713232 h 1316736"/>
                <a:gd name="connsiteX191" fmla="*/ 3300984 w 3758184"/>
                <a:gd name="connsiteY191" fmla="*/ 749808 h 1316736"/>
                <a:gd name="connsiteX192" fmla="*/ 3319272 w 3758184"/>
                <a:gd name="connsiteY192" fmla="*/ 832104 h 1316736"/>
                <a:gd name="connsiteX193" fmla="*/ 3337560 w 3758184"/>
                <a:gd name="connsiteY193" fmla="*/ 795528 h 1316736"/>
                <a:gd name="connsiteX194" fmla="*/ 3355848 w 3758184"/>
                <a:gd name="connsiteY194" fmla="*/ 685800 h 1316736"/>
                <a:gd name="connsiteX195" fmla="*/ 3364992 w 3758184"/>
                <a:gd name="connsiteY195" fmla="*/ 448056 h 1316736"/>
                <a:gd name="connsiteX196" fmla="*/ 3374136 w 3758184"/>
                <a:gd name="connsiteY196" fmla="*/ 338328 h 1316736"/>
                <a:gd name="connsiteX197" fmla="*/ 3383280 w 3758184"/>
                <a:gd name="connsiteY197" fmla="*/ 374904 h 1316736"/>
                <a:gd name="connsiteX198" fmla="*/ 3392424 w 3758184"/>
                <a:gd name="connsiteY198" fmla="*/ 429768 h 1316736"/>
                <a:gd name="connsiteX199" fmla="*/ 3410712 w 3758184"/>
                <a:gd name="connsiteY199" fmla="*/ 512064 h 1316736"/>
                <a:gd name="connsiteX200" fmla="*/ 3429000 w 3758184"/>
                <a:gd name="connsiteY200" fmla="*/ 585216 h 1316736"/>
                <a:gd name="connsiteX201" fmla="*/ 3438144 w 3758184"/>
                <a:gd name="connsiteY201" fmla="*/ 713232 h 1316736"/>
                <a:gd name="connsiteX202" fmla="*/ 3447288 w 3758184"/>
                <a:gd name="connsiteY202" fmla="*/ 667512 h 1316736"/>
                <a:gd name="connsiteX203" fmla="*/ 3456432 w 3758184"/>
                <a:gd name="connsiteY203" fmla="*/ 594360 h 1316736"/>
                <a:gd name="connsiteX204" fmla="*/ 3465576 w 3758184"/>
                <a:gd name="connsiteY204" fmla="*/ 557784 h 1316736"/>
                <a:gd name="connsiteX205" fmla="*/ 3474720 w 3758184"/>
                <a:gd name="connsiteY205" fmla="*/ 502920 h 1316736"/>
                <a:gd name="connsiteX206" fmla="*/ 3474720 w 3758184"/>
                <a:gd name="connsiteY206" fmla="*/ 219456 h 1316736"/>
                <a:gd name="connsiteX207" fmla="*/ 3465576 w 3758184"/>
                <a:gd name="connsiteY207" fmla="*/ 192024 h 1316736"/>
                <a:gd name="connsiteX208" fmla="*/ 3500478 w 3758184"/>
                <a:gd name="connsiteY208" fmla="*/ 272260 h 1316736"/>
                <a:gd name="connsiteX209" fmla="*/ 3493008 w 3758184"/>
                <a:gd name="connsiteY209" fmla="*/ 374904 h 1316736"/>
                <a:gd name="connsiteX210" fmla="*/ 3502152 w 3758184"/>
                <a:gd name="connsiteY210" fmla="*/ 411480 h 1316736"/>
                <a:gd name="connsiteX211" fmla="*/ 3520440 w 3758184"/>
                <a:gd name="connsiteY211" fmla="*/ 438912 h 1316736"/>
                <a:gd name="connsiteX212" fmla="*/ 3529584 w 3758184"/>
                <a:gd name="connsiteY212" fmla="*/ 475488 h 1316736"/>
                <a:gd name="connsiteX213" fmla="*/ 3538728 w 3758184"/>
                <a:gd name="connsiteY213" fmla="*/ 539496 h 1316736"/>
                <a:gd name="connsiteX214" fmla="*/ 3557016 w 3758184"/>
                <a:gd name="connsiteY214" fmla="*/ 566928 h 1316736"/>
                <a:gd name="connsiteX215" fmla="*/ 3575304 w 3758184"/>
                <a:gd name="connsiteY215" fmla="*/ 640080 h 1316736"/>
                <a:gd name="connsiteX216" fmla="*/ 3611880 w 3758184"/>
                <a:gd name="connsiteY216" fmla="*/ 694944 h 1316736"/>
                <a:gd name="connsiteX217" fmla="*/ 3754191 w 3758184"/>
                <a:gd name="connsiteY217" fmla="*/ 405942 h 1316736"/>
                <a:gd name="connsiteX218" fmla="*/ 3739896 w 3758184"/>
                <a:gd name="connsiteY218" fmla="*/ 402336 h 1316736"/>
                <a:gd name="connsiteX219" fmla="*/ 3749040 w 3758184"/>
                <a:gd name="connsiteY219" fmla="*/ 365760 h 1316736"/>
                <a:gd name="connsiteX220" fmla="*/ 3758184 w 3758184"/>
                <a:gd name="connsiteY220"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35811 w 3758184"/>
                <a:gd name="connsiteY102" fmla="*/ 675653 h 1316736"/>
                <a:gd name="connsiteX103" fmla="*/ 2029968 w 3758184"/>
                <a:gd name="connsiteY103" fmla="*/ 466344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389933 w 3758184"/>
                <a:gd name="connsiteY124" fmla="*/ 271615 h 1316736"/>
                <a:gd name="connsiteX125" fmla="*/ 2411955 w 3758184"/>
                <a:gd name="connsiteY125" fmla="*/ 164206 h 1316736"/>
                <a:gd name="connsiteX126" fmla="*/ 2414659 w 3758184"/>
                <a:gd name="connsiteY126" fmla="*/ 247532 h 1316736"/>
                <a:gd name="connsiteX127" fmla="*/ 2434083 w 3758184"/>
                <a:gd name="connsiteY127" fmla="*/ 463992 h 1316736"/>
                <a:gd name="connsiteX128" fmla="*/ 2450592 w 3758184"/>
                <a:gd name="connsiteY128" fmla="*/ 475488 h 1316736"/>
                <a:gd name="connsiteX129" fmla="*/ 2461844 w 3758184"/>
                <a:gd name="connsiteY129" fmla="*/ 517808 h 1316736"/>
                <a:gd name="connsiteX130" fmla="*/ 2452699 w 3758184"/>
                <a:gd name="connsiteY130" fmla="*/ 603504 h 1316736"/>
                <a:gd name="connsiteX131" fmla="*/ 2472041 w 3758184"/>
                <a:gd name="connsiteY131" fmla="*/ 737027 h 1316736"/>
                <a:gd name="connsiteX132" fmla="*/ 2492675 w 3758184"/>
                <a:gd name="connsiteY132" fmla="*/ 668566 h 1316736"/>
                <a:gd name="connsiteX133" fmla="*/ 2529539 w 3758184"/>
                <a:gd name="connsiteY133" fmla="*/ 556753 h 1316736"/>
                <a:gd name="connsiteX134" fmla="*/ 2537103 w 3758184"/>
                <a:gd name="connsiteY134" fmla="*/ 671965 h 1316736"/>
                <a:gd name="connsiteX135" fmla="*/ 2542848 w 3758184"/>
                <a:gd name="connsiteY135" fmla="*/ 740426 h 1316736"/>
                <a:gd name="connsiteX136" fmla="*/ 2548593 w 3758184"/>
                <a:gd name="connsiteY136" fmla="*/ 740664 h 1316736"/>
                <a:gd name="connsiteX137" fmla="*/ 2547539 w 3758184"/>
                <a:gd name="connsiteY137" fmla="*/ 798927 h 1316736"/>
                <a:gd name="connsiteX138" fmla="*/ 2549884 w 3758184"/>
                <a:gd name="connsiteY138" fmla="*/ 845701 h 1316736"/>
                <a:gd name="connsiteX139" fmla="*/ 2559029 w 3758184"/>
                <a:gd name="connsiteY139" fmla="*/ 965865 h 1316736"/>
                <a:gd name="connsiteX140" fmla="*/ 2560320 w 3758184"/>
                <a:gd name="connsiteY140" fmla="*/ 1106424 h 1316736"/>
                <a:gd name="connsiteX141" fmla="*/ 2587752 w 3758184"/>
                <a:gd name="connsiteY141" fmla="*/ 1051560 h 1316736"/>
                <a:gd name="connsiteX142" fmla="*/ 2606040 w 3758184"/>
                <a:gd name="connsiteY142" fmla="*/ 960120 h 1316736"/>
                <a:gd name="connsiteX143" fmla="*/ 2633472 w 3758184"/>
                <a:gd name="connsiteY143" fmla="*/ 941832 h 1316736"/>
                <a:gd name="connsiteX144" fmla="*/ 2642616 w 3758184"/>
                <a:gd name="connsiteY144" fmla="*/ 896112 h 1316736"/>
                <a:gd name="connsiteX145" fmla="*/ 2670048 w 3758184"/>
                <a:gd name="connsiteY145" fmla="*/ 795528 h 1316736"/>
                <a:gd name="connsiteX146" fmla="*/ 2688336 w 3758184"/>
                <a:gd name="connsiteY146" fmla="*/ 923544 h 1316736"/>
                <a:gd name="connsiteX147" fmla="*/ 2697480 w 3758184"/>
                <a:gd name="connsiteY147" fmla="*/ 1051560 h 1316736"/>
                <a:gd name="connsiteX148" fmla="*/ 2715768 w 3758184"/>
                <a:gd name="connsiteY148" fmla="*/ 1106424 h 1316736"/>
                <a:gd name="connsiteX149" fmla="*/ 2724912 w 3758184"/>
                <a:gd name="connsiteY149" fmla="*/ 1133856 h 1316736"/>
                <a:gd name="connsiteX150" fmla="*/ 2743200 w 3758184"/>
                <a:gd name="connsiteY150" fmla="*/ 1078992 h 1316736"/>
                <a:gd name="connsiteX151" fmla="*/ 2761488 w 3758184"/>
                <a:gd name="connsiteY151" fmla="*/ 1024128 h 1316736"/>
                <a:gd name="connsiteX152" fmla="*/ 2779776 w 3758184"/>
                <a:gd name="connsiteY152" fmla="*/ 950976 h 1316736"/>
                <a:gd name="connsiteX153" fmla="*/ 2788920 w 3758184"/>
                <a:gd name="connsiteY153" fmla="*/ 896112 h 1316736"/>
                <a:gd name="connsiteX154" fmla="*/ 2798064 w 3758184"/>
                <a:gd name="connsiteY154" fmla="*/ 832104 h 1316736"/>
                <a:gd name="connsiteX155" fmla="*/ 2816352 w 3758184"/>
                <a:gd name="connsiteY155" fmla="*/ 640080 h 1316736"/>
                <a:gd name="connsiteX156" fmla="*/ 2799738 w 3758184"/>
                <a:gd name="connsiteY156" fmla="*/ 850907 h 1316736"/>
                <a:gd name="connsiteX157" fmla="*/ 2834640 w 3758184"/>
                <a:gd name="connsiteY157" fmla="*/ 576072 h 1316736"/>
                <a:gd name="connsiteX158" fmla="*/ 2843784 w 3758184"/>
                <a:gd name="connsiteY158" fmla="*/ 484632 h 1316736"/>
                <a:gd name="connsiteX159" fmla="*/ 2862072 w 3758184"/>
                <a:gd name="connsiteY159" fmla="*/ 448056 h 1316736"/>
                <a:gd name="connsiteX160" fmla="*/ 2871216 w 3758184"/>
                <a:gd name="connsiteY160" fmla="*/ 484632 h 1316736"/>
                <a:gd name="connsiteX161" fmla="*/ 2889504 w 3758184"/>
                <a:gd name="connsiteY161" fmla="*/ 576072 h 1316736"/>
                <a:gd name="connsiteX162" fmla="*/ 2898648 w 3758184"/>
                <a:gd name="connsiteY162" fmla="*/ 676656 h 1316736"/>
                <a:gd name="connsiteX163" fmla="*/ 2907792 w 3758184"/>
                <a:gd name="connsiteY163" fmla="*/ 704088 h 1316736"/>
                <a:gd name="connsiteX164" fmla="*/ 2916936 w 3758184"/>
                <a:gd name="connsiteY164" fmla="*/ 749808 h 1316736"/>
                <a:gd name="connsiteX165" fmla="*/ 2926080 w 3758184"/>
                <a:gd name="connsiteY165" fmla="*/ 777240 h 1316736"/>
                <a:gd name="connsiteX166" fmla="*/ 2935224 w 3758184"/>
                <a:gd name="connsiteY166" fmla="*/ 813816 h 1316736"/>
                <a:gd name="connsiteX167" fmla="*/ 2953512 w 3758184"/>
                <a:gd name="connsiteY167" fmla="*/ 786384 h 1316736"/>
                <a:gd name="connsiteX168" fmla="*/ 2980944 w 3758184"/>
                <a:gd name="connsiteY168" fmla="*/ 566928 h 1316736"/>
                <a:gd name="connsiteX169" fmla="*/ 3008376 w 3758184"/>
                <a:gd name="connsiteY169" fmla="*/ 429768 h 1316736"/>
                <a:gd name="connsiteX170" fmla="*/ 3017520 w 3758184"/>
                <a:gd name="connsiteY170" fmla="*/ 356616 h 1316736"/>
                <a:gd name="connsiteX171" fmla="*/ 3026664 w 3758184"/>
                <a:gd name="connsiteY171" fmla="*/ 411480 h 1316736"/>
                <a:gd name="connsiteX172" fmla="*/ 3035808 w 3758184"/>
                <a:gd name="connsiteY172" fmla="*/ 457200 h 1316736"/>
                <a:gd name="connsiteX173" fmla="*/ 3044952 w 3758184"/>
                <a:gd name="connsiteY173" fmla="*/ 521208 h 1316736"/>
                <a:gd name="connsiteX174" fmla="*/ 3054096 w 3758184"/>
                <a:gd name="connsiteY174" fmla="*/ 576072 h 1316736"/>
                <a:gd name="connsiteX175" fmla="*/ 3063240 w 3758184"/>
                <a:gd name="connsiteY175" fmla="*/ 649224 h 1316736"/>
                <a:gd name="connsiteX176" fmla="*/ 3081528 w 3758184"/>
                <a:gd name="connsiteY176" fmla="*/ 740664 h 1316736"/>
                <a:gd name="connsiteX177" fmla="*/ 3099816 w 3758184"/>
                <a:gd name="connsiteY177" fmla="*/ 1033272 h 1316736"/>
                <a:gd name="connsiteX178" fmla="*/ 3127248 w 3758184"/>
                <a:gd name="connsiteY178" fmla="*/ 1161288 h 1316736"/>
                <a:gd name="connsiteX179" fmla="*/ 3145536 w 3758184"/>
                <a:gd name="connsiteY179" fmla="*/ 1234440 h 1316736"/>
                <a:gd name="connsiteX180" fmla="*/ 3154680 w 3758184"/>
                <a:gd name="connsiteY180" fmla="*/ 676656 h 1316736"/>
                <a:gd name="connsiteX181" fmla="*/ 3163824 w 3758184"/>
                <a:gd name="connsiteY181" fmla="*/ 630936 h 1316736"/>
                <a:gd name="connsiteX182" fmla="*/ 3172968 w 3758184"/>
                <a:gd name="connsiteY182" fmla="*/ 365760 h 1316736"/>
                <a:gd name="connsiteX183" fmla="*/ 3182112 w 3758184"/>
                <a:gd name="connsiteY183" fmla="*/ 329184 h 1316736"/>
                <a:gd name="connsiteX184" fmla="*/ 3191256 w 3758184"/>
                <a:gd name="connsiteY184" fmla="*/ 283464 h 1316736"/>
                <a:gd name="connsiteX185" fmla="*/ 3209544 w 3758184"/>
                <a:gd name="connsiteY185" fmla="*/ 365760 h 1316736"/>
                <a:gd name="connsiteX186" fmla="*/ 3218688 w 3758184"/>
                <a:gd name="connsiteY186" fmla="*/ 393192 h 1316736"/>
                <a:gd name="connsiteX187" fmla="*/ 3227832 w 3758184"/>
                <a:gd name="connsiteY187" fmla="*/ 448056 h 1316736"/>
                <a:gd name="connsiteX188" fmla="*/ 3236976 w 3758184"/>
                <a:gd name="connsiteY188" fmla="*/ 493776 h 1316736"/>
                <a:gd name="connsiteX189" fmla="*/ 3264408 w 3758184"/>
                <a:gd name="connsiteY189" fmla="*/ 676656 h 1316736"/>
                <a:gd name="connsiteX190" fmla="*/ 3291840 w 3758184"/>
                <a:gd name="connsiteY190" fmla="*/ 713232 h 1316736"/>
                <a:gd name="connsiteX191" fmla="*/ 3300984 w 3758184"/>
                <a:gd name="connsiteY191" fmla="*/ 749808 h 1316736"/>
                <a:gd name="connsiteX192" fmla="*/ 3319272 w 3758184"/>
                <a:gd name="connsiteY192" fmla="*/ 832104 h 1316736"/>
                <a:gd name="connsiteX193" fmla="*/ 3337560 w 3758184"/>
                <a:gd name="connsiteY193" fmla="*/ 795528 h 1316736"/>
                <a:gd name="connsiteX194" fmla="*/ 3355848 w 3758184"/>
                <a:gd name="connsiteY194" fmla="*/ 685800 h 1316736"/>
                <a:gd name="connsiteX195" fmla="*/ 3364992 w 3758184"/>
                <a:gd name="connsiteY195" fmla="*/ 448056 h 1316736"/>
                <a:gd name="connsiteX196" fmla="*/ 3374136 w 3758184"/>
                <a:gd name="connsiteY196" fmla="*/ 338328 h 1316736"/>
                <a:gd name="connsiteX197" fmla="*/ 3383280 w 3758184"/>
                <a:gd name="connsiteY197" fmla="*/ 374904 h 1316736"/>
                <a:gd name="connsiteX198" fmla="*/ 3392424 w 3758184"/>
                <a:gd name="connsiteY198" fmla="*/ 429768 h 1316736"/>
                <a:gd name="connsiteX199" fmla="*/ 3410712 w 3758184"/>
                <a:gd name="connsiteY199" fmla="*/ 512064 h 1316736"/>
                <a:gd name="connsiteX200" fmla="*/ 3429000 w 3758184"/>
                <a:gd name="connsiteY200" fmla="*/ 585216 h 1316736"/>
                <a:gd name="connsiteX201" fmla="*/ 3438144 w 3758184"/>
                <a:gd name="connsiteY201" fmla="*/ 713232 h 1316736"/>
                <a:gd name="connsiteX202" fmla="*/ 3447288 w 3758184"/>
                <a:gd name="connsiteY202" fmla="*/ 667512 h 1316736"/>
                <a:gd name="connsiteX203" fmla="*/ 3456432 w 3758184"/>
                <a:gd name="connsiteY203" fmla="*/ 594360 h 1316736"/>
                <a:gd name="connsiteX204" fmla="*/ 3465576 w 3758184"/>
                <a:gd name="connsiteY204" fmla="*/ 557784 h 1316736"/>
                <a:gd name="connsiteX205" fmla="*/ 3474720 w 3758184"/>
                <a:gd name="connsiteY205" fmla="*/ 502920 h 1316736"/>
                <a:gd name="connsiteX206" fmla="*/ 3474720 w 3758184"/>
                <a:gd name="connsiteY206" fmla="*/ 219456 h 1316736"/>
                <a:gd name="connsiteX207" fmla="*/ 3465576 w 3758184"/>
                <a:gd name="connsiteY207" fmla="*/ 192024 h 1316736"/>
                <a:gd name="connsiteX208" fmla="*/ 3500478 w 3758184"/>
                <a:gd name="connsiteY208" fmla="*/ 272260 h 1316736"/>
                <a:gd name="connsiteX209" fmla="*/ 3493008 w 3758184"/>
                <a:gd name="connsiteY209" fmla="*/ 374904 h 1316736"/>
                <a:gd name="connsiteX210" fmla="*/ 3502152 w 3758184"/>
                <a:gd name="connsiteY210" fmla="*/ 411480 h 1316736"/>
                <a:gd name="connsiteX211" fmla="*/ 3520440 w 3758184"/>
                <a:gd name="connsiteY211" fmla="*/ 438912 h 1316736"/>
                <a:gd name="connsiteX212" fmla="*/ 3529584 w 3758184"/>
                <a:gd name="connsiteY212" fmla="*/ 475488 h 1316736"/>
                <a:gd name="connsiteX213" fmla="*/ 3538728 w 3758184"/>
                <a:gd name="connsiteY213" fmla="*/ 539496 h 1316736"/>
                <a:gd name="connsiteX214" fmla="*/ 3557016 w 3758184"/>
                <a:gd name="connsiteY214" fmla="*/ 566928 h 1316736"/>
                <a:gd name="connsiteX215" fmla="*/ 3575304 w 3758184"/>
                <a:gd name="connsiteY215" fmla="*/ 640080 h 1316736"/>
                <a:gd name="connsiteX216" fmla="*/ 3611880 w 3758184"/>
                <a:gd name="connsiteY216" fmla="*/ 694944 h 1316736"/>
                <a:gd name="connsiteX217" fmla="*/ 3754191 w 3758184"/>
                <a:gd name="connsiteY217" fmla="*/ 405942 h 1316736"/>
                <a:gd name="connsiteX218" fmla="*/ 3739896 w 3758184"/>
                <a:gd name="connsiteY218" fmla="*/ 402336 h 1316736"/>
                <a:gd name="connsiteX219" fmla="*/ 3749040 w 3758184"/>
                <a:gd name="connsiteY219" fmla="*/ 365760 h 1316736"/>
                <a:gd name="connsiteX220" fmla="*/ 3758184 w 3758184"/>
                <a:gd name="connsiteY220"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35811 w 3758184"/>
                <a:gd name="connsiteY102" fmla="*/ 675653 h 1316736"/>
                <a:gd name="connsiteX103" fmla="*/ 2087755 w 3758184"/>
                <a:gd name="connsiteY103" fmla="*/ 231795 h 1316736"/>
                <a:gd name="connsiteX104" fmla="*/ 2048256 w 3758184"/>
                <a:gd name="connsiteY104" fmla="*/ 393192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389933 w 3758184"/>
                <a:gd name="connsiteY124" fmla="*/ 271615 h 1316736"/>
                <a:gd name="connsiteX125" fmla="*/ 2411955 w 3758184"/>
                <a:gd name="connsiteY125" fmla="*/ 164206 h 1316736"/>
                <a:gd name="connsiteX126" fmla="*/ 2414659 w 3758184"/>
                <a:gd name="connsiteY126" fmla="*/ 247532 h 1316736"/>
                <a:gd name="connsiteX127" fmla="*/ 2434083 w 3758184"/>
                <a:gd name="connsiteY127" fmla="*/ 463992 h 1316736"/>
                <a:gd name="connsiteX128" fmla="*/ 2450592 w 3758184"/>
                <a:gd name="connsiteY128" fmla="*/ 475488 h 1316736"/>
                <a:gd name="connsiteX129" fmla="*/ 2461844 w 3758184"/>
                <a:gd name="connsiteY129" fmla="*/ 517808 h 1316736"/>
                <a:gd name="connsiteX130" fmla="*/ 2452699 w 3758184"/>
                <a:gd name="connsiteY130" fmla="*/ 603504 h 1316736"/>
                <a:gd name="connsiteX131" fmla="*/ 2472041 w 3758184"/>
                <a:gd name="connsiteY131" fmla="*/ 737027 h 1316736"/>
                <a:gd name="connsiteX132" fmla="*/ 2492675 w 3758184"/>
                <a:gd name="connsiteY132" fmla="*/ 668566 h 1316736"/>
                <a:gd name="connsiteX133" fmla="*/ 2529539 w 3758184"/>
                <a:gd name="connsiteY133" fmla="*/ 556753 h 1316736"/>
                <a:gd name="connsiteX134" fmla="*/ 2537103 w 3758184"/>
                <a:gd name="connsiteY134" fmla="*/ 671965 h 1316736"/>
                <a:gd name="connsiteX135" fmla="*/ 2542848 w 3758184"/>
                <a:gd name="connsiteY135" fmla="*/ 740426 h 1316736"/>
                <a:gd name="connsiteX136" fmla="*/ 2548593 w 3758184"/>
                <a:gd name="connsiteY136" fmla="*/ 740664 h 1316736"/>
                <a:gd name="connsiteX137" fmla="*/ 2547539 w 3758184"/>
                <a:gd name="connsiteY137" fmla="*/ 798927 h 1316736"/>
                <a:gd name="connsiteX138" fmla="*/ 2549884 w 3758184"/>
                <a:gd name="connsiteY138" fmla="*/ 845701 h 1316736"/>
                <a:gd name="connsiteX139" fmla="*/ 2559029 w 3758184"/>
                <a:gd name="connsiteY139" fmla="*/ 965865 h 1316736"/>
                <a:gd name="connsiteX140" fmla="*/ 2560320 w 3758184"/>
                <a:gd name="connsiteY140" fmla="*/ 1106424 h 1316736"/>
                <a:gd name="connsiteX141" fmla="*/ 2587752 w 3758184"/>
                <a:gd name="connsiteY141" fmla="*/ 1051560 h 1316736"/>
                <a:gd name="connsiteX142" fmla="*/ 2606040 w 3758184"/>
                <a:gd name="connsiteY142" fmla="*/ 960120 h 1316736"/>
                <a:gd name="connsiteX143" fmla="*/ 2633472 w 3758184"/>
                <a:gd name="connsiteY143" fmla="*/ 941832 h 1316736"/>
                <a:gd name="connsiteX144" fmla="*/ 2642616 w 3758184"/>
                <a:gd name="connsiteY144" fmla="*/ 896112 h 1316736"/>
                <a:gd name="connsiteX145" fmla="*/ 2670048 w 3758184"/>
                <a:gd name="connsiteY145" fmla="*/ 795528 h 1316736"/>
                <a:gd name="connsiteX146" fmla="*/ 2688336 w 3758184"/>
                <a:gd name="connsiteY146" fmla="*/ 923544 h 1316736"/>
                <a:gd name="connsiteX147" fmla="*/ 2697480 w 3758184"/>
                <a:gd name="connsiteY147" fmla="*/ 1051560 h 1316736"/>
                <a:gd name="connsiteX148" fmla="*/ 2715768 w 3758184"/>
                <a:gd name="connsiteY148" fmla="*/ 1106424 h 1316736"/>
                <a:gd name="connsiteX149" fmla="*/ 2724912 w 3758184"/>
                <a:gd name="connsiteY149" fmla="*/ 1133856 h 1316736"/>
                <a:gd name="connsiteX150" fmla="*/ 2743200 w 3758184"/>
                <a:gd name="connsiteY150" fmla="*/ 1078992 h 1316736"/>
                <a:gd name="connsiteX151" fmla="*/ 2761488 w 3758184"/>
                <a:gd name="connsiteY151" fmla="*/ 1024128 h 1316736"/>
                <a:gd name="connsiteX152" fmla="*/ 2779776 w 3758184"/>
                <a:gd name="connsiteY152" fmla="*/ 950976 h 1316736"/>
                <a:gd name="connsiteX153" fmla="*/ 2788920 w 3758184"/>
                <a:gd name="connsiteY153" fmla="*/ 896112 h 1316736"/>
                <a:gd name="connsiteX154" fmla="*/ 2798064 w 3758184"/>
                <a:gd name="connsiteY154" fmla="*/ 832104 h 1316736"/>
                <a:gd name="connsiteX155" fmla="*/ 2816352 w 3758184"/>
                <a:gd name="connsiteY155" fmla="*/ 640080 h 1316736"/>
                <a:gd name="connsiteX156" fmla="*/ 2799738 w 3758184"/>
                <a:gd name="connsiteY156" fmla="*/ 850907 h 1316736"/>
                <a:gd name="connsiteX157" fmla="*/ 2834640 w 3758184"/>
                <a:gd name="connsiteY157" fmla="*/ 576072 h 1316736"/>
                <a:gd name="connsiteX158" fmla="*/ 2843784 w 3758184"/>
                <a:gd name="connsiteY158" fmla="*/ 484632 h 1316736"/>
                <a:gd name="connsiteX159" fmla="*/ 2862072 w 3758184"/>
                <a:gd name="connsiteY159" fmla="*/ 448056 h 1316736"/>
                <a:gd name="connsiteX160" fmla="*/ 2871216 w 3758184"/>
                <a:gd name="connsiteY160" fmla="*/ 484632 h 1316736"/>
                <a:gd name="connsiteX161" fmla="*/ 2889504 w 3758184"/>
                <a:gd name="connsiteY161" fmla="*/ 576072 h 1316736"/>
                <a:gd name="connsiteX162" fmla="*/ 2898648 w 3758184"/>
                <a:gd name="connsiteY162" fmla="*/ 676656 h 1316736"/>
                <a:gd name="connsiteX163" fmla="*/ 2907792 w 3758184"/>
                <a:gd name="connsiteY163" fmla="*/ 704088 h 1316736"/>
                <a:gd name="connsiteX164" fmla="*/ 2916936 w 3758184"/>
                <a:gd name="connsiteY164" fmla="*/ 749808 h 1316736"/>
                <a:gd name="connsiteX165" fmla="*/ 2926080 w 3758184"/>
                <a:gd name="connsiteY165" fmla="*/ 777240 h 1316736"/>
                <a:gd name="connsiteX166" fmla="*/ 2935224 w 3758184"/>
                <a:gd name="connsiteY166" fmla="*/ 813816 h 1316736"/>
                <a:gd name="connsiteX167" fmla="*/ 2953512 w 3758184"/>
                <a:gd name="connsiteY167" fmla="*/ 786384 h 1316736"/>
                <a:gd name="connsiteX168" fmla="*/ 2980944 w 3758184"/>
                <a:gd name="connsiteY168" fmla="*/ 566928 h 1316736"/>
                <a:gd name="connsiteX169" fmla="*/ 3008376 w 3758184"/>
                <a:gd name="connsiteY169" fmla="*/ 429768 h 1316736"/>
                <a:gd name="connsiteX170" fmla="*/ 3017520 w 3758184"/>
                <a:gd name="connsiteY170" fmla="*/ 356616 h 1316736"/>
                <a:gd name="connsiteX171" fmla="*/ 3026664 w 3758184"/>
                <a:gd name="connsiteY171" fmla="*/ 411480 h 1316736"/>
                <a:gd name="connsiteX172" fmla="*/ 3035808 w 3758184"/>
                <a:gd name="connsiteY172" fmla="*/ 457200 h 1316736"/>
                <a:gd name="connsiteX173" fmla="*/ 3044952 w 3758184"/>
                <a:gd name="connsiteY173" fmla="*/ 521208 h 1316736"/>
                <a:gd name="connsiteX174" fmla="*/ 3054096 w 3758184"/>
                <a:gd name="connsiteY174" fmla="*/ 576072 h 1316736"/>
                <a:gd name="connsiteX175" fmla="*/ 3063240 w 3758184"/>
                <a:gd name="connsiteY175" fmla="*/ 649224 h 1316736"/>
                <a:gd name="connsiteX176" fmla="*/ 3081528 w 3758184"/>
                <a:gd name="connsiteY176" fmla="*/ 740664 h 1316736"/>
                <a:gd name="connsiteX177" fmla="*/ 3099816 w 3758184"/>
                <a:gd name="connsiteY177" fmla="*/ 1033272 h 1316736"/>
                <a:gd name="connsiteX178" fmla="*/ 3127248 w 3758184"/>
                <a:gd name="connsiteY178" fmla="*/ 1161288 h 1316736"/>
                <a:gd name="connsiteX179" fmla="*/ 3145536 w 3758184"/>
                <a:gd name="connsiteY179" fmla="*/ 1234440 h 1316736"/>
                <a:gd name="connsiteX180" fmla="*/ 3154680 w 3758184"/>
                <a:gd name="connsiteY180" fmla="*/ 676656 h 1316736"/>
                <a:gd name="connsiteX181" fmla="*/ 3163824 w 3758184"/>
                <a:gd name="connsiteY181" fmla="*/ 630936 h 1316736"/>
                <a:gd name="connsiteX182" fmla="*/ 3172968 w 3758184"/>
                <a:gd name="connsiteY182" fmla="*/ 365760 h 1316736"/>
                <a:gd name="connsiteX183" fmla="*/ 3182112 w 3758184"/>
                <a:gd name="connsiteY183" fmla="*/ 329184 h 1316736"/>
                <a:gd name="connsiteX184" fmla="*/ 3191256 w 3758184"/>
                <a:gd name="connsiteY184" fmla="*/ 283464 h 1316736"/>
                <a:gd name="connsiteX185" fmla="*/ 3209544 w 3758184"/>
                <a:gd name="connsiteY185" fmla="*/ 365760 h 1316736"/>
                <a:gd name="connsiteX186" fmla="*/ 3218688 w 3758184"/>
                <a:gd name="connsiteY186" fmla="*/ 393192 h 1316736"/>
                <a:gd name="connsiteX187" fmla="*/ 3227832 w 3758184"/>
                <a:gd name="connsiteY187" fmla="*/ 448056 h 1316736"/>
                <a:gd name="connsiteX188" fmla="*/ 3236976 w 3758184"/>
                <a:gd name="connsiteY188" fmla="*/ 493776 h 1316736"/>
                <a:gd name="connsiteX189" fmla="*/ 3264408 w 3758184"/>
                <a:gd name="connsiteY189" fmla="*/ 676656 h 1316736"/>
                <a:gd name="connsiteX190" fmla="*/ 3291840 w 3758184"/>
                <a:gd name="connsiteY190" fmla="*/ 713232 h 1316736"/>
                <a:gd name="connsiteX191" fmla="*/ 3300984 w 3758184"/>
                <a:gd name="connsiteY191" fmla="*/ 749808 h 1316736"/>
                <a:gd name="connsiteX192" fmla="*/ 3319272 w 3758184"/>
                <a:gd name="connsiteY192" fmla="*/ 832104 h 1316736"/>
                <a:gd name="connsiteX193" fmla="*/ 3337560 w 3758184"/>
                <a:gd name="connsiteY193" fmla="*/ 795528 h 1316736"/>
                <a:gd name="connsiteX194" fmla="*/ 3355848 w 3758184"/>
                <a:gd name="connsiteY194" fmla="*/ 685800 h 1316736"/>
                <a:gd name="connsiteX195" fmla="*/ 3364992 w 3758184"/>
                <a:gd name="connsiteY195" fmla="*/ 448056 h 1316736"/>
                <a:gd name="connsiteX196" fmla="*/ 3374136 w 3758184"/>
                <a:gd name="connsiteY196" fmla="*/ 338328 h 1316736"/>
                <a:gd name="connsiteX197" fmla="*/ 3383280 w 3758184"/>
                <a:gd name="connsiteY197" fmla="*/ 374904 h 1316736"/>
                <a:gd name="connsiteX198" fmla="*/ 3392424 w 3758184"/>
                <a:gd name="connsiteY198" fmla="*/ 429768 h 1316736"/>
                <a:gd name="connsiteX199" fmla="*/ 3410712 w 3758184"/>
                <a:gd name="connsiteY199" fmla="*/ 512064 h 1316736"/>
                <a:gd name="connsiteX200" fmla="*/ 3429000 w 3758184"/>
                <a:gd name="connsiteY200" fmla="*/ 585216 h 1316736"/>
                <a:gd name="connsiteX201" fmla="*/ 3438144 w 3758184"/>
                <a:gd name="connsiteY201" fmla="*/ 713232 h 1316736"/>
                <a:gd name="connsiteX202" fmla="*/ 3447288 w 3758184"/>
                <a:gd name="connsiteY202" fmla="*/ 667512 h 1316736"/>
                <a:gd name="connsiteX203" fmla="*/ 3456432 w 3758184"/>
                <a:gd name="connsiteY203" fmla="*/ 594360 h 1316736"/>
                <a:gd name="connsiteX204" fmla="*/ 3465576 w 3758184"/>
                <a:gd name="connsiteY204" fmla="*/ 557784 h 1316736"/>
                <a:gd name="connsiteX205" fmla="*/ 3474720 w 3758184"/>
                <a:gd name="connsiteY205" fmla="*/ 502920 h 1316736"/>
                <a:gd name="connsiteX206" fmla="*/ 3474720 w 3758184"/>
                <a:gd name="connsiteY206" fmla="*/ 219456 h 1316736"/>
                <a:gd name="connsiteX207" fmla="*/ 3465576 w 3758184"/>
                <a:gd name="connsiteY207" fmla="*/ 192024 h 1316736"/>
                <a:gd name="connsiteX208" fmla="*/ 3500478 w 3758184"/>
                <a:gd name="connsiteY208" fmla="*/ 272260 h 1316736"/>
                <a:gd name="connsiteX209" fmla="*/ 3493008 w 3758184"/>
                <a:gd name="connsiteY209" fmla="*/ 374904 h 1316736"/>
                <a:gd name="connsiteX210" fmla="*/ 3502152 w 3758184"/>
                <a:gd name="connsiteY210" fmla="*/ 411480 h 1316736"/>
                <a:gd name="connsiteX211" fmla="*/ 3520440 w 3758184"/>
                <a:gd name="connsiteY211" fmla="*/ 438912 h 1316736"/>
                <a:gd name="connsiteX212" fmla="*/ 3529584 w 3758184"/>
                <a:gd name="connsiteY212" fmla="*/ 475488 h 1316736"/>
                <a:gd name="connsiteX213" fmla="*/ 3538728 w 3758184"/>
                <a:gd name="connsiteY213" fmla="*/ 539496 h 1316736"/>
                <a:gd name="connsiteX214" fmla="*/ 3557016 w 3758184"/>
                <a:gd name="connsiteY214" fmla="*/ 566928 h 1316736"/>
                <a:gd name="connsiteX215" fmla="*/ 3575304 w 3758184"/>
                <a:gd name="connsiteY215" fmla="*/ 640080 h 1316736"/>
                <a:gd name="connsiteX216" fmla="*/ 3611880 w 3758184"/>
                <a:gd name="connsiteY216" fmla="*/ 694944 h 1316736"/>
                <a:gd name="connsiteX217" fmla="*/ 3754191 w 3758184"/>
                <a:gd name="connsiteY217" fmla="*/ 405942 h 1316736"/>
                <a:gd name="connsiteX218" fmla="*/ 3739896 w 3758184"/>
                <a:gd name="connsiteY218" fmla="*/ 402336 h 1316736"/>
                <a:gd name="connsiteX219" fmla="*/ 3749040 w 3758184"/>
                <a:gd name="connsiteY219" fmla="*/ 365760 h 1316736"/>
                <a:gd name="connsiteX220" fmla="*/ 3758184 w 3758184"/>
                <a:gd name="connsiteY220" fmla="*/ 347472 h 1316736"/>
                <a:gd name="connsiteX0" fmla="*/ 0 w 3758184"/>
                <a:gd name="connsiteY0" fmla="*/ 466344 h 1316736"/>
                <a:gd name="connsiteX1" fmla="*/ 45720 w 3758184"/>
                <a:gd name="connsiteY1" fmla="*/ 438912 h 1316736"/>
                <a:gd name="connsiteX2" fmla="*/ 54864 w 3758184"/>
                <a:gd name="connsiteY2" fmla="*/ 374904 h 1316736"/>
                <a:gd name="connsiteX3" fmla="*/ 64008 w 3758184"/>
                <a:gd name="connsiteY3" fmla="*/ 411480 h 1316736"/>
                <a:gd name="connsiteX4" fmla="*/ 91440 w 3758184"/>
                <a:gd name="connsiteY4" fmla="*/ 493776 h 1316736"/>
                <a:gd name="connsiteX5" fmla="*/ 100584 w 3758184"/>
                <a:gd name="connsiteY5" fmla="*/ 521208 h 1316736"/>
                <a:gd name="connsiteX6" fmla="*/ 146304 w 3758184"/>
                <a:gd name="connsiteY6" fmla="*/ 512064 h 1316736"/>
                <a:gd name="connsiteX7" fmla="*/ 173736 w 3758184"/>
                <a:gd name="connsiteY7" fmla="*/ 502920 h 1316736"/>
                <a:gd name="connsiteX8" fmla="*/ 192024 w 3758184"/>
                <a:gd name="connsiteY8" fmla="*/ 621792 h 1316736"/>
                <a:gd name="connsiteX9" fmla="*/ 210312 w 3758184"/>
                <a:gd name="connsiteY9" fmla="*/ 868680 h 1316736"/>
                <a:gd name="connsiteX10" fmla="*/ 219456 w 3758184"/>
                <a:gd name="connsiteY10" fmla="*/ 896112 h 1316736"/>
                <a:gd name="connsiteX11" fmla="*/ 237744 w 3758184"/>
                <a:gd name="connsiteY11" fmla="*/ 841248 h 1316736"/>
                <a:gd name="connsiteX12" fmla="*/ 246888 w 3758184"/>
                <a:gd name="connsiteY12" fmla="*/ 886968 h 1316736"/>
                <a:gd name="connsiteX13" fmla="*/ 283464 w 3758184"/>
                <a:gd name="connsiteY13" fmla="*/ 896112 h 1316736"/>
                <a:gd name="connsiteX14" fmla="*/ 310896 w 3758184"/>
                <a:gd name="connsiteY14" fmla="*/ 886968 h 1316736"/>
                <a:gd name="connsiteX15" fmla="*/ 320040 w 3758184"/>
                <a:gd name="connsiteY15" fmla="*/ 932688 h 1316736"/>
                <a:gd name="connsiteX16" fmla="*/ 338328 w 3758184"/>
                <a:gd name="connsiteY16" fmla="*/ 1033272 h 1316736"/>
                <a:gd name="connsiteX17" fmla="*/ 347472 w 3758184"/>
                <a:gd name="connsiteY17" fmla="*/ 1115568 h 1316736"/>
                <a:gd name="connsiteX18" fmla="*/ 374904 w 3758184"/>
                <a:gd name="connsiteY18" fmla="*/ 1078992 h 1316736"/>
                <a:gd name="connsiteX19" fmla="*/ 402336 w 3758184"/>
                <a:gd name="connsiteY19" fmla="*/ 1024128 h 1316736"/>
                <a:gd name="connsiteX20" fmla="*/ 429768 w 3758184"/>
                <a:gd name="connsiteY20" fmla="*/ 1069848 h 1316736"/>
                <a:gd name="connsiteX21" fmla="*/ 438912 w 3758184"/>
                <a:gd name="connsiteY21" fmla="*/ 1097280 h 1316736"/>
                <a:gd name="connsiteX22" fmla="*/ 457200 w 3758184"/>
                <a:gd name="connsiteY22" fmla="*/ 1060704 h 1316736"/>
                <a:gd name="connsiteX23" fmla="*/ 512064 w 3758184"/>
                <a:gd name="connsiteY23" fmla="*/ 1033272 h 1316736"/>
                <a:gd name="connsiteX24" fmla="*/ 548640 w 3758184"/>
                <a:gd name="connsiteY24" fmla="*/ 1005840 h 1316736"/>
                <a:gd name="connsiteX25" fmla="*/ 576072 w 3758184"/>
                <a:gd name="connsiteY25" fmla="*/ 987552 h 1316736"/>
                <a:gd name="connsiteX26" fmla="*/ 585216 w 3758184"/>
                <a:gd name="connsiteY26" fmla="*/ 1014984 h 1316736"/>
                <a:gd name="connsiteX27" fmla="*/ 621792 w 3758184"/>
                <a:gd name="connsiteY27" fmla="*/ 1078992 h 1316736"/>
                <a:gd name="connsiteX28" fmla="*/ 640080 w 3758184"/>
                <a:gd name="connsiteY28" fmla="*/ 1133856 h 1316736"/>
                <a:gd name="connsiteX29" fmla="*/ 667512 w 3758184"/>
                <a:gd name="connsiteY29" fmla="*/ 1124712 h 1316736"/>
                <a:gd name="connsiteX30" fmla="*/ 720702 w 3758184"/>
                <a:gd name="connsiteY30" fmla="*/ 1186015 h 1316736"/>
                <a:gd name="connsiteX31" fmla="*/ 768096 w 3758184"/>
                <a:gd name="connsiteY31" fmla="*/ 1289304 h 1316736"/>
                <a:gd name="connsiteX32" fmla="*/ 786384 w 3758184"/>
                <a:gd name="connsiteY32" fmla="*/ 1316736 h 1316736"/>
                <a:gd name="connsiteX33" fmla="*/ 813816 w 3758184"/>
                <a:gd name="connsiteY33" fmla="*/ 1225296 h 1316736"/>
                <a:gd name="connsiteX34" fmla="*/ 822960 w 3758184"/>
                <a:gd name="connsiteY34" fmla="*/ 1152144 h 1316736"/>
                <a:gd name="connsiteX35" fmla="*/ 841248 w 3758184"/>
                <a:gd name="connsiteY35" fmla="*/ 1097280 h 1316736"/>
                <a:gd name="connsiteX36" fmla="*/ 850392 w 3758184"/>
                <a:gd name="connsiteY36" fmla="*/ 1069848 h 1316736"/>
                <a:gd name="connsiteX37" fmla="*/ 886968 w 3758184"/>
                <a:gd name="connsiteY37" fmla="*/ 1069848 h 1316736"/>
                <a:gd name="connsiteX38" fmla="*/ 914400 w 3758184"/>
                <a:gd name="connsiteY38" fmla="*/ 1051560 h 1316736"/>
                <a:gd name="connsiteX39" fmla="*/ 932688 w 3758184"/>
                <a:gd name="connsiteY39" fmla="*/ 1078992 h 1316736"/>
                <a:gd name="connsiteX40" fmla="*/ 960120 w 3758184"/>
                <a:gd name="connsiteY40" fmla="*/ 1060704 h 1316736"/>
                <a:gd name="connsiteX41" fmla="*/ 987552 w 3758184"/>
                <a:gd name="connsiteY41" fmla="*/ 996696 h 1316736"/>
                <a:gd name="connsiteX42" fmla="*/ 1014984 w 3758184"/>
                <a:gd name="connsiteY42" fmla="*/ 1051560 h 1316736"/>
                <a:gd name="connsiteX43" fmla="*/ 1033272 w 3758184"/>
                <a:gd name="connsiteY43" fmla="*/ 1078992 h 1316736"/>
                <a:gd name="connsiteX44" fmla="*/ 1042416 w 3758184"/>
                <a:gd name="connsiteY44" fmla="*/ 1106424 h 1316736"/>
                <a:gd name="connsiteX45" fmla="*/ 1069848 w 3758184"/>
                <a:gd name="connsiteY45" fmla="*/ 1161288 h 1316736"/>
                <a:gd name="connsiteX46" fmla="*/ 1115568 w 3758184"/>
                <a:gd name="connsiteY46" fmla="*/ 1078992 h 1316736"/>
                <a:gd name="connsiteX47" fmla="*/ 1124712 w 3758184"/>
                <a:gd name="connsiteY47" fmla="*/ 1051560 h 1316736"/>
                <a:gd name="connsiteX48" fmla="*/ 1133856 w 3758184"/>
                <a:gd name="connsiteY48" fmla="*/ 1005840 h 1316736"/>
                <a:gd name="connsiteX49" fmla="*/ 1152144 w 3758184"/>
                <a:gd name="connsiteY49" fmla="*/ 978408 h 1316736"/>
                <a:gd name="connsiteX50" fmla="*/ 1170432 w 3758184"/>
                <a:gd name="connsiteY50" fmla="*/ 886968 h 1316736"/>
                <a:gd name="connsiteX51" fmla="*/ 1188720 w 3758184"/>
                <a:gd name="connsiteY51" fmla="*/ 429768 h 1316736"/>
                <a:gd name="connsiteX52" fmla="*/ 1197864 w 3758184"/>
                <a:gd name="connsiteY52" fmla="*/ 457200 h 1316736"/>
                <a:gd name="connsiteX53" fmla="*/ 1216152 w 3758184"/>
                <a:gd name="connsiteY53" fmla="*/ 548640 h 1316736"/>
                <a:gd name="connsiteX54" fmla="*/ 1225296 w 3758184"/>
                <a:gd name="connsiteY54" fmla="*/ 576072 h 1316736"/>
                <a:gd name="connsiteX55" fmla="*/ 1234440 w 3758184"/>
                <a:gd name="connsiteY55" fmla="*/ 640080 h 1316736"/>
                <a:gd name="connsiteX56" fmla="*/ 1252728 w 3758184"/>
                <a:gd name="connsiteY56" fmla="*/ 722376 h 1316736"/>
                <a:gd name="connsiteX57" fmla="*/ 1261872 w 3758184"/>
                <a:gd name="connsiteY57" fmla="*/ 822960 h 1316736"/>
                <a:gd name="connsiteX58" fmla="*/ 1271016 w 3758184"/>
                <a:gd name="connsiteY58" fmla="*/ 877824 h 1316736"/>
                <a:gd name="connsiteX59" fmla="*/ 1280160 w 3758184"/>
                <a:gd name="connsiteY59" fmla="*/ 1042416 h 1316736"/>
                <a:gd name="connsiteX60" fmla="*/ 1289304 w 3758184"/>
                <a:gd name="connsiteY60" fmla="*/ 978408 h 1316736"/>
                <a:gd name="connsiteX61" fmla="*/ 1307592 w 3758184"/>
                <a:gd name="connsiteY61" fmla="*/ 950976 h 1316736"/>
                <a:gd name="connsiteX62" fmla="*/ 1335024 w 3758184"/>
                <a:gd name="connsiteY62" fmla="*/ 868680 h 1316736"/>
                <a:gd name="connsiteX63" fmla="*/ 1380744 w 3758184"/>
                <a:gd name="connsiteY63" fmla="*/ 758952 h 1316736"/>
                <a:gd name="connsiteX64" fmla="*/ 1399032 w 3758184"/>
                <a:gd name="connsiteY64" fmla="*/ 685800 h 1316736"/>
                <a:gd name="connsiteX65" fmla="*/ 1417320 w 3758184"/>
                <a:gd name="connsiteY65" fmla="*/ 758952 h 1316736"/>
                <a:gd name="connsiteX66" fmla="*/ 1435608 w 3758184"/>
                <a:gd name="connsiteY66" fmla="*/ 822960 h 1316736"/>
                <a:gd name="connsiteX67" fmla="*/ 1444752 w 3758184"/>
                <a:gd name="connsiteY67" fmla="*/ 859536 h 1316736"/>
                <a:gd name="connsiteX68" fmla="*/ 1490472 w 3758184"/>
                <a:gd name="connsiteY68" fmla="*/ 804672 h 1316736"/>
                <a:gd name="connsiteX69" fmla="*/ 1499616 w 3758184"/>
                <a:gd name="connsiteY69" fmla="*/ 758952 h 1316736"/>
                <a:gd name="connsiteX70" fmla="*/ 1517904 w 3758184"/>
                <a:gd name="connsiteY70" fmla="*/ 704088 h 1316736"/>
                <a:gd name="connsiteX71" fmla="*/ 1536192 w 3758184"/>
                <a:gd name="connsiteY71" fmla="*/ 603504 h 1316736"/>
                <a:gd name="connsiteX72" fmla="*/ 1545336 w 3758184"/>
                <a:gd name="connsiteY72" fmla="*/ 649224 h 1316736"/>
                <a:gd name="connsiteX73" fmla="*/ 1554480 w 3758184"/>
                <a:gd name="connsiteY73" fmla="*/ 621792 h 1316736"/>
                <a:gd name="connsiteX74" fmla="*/ 1563624 w 3758184"/>
                <a:gd name="connsiteY74" fmla="*/ 548640 h 1316736"/>
                <a:gd name="connsiteX75" fmla="*/ 1572768 w 3758184"/>
                <a:gd name="connsiteY75" fmla="*/ 512064 h 1316736"/>
                <a:gd name="connsiteX76" fmla="*/ 1591056 w 3758184"/>
                <a:gd name="connsiteY76" fmla="*/ 411480 h 1316736"/>
                <a:gd name="connsiteX77" fmla="*/ 1609344 w 3758184"/>
                <a:gd name="connsiteY77" fmla="*/ 256032 h 1316736"/>
                <a:gd name="connsiteX78" fmla="*/ 1627632 w 3758184"/>
                <a:gd name="connsiteY78" fmla="*/ 100584 h 1316736"/>
                <a:gd name="connsiteX79" fmla="*/ 1645920 w 3758184"/>
                <a:gd name="connsiteY79" fmla="*/ 36576 h 1316736"/>
                <a:gd name="connsiteX80" fmla="*/ 1655064 w 3758184"/>
                <a:gd name="connsiteY80" fmla="*/ 0 h 1316736"/>
                <a:gd name="connsiteX81" fmla="*/ 1673352 w 3758184"/>
                <a:gd name="connsiteY81" fmla="*/ 82296 h 1316736"/>
                <a:gd name="connsiteX82" fmla="*/ 1700784 w 3758184"/>
                <a:gd name="connsiteY82" fmla="*/ 155448 h 1316736"/>
                <a:gd name="connsiteX83" fmla="*/ 1709928 w 3758184"/>
                <a:gd name="connsiteY83" fmla="*/ 228600 h 1316736"/>
                <a:gd name="connsiteX84" fmla="*/ 1719072 w 3758184"/>
                <a:gd name="connsiteY84" fmla="*/ 256032 h 1316736"/>
                <a:gd name="connsiteX85" fmla="*/ 1728216 w 3758184"/>
                <a:gd name="connsiteY85" fmla="*/ 292608 h 1316736"/>
                <a:gd name="connsiteX86" fmla="*/ 1746504 w 3758184"/>
                <a:gd name="connsiteY86" fmla="*/ 265176 h 1316736"/>
                <a:gd name="connsiteX87" fmla="*/ 1755648 w 3758184"/>
                <a:gd name="connsiteY87" fmla="*/ 237744 h 1316736"/>
                <a:gd name="connsiteX88" fmla="*/ 1783080 w 3758184"/>
                <a:gd name="connsiteY88" fmla="*/ 228600 h 1316736"/>
                <a:gd name="connsiteX89" fmla="*/ 1801368 w 3758184"/>
                <a:gd name="connsiteY89" fmla="*/ 173736 h 1316736"/>
                <a:gd name="connsiteX90" fmla="*/ 1828800 w 3758184"/>
                <a:gd name="connsiteY90" fmla="*/ 320040 h 1316736"/>
                <a:gd name="connsiteX91" fmla="*/ 1837944 w 3758184"/>
                <a:gd name="connsiteY91" fmla="*/ 429768 h 1316736"/>
                <a:gd name="connsiteX92" fmla="*/ 1856232 w 3758184"/>
                <a:gd name="connsiteY92" fmla="*/ 493776 h 1316736"/>
                <a:gd name="connsiteX93" fmla="*/ 1874520 w 3758184"/>
                <a:gd name="connsiteY93" fmla="*/ 438912 h 1316736"/>
                <a:gd name="connsiteX94" fmla="*/ 1892808 w 3758184"/>
                <a:gd name="connsiteY94" fmla="*/ 374904 h 1316736"/>
                <a:gd name="connsiteX95" fmla="*/ 1901952 w 3758184"/>
                <a:gd name="connsiteY95" fmla="*/ 301752 h 1316736"/>
                <a:gd name="connsiteX96" fmla="*/ 1911096 w 3758184"/>
                <a:gd name="connsiteY96" fmla="*/ 256032 h 1316736"/>
                <a:gd name="connsiteX97" fmla="*/ 1929384 w 3758184"/>
                <a:gd name="connsiteY97" fmla="*/ 292608 h 1316736"/>
                <a:gd name="connsiteX98" fmla="*/ 1947672 w 3758184"/>
                <a:gd name="connsiteY98" fmla="*/ 338328 h 1316736"/>
                <a:gd name="connsiteX99" fmla="*/ 1975104 w 3758184"/>
                <a:gd name="connsiteY99" fmla="*/ 374904 h 1316736"/>
                <a:gd name="connsiteX100" fmla="*/ 1984248 w 3758184"/>
                <a:gd name="connsiteY100" fmla="*/ 411480 h 1316736"/>
                <a:gd name="connsiteX101" fmla="*/ 1993392 w 3758184"/>
                <a:gd name="connsiteY101" fmla="*/ 438912 h 1316736"/>
                <a:gd name="connsiteX102" fmla="*/ 2035811 w 3758184"/>
                <a:gd name="connsiteY102" fmla="*/ 675653 h 1316736"/>
                <a:gd name="connsiteX103" fmla="*/ 2087755 w 3758184"/>
                <a:gd name="connsiteY103" fmla="*/ 231795 h 1316736"/>
                <a:gd name="connsiteX104" fmla="*/ 2085648 w 3758184"/>
                <a:gd name="connsiteY104" fmla="*/ 233427 h 1316736"/>
                <a:gd name="connsiteX105" fmla="*/ 2075688 w 3758184"/>
                <a:gd name="connsiteY105" fmla="*/ 246888 h 1316736"/>
                <a:gd name="connsiteX106" fmla="*/ 2084832 w 3758184"/>
                <a:gd name="connsiteY106" fmla="*/ 210312 h 1316736"/>
                <a:gd name="connsiteX107" fmla="*/ 2103120 w 3758184"/>
                <a:gd name="connsiteY107" fmla="*/ 73152 h 1316736"/>
                <a:gd name="connsiteX108" fmla="*/ 2121408 w 3758184"/>
                <a:gd name="connsiteY108" fmla="*/ 9144 h 1316736"/>
                <a:gd name="connsiteX109" fmla="*/ 2157984 w 3758184"/>
                <a:gd name="connsiteY109" fmla="*/ 146304 h 1316736"/>
                <a:gd name="connsiteX110" fmla="*/ 2212848 w 3758184"/>
                <a:gd name="connsiteY110" fmla="*/ 237744 h 1316736"/>
                <a:gd name="connsiteX111" fmla="*/ 2221992 w 3758184"/>
                <a:gd name="connsiteY111" fmla="*/ 265176 h 1316736"/>
                <a:gd name="connsiteX112" fmla="*/ 2231136 w 3758184"/>
                <a:gd name="connsiteY112" fmla="*/ 237744 h 1316736"/>
                <a:gd name="connsiteX113" fmla="*/ 2240280 w 3758184"/>
                <a:gd name="connsiteY113" fmla="*/ 265176 h 1316736"/>
                <a:gd name="connsiteX114" fmla="*/ 2249424 w 3758184"/>
                <a:gd name="connsiteY114" fmla="*/ 301752 h 1316736"/>
                <a:gd name="connsiteX115" fmla="*/ 2258568 w 3758184"/>
                <a:gd name="connsiteY115" fmla="*/ 128016 h 1316736"/>
                <a:gd name="connsiteX116" fmla="*/ 2267712 w 3758184"/>
                <a:gd name="connsiteY116" fmla="*/ 82296 h 1316736"/>
                <a:gd name="connsiteX117" fmla="*/ 2276856 w 3758184"/>
                <a:gd name="connsiteY117" fmla="*/ 27432 h 1316736"/>
                <a:gd name="connsiteX118" fmla="*/ 2286000 w 3758184"/>
                <a:gd name="connsiteY118" fmla="*/ 54864 h 1316736"/>
                <a:gd name="connsiteX119" fmla="*/ 2304288 w 3758184"/>
                <a:gd name="connsiteY119" fmla="*/ 155448 h 1316736"/>
                <a:gd name="connsiteX120" fmla="*/ 2313432 w 3758184"/>
                <a:gd name="connsiteY120" fmla="*/ 182880 h 1316736"/>
                <a:gd name="connsiteX121" fmla="*/ 2322576 w 3758184"/>
                <a:gd name="connsiteY121" fmla="*/ 448056 h 1316736"/>
                <a:gd name="connsiteX122" fmla="*/ 2350008 w 3758184"/>
                <a:gd name="connsiteY122" fmla="*/ 438912 h 1316736"/>
                <a:gd name="connsiteX123" fmla="*/ 2358765 w 3758184"/>
                <a:gd name="connsiteY123" fmla="*/ 475231 h 1316736"/>
                <a:gd name="connsiteX124" fmla="*/ 2389933 w 3758184"/>
                <a:gd name="connsiteY124" fmla="*/ 271615 h 1316736"/>
                <a:gd name="connsiteX125" fmla="*/ 2411955 w 3758184"/>
                <a:gd name="connsiteY125" fmla="*/ 164206 h 1316736"/>
                <a:gd name="connsiteX126" fmla="*/ 2414659 w 3758184"/>
                <a:gd name="connsiteY126" fmla="*/ 247532 h 1316736"/>
                <a:gd name="connsiteX127" fmla="*/ 2434083 w 3758184"/>
                <a:gd name="connsiteY127" fmla="*/ 463992 h 1316736"/>
                <a:gd name="connsiteX128" fmla="*/ 2450592 w 3758184"/>
                <a:gd name="connsiteY128" fmla="*/ 475488 h 1316736"/>
                <a:gd name="connsiteX129" fmla="*/ 2461844 w 3758184"/>
                <a:gd name="connsiteY129" fmla="*/ 517808 h 1316736"/>
                <a:gd name="connsiteX130" fmla="*/ 2452699 w 3758184"/>
                <a:gd name="connsiteY130" fmla="*/ 603504 h 1316736"/>
                <a:gd name="connsiteX131" fmla="*/ 2472041 w 3758184"/>
                <a:gd name="connsiteY131" fmla="*/ 737027 h 1316736"/>
                <a:gd name="connsiteX132" fmla="*/ 2492675 w 3758184"/>
                <a:gd name="connsiteY132" fmla="*/ 668566 h 1316736"/>
                <a:gd name="connsiteX133" fmla="*/ 2529539 w 3758184"/>
                <a:gd name="connsiteY133" fmla="*/ 556753 h 1316736"/>
                <a:gd name="connsiteX134" fmla="*/ 2537103 w 3758184"/>
                <a:gd name="connsiteY134" fmla="*/ 671965 h 1316736"/>
                <a:gd name="connsiteX135" fmla="*/ 2542848 w 3758184"/>
                <a:gd name="connsiteY135" fmla="*/ 740426 h 1316736"/>
                <a:gd name="connsiteX136" fmla="*/ 2548593 w 3758184"/>
                <a:gd name="connsiteY136" fmla="*/ 740664 h 1316736"/>
                <a:gd name="connsiteX137" fmla="*/ 2547539 w 3758184"/>
                <a:gd name="connsiteY137" fmla="*/ 798927 h 1316736"/>
                <a:gd name="connsiteX138" fmla="*/ 2549884 w 3758184"/>
                <a:gd name="connsiteY138" fmla="*/ 845701 h 1316736"/>
                <a:gd name="connsiteX139" fmla="*/ 2559029 w 3758184"/>
                <a:gd name="connsiteY139" fmla="*/ 965865 h 1316736"/>
                <a:gd name="connsiteX140" fmla="*/ 2560320 w 3758184"/>
                <a:gd name="connsiteY140" fmla="*/ 1106424 h 1316736"/>
                <a:gd name="connsiteX141" fmla="*/ 2587752 w 3758184"/>
                <a:gd name="connsiteY141" fmla="*/ 1051560 h 1316736"/>
                <a:gd name="connsiteX142" fmla="*/ 2606040 w 3758184"/>
                <a:gd name="connsiteY142" fmla="*/ 960120 h 1316736"/>
                <a:gd name="connsiteX143" fmla="*/ 2633472 w 3758184"/>
                <a:gd name="connsiteY143" fmla="*/ 941832 h 1316736"/>
                <a:gd name="connsiteX144" fmla="*/ 2642616 w 3758184"/>
                <a:gd name="connsiteY144" fmla="*/ 896112 h 1316736"/>
                <a:gd name="connsiteX145" fmla="*/ 2670048 w 3758184"/>
                <a:gd name="connsiteY145" fmla="*/ 795528 h 1316736"/>
                <a:gd name="connsiteX146" fmla="*/ 2688336 w 3758184"/>
                <a:gd name="connsiteY146" fmla="*/ 923544 h 1316736"/>
                <a:gd name="connsiteX147" fmla="*/ 2697480 w 3758184"/>
                <a:gd name="connsiteY147" fmla="*/ 1051560 h 1316736"/>
                <a:gd name="connsiteX148" fmla="*/ 2715768 w 3758184"/>
                <a:gd name="connsiteY148" fmla="*/ 1106424 h 1316736"/>
                <a:gd name="connsiteX149" fmla="*/ 2724912 w 3758184"/>
                <a:gd name="connsiteY149" fmla="*/ 1133856 h 1316736"/>
                <a:gd name="connsiteX150" fmla="*/ 2743200 w 3758184"/>
                <a:gd name="connsiteY150" fmla="*/ 1078992 h 1316736"/>
                <a:gd name="connsiteX151" fmla="*/ 2761488 w 3758184"/>
                <a:gd name="connsiteY151" fmla="*/ 1024128 h 1316736"/>
                <a:gd name="connsiteX152" fmla="*/ 2779776 w 3758184"/>
                <a:gd name="connsiteY152" fmla="*/ 950976 h 1316736"/>
                <a:gd name="connsiteX153" fmla="*/ 2788920 w 3758184"/>
                <a:gd name="connsiteY153" fmla="*/ 896112 h 1316736"/>
                <a:gd name="connsiteX154" fmla="*/ 2798064 w 3758184"/>
                <a:gd name="connsiteY154" fmla="*/ 832104 h 1316736"/>
                <a:gd name="connsiteX155" fmla="*/ 2816352 w 3758184"/>
                <a:gd name="connsiteY155" fmla="*/ 640080 h 1316736"/>
                <a:gd name="connsiteX156" fmla="*/ 2799738 w 3758184"/>
                <a:gd name="connsiteY156" fmla="*/ 850907 h 1316736"/>
                <a:gd name="connsiteX157" fmla="*/ 2834640 w 3758184"/>
                <a:gd name="connsiteY157" fmla="*/ 576072 h 1316736"/>
                <a:gd name="connsiteX158" fmla="*/ 2843784 w 3758184"/>
                <a:gd name="connsiteY158" fmla="*/ 484632 h 1316736"/>
                <a:gd name="connsiteX159" fmla="*/ 2862072 w 3758184"/>
                <a:gd name="connsiteY159" fmla="*/ 448056 h 1316736"/>
                <a:gd name="connsiteX160" fmla="*/ 2871216 w 3758184"/>
                <a:gd name="connsiteY160" fmla="*/ 484632 h 1316736"/>
                <a:gd name="connsiteX161" fmla="*/ 2889504 w 3758184"/>
                <a:gd name="connsiteY161" fmla="*/ 576072 h 1316736"/>
                <a:gd name="connsiteX162" fmla="*/ 2898648 w 3758184"/>
                <a:gd name="connsiteY162" fmla="*/ 676656 h 1316736"/>
                <a:gd name="connsiteX163" fmla="*/ 2907792 w 3758184"/>
                <a:gd name="connsiteY163" fmla="*/ 704088 h 1316736"/>
                <a:gd name="connsiteX164" fmla="*/ 2916936 w 3758184"/>
                <a:gd name="connsiteY164" fmla="*/ 749808 h 1316736"/>
                <a:gd name="connsiteX165" fmla="*/ 2926080 w 3758184"/>
                <a:gd name="connsiteY165" fmla="*/ 777240 h 1316736"/>
                <a:gd name="connsiteX166" fmla="*/ 2935224 w 3758184"/>
                <a:gd name="connsiteY166" fmla="*/ 813816 h 1316736"/>
                <a:gd name="connsiteX167" fmla="*/ 2953512 w 3758184"/>
                <a:gd name="connsiteY167" fmla="*/ 786384 h 1316736"/>
                <a:gd name="connsiteX168" fmla="*/ 2980944 w 3758184"/>
                <a:gd name="connsiteY168" fmla="*/ 566928 h 1316736"/>
                <a:gd name="connsiteX169" fmla="*/ 3008376 w 3758184"/>
                <a:gd name="connsiteY169" fmla="*/ 429768 h 1316736"/>
                <a:gd name="connsiteX170" fmla="*/ 3017520 w 3758184"/>
                <a:gd name="connsiteY170" fmla="*/ 356616 h 1316736"/>
                <a:gd name="connsiteX171" fmla="*/ 3026664 w 3758184"/>
                <a:gd name="connsiteY171" fmla="*/ 411480 h 1316736"/>
                <a:gd name="connsiteX172" fmla="*/ 3035808 w 3758184"/>
                <a:gd name="connsiteY172" fmla="*/ 457200 h 1316736"/>
                <a:gd name="connsiteX173" fmla="*/ 3044952 w 3758184"/>
                <a:gd name="connsiteY173" fmla="*/ 521208 h 1316736"/>
                <a:gd name="connsiteX174" fmla="*/ 3054096 w 3758184"/>
                <a:gd name="connsiteY174" fmla="*/ 576072 h 1316736"/>
                <a:gd name="connsiteX175" fmla="*/ 3063240 w 3758184"/>
                <a:gd name="connsiteY175" fmla="*/ 649224 h 1316736"/>
                <a:gd name="connsiteX176" fmla="*/ 3081528 w 3758184"/>
                <a:gd name="connsiteY176" fmla="*/ 740664 h 1316736"/>
                <a:gd name="connsiteX177" fmla="*/ 3099816 w 3758184"/>
                <a:gd name="connsiteY177" fmla="*/ 1033272 h 1316736"/>
                <a:gd name="connsiteX178" fmla="*/ 3127248 w 3758184"/>
                <a:gd name="connsiteY178" fmla="*/ 1161288 h 1316736"/>
                <a:gd name="connsiteX179" fmla="*/ 3145536 w 3758184"/>
                <a:gd name="connsiteY179" fmla="*/ 1234440 h 1316736"/>
                <a:gd name="connsiteX180" fmla="*/ 3154680 w 3758184"/>
                <a:gd name="connsiteY180" fmla="*/ 676656 h 1316736"/>
                <a:gd name="connsiteX181" fmla="*/ 3163824 w 3758184"/>
                <a:gd name="connsiteY181" fmla="*/ 630936 h 1316736"/>
                <a:gd name="connsiteX182" fmla="*/ 3172968 w 3758184"/>
                <a:gd name="connsiteY182" fmla="*/ 365760 h 1316736"/>
                <a:gd name="connsiteX183" fmla="*/ 3182112 w 3758184"/>
                <a:gd name="connsiteY183" fmla="*/ 329184 h 1316736"/>
                <a:gd name="connsiteX184" fmla="*/ 3191256 w 3758184"/>
                <a:gd name="connsiteY184" fmla="*/ 283464 h 1316736"/>
                <a:gd name="connsiteX185" fmla="*/ 3209544 w 3758184"/>
                <a:gd name="connsiteY185" fmla="*/ 365760 h 1316736"/>
                <a:gd name="connsiteX186" fmla="*/ 3218688 w 3758184"/>
                <a:gd name="connsiteY186" fmla="*/ 393192 h 1316736"/>
                <a:gd name="connsiteX187" fmla="*/ 3227832 w 3758184"/>
                <a:gd name="connsiteY187" fmla="*/ 448056 h 1316736"/>
                <a:gd name="connsiteX188" fmla="*/ 3236976 w 3758184"/>
                <a:gd name="connsiteY188" fmla="*/ 493776 h 1316736"/>
                <a:gd name="connsiteX189" fmla="*/ 3264408 w 3758184"/>
                <a:gd name="connsiteY189" fmla="*/ 676656 h 1316736"/>
                <a:gd name="connsiteX190" fmla="*/ 3291840 w 3758184"/>
                <a:gd name="connsiteY190" fmla="*/ 713232 h 1316736"/>
                <a:gd name="connsiteX191" fmla="*/ 3300984 w 3758184"/>
                <a:gd name="connsiteY191" fmla="*/ 749808 h 1316736"/>
                <a:gd name="connsiteX192" fmla="*/ 3319272 w 3758184"/>
                <a:gd name="connsiteY192" fmla="*/ 832104 h 1316736"/>
                <a:gd name="connsiteX193" fmla="*/ 3337560 w 3758184"/>
                <a:gd name="connsiteY193" fmla="*/ 795528 h 1316736"/>
                <a:gd name="connsiteX194" fmla="*/ 3355848 w 3758184"/>
                <a:gd name="connsiteY194" fmla="*/ 685800 h 1316736"/>
                <a:gd name="connsiteX195" fmla="*/ 3364992 w 3758184"/>
                <a:gd name="connsiteY195" fmla="*/ 448056 h 1316736"/>
                <a:gd name="connsiteX196" fmla="*/ 3374136 w 3758184"/>
                <a:gd name="connsiteY196" fmla="*/ 338328 h 1316736"/>
                <a:gd name="connsiteX197" fmla="*/ 3383280 w 3758184"/>
                <a:gd name="connsiteY197" fmla="*/ 374904 h 1316736"/>
                <a:gd name="connsiteX198" fmla="*/ 3392424 w 3758184"/>
                <a:gd name="connsiteY198" fmla="*/ 429768 h 1316736"/>
                <a:gd name="connsiteX199" fmla="*/ 3410712 w 3758184"/>
                <a:gd name="connsiteY199" fmla="*/ 512064 h 1316736"/>
                <a:gd name="connsiteX200" fmla="*/ 3429000 w 3758184"/>
                <a:gd name="connsiteY200" fmla="*/ 585216 h 1316736"/>
                <a:gd name="connsiteX201" fmla="*/ 3438144 w 3758184"/>
                <a:gd name="connsiteY201" fmla="*/ 713232 h 1316736"/>
                <a:gd name="connsiteX202" fmla="*/ 3447288 w 3758184"/>
                <a:gd name="connsiteY202" fmla="*/ 667512 h 1316736"/>
                <a:gd name="connsiteX203" fmla="*/ 3456432 w 3758184"/>
                <a:gd name="connsiteY203" fmla="*/ 594360 h 1316736"/>
                <a:gd name="connsiteX204" fmla="*/ 3465576 w 3758184"/>
                <a:gd name="connsiteY204" fmla="*/ 557784 h 1316736"/>
                <a:gd name="connsiteX205" fmla="*/ 3474720 w 3758184"/>
                <a:gd name="connsiteY205" fmla="*/ 502920 h 1316736"/>
                <a:gd name="connsiteX206" fmla="*/ 3474720 w 3758184"/>
                <a:gd name="connsiteY206" fmla="*/ 219456 h 1316736"/>
                <a:gd name="connsiteX207" fmla="*/ 3465576 w 3758184"/>
                <a:gd name="connsiteY207" fmla="*/ 192024 h 1316736"/>
                <a:gd name="connsiteX208" fmla="*/ 3500478 w 3758184"/>
                <a:gd name="connsiteY208" fmla="*/ 272260 h 1316736"/>
                <a:gd name="connsiteX209" fmla="*/ 3493008 w 3758184"/>
                <a:gd name="connsiteY209" fmla="*/ 374904 h 1316736"/>
                <a:gd name="connsiteX210" fmla="*/ 3502152 w 3758184"/>
                <a:gd name="connsiteY210" fmla="*/ 411480 h 1316736"/>
                <a:gd name="connsiteX211" fmla="*/ 3520440 w 3758184"/>
                <a:gd name="connsiteY211" fmla="*/ 438912 h 1316736"/>
                <a:gd name="connsiteX212" fmla="*/ 3529584 w 3758184"/>
                <a:gd name="connsiteY212" fmla="*/ 475488 h 1316736"/>
                <a:gd name="connsiteX213" fmla="*/ 3538728 w 3758184"/>
                <a:gd name="connsiteY213" fmla="*/ 539496 h 1316736"/>
                <a:gd name="connsiteX214" fmla="*/ 3557016 w 3758184"/>
                <a:gd name="connsiteY214" fmla="*/ 566928 h 1316736"/>
                <a:gd name="connsiteX215" fmla="*/ 3575304 w 3758184"/>
                <a:gd name="connsiteY215" fmla="*/ 640080 h 1316736"/>
                <a:gd name="connsiteX216" fmla="*/ 3611880 w 3758184"/>
                <a:gd name="connsiteY216" fmla="*/ 694944 h 1316736"/>
                <a:gd name="connsiteX217" fmla="*/ 3754191 w 3758184"/>
                <a:gd name="connsiteY217" fmla="*/ 405942 h 1316736"/>
                <a:gd name="connsiteX218" fmla="*/ 3739896 w 3758184"/>
                <a:gd name="connsiteY218" fmla="*/ 402336 h 1316736"/>
                <a:gd name="connsiteX219" fmla="*/ 3749040 w 3758184"/>
                <a:gd name="connsiteY219" fmla="*/ 365760 h 1316736"/>
                <a:gd name="connsiteX220" fmla="*/ 3758184 w 3758184"/>
                <a:gd name="connsiteY220" fmla="*/ 347472 h 1316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3758184" h="1316736">
                  <a:moveTo>
                    <a:pt x="0" y="466344"/>
                  </a:moveTo>
                  <a:cubicBezTo>
                    <a:pt x="15240" y="457200"/>
                    <a:pt x="36576" y="454152"/>
                    <a:pt x="45720" y="438912"/>
                  </a:cubicBezTo>
                  <a:cubicBezTo>
                    <a:pt x="56809" y="420431"/>
                    <a:pt x="42909" y="392837"/>
                    <a:pt x="54864" y="374904"/>
                  </a:cubicBezTo>
                  <a:cubicBezTo>
                    <a:pt x="61835" y="364447"/>
                    <a:pt x="60397" y="399443"/>
                    <a:pt x="64008" y="411480"/>
                  </a:cubicBezTo>
                  <a:lnTo>
                    <a:pt x="91440" y="493776"/>
                  </a:lnTo>
                  <a:lnTo>
                    <a:pt x="100584" y="521208"/>
                  </a:lnTo>
                  <a:cubicBezTo>
                    <a:pt x="135941" y="468173"/>
                    <a:pt x="98755" y="504139"/>
                    <a:pt x="146304" y="512064"/>
                  </a:cubicBezTo>
                  <a:cubicBezTo>
                    <a:pt x="155811" y="513649"/>
                    <a:pt x="164592" y="505968"/>
                    <a:pt x="173736" y="502920"/>
                  </a:cubicBezTo>
                  <a:cubicBezTo>
                    <a:pt x="177493" y="525459"/>
                    <a:pt x="189301" y="601859"/>
                    <a:pt x="192024" y="621792"/>
                  </a:cubicBezTo>
                  <a:cubicBezTo>
                    <a:pt x="231931" y="913877"/>
                    <a:pt x="188499" y="781429"/>
                    <a:pt x="210312" y="868680"/>
                  </a:cubicBezTo>
                  <a:cubicBezTo>
                    <a:pt x="212650" y="878031"/>
                    <a:pt x="216408" y="886968"/>
                    <a:pt x="219456" y="896112"/>
                  </a:cubicBezTo>
                  <a:cubicBezTo>
                    <a:pt x="225552" y="877824"/>
                    <a:pt x="233963" y="822345"/>
                    <a:pt x="237744" y="841248"/>
                  </a:cubicBezTo>
                  <a:cubicBezTo>
                    <a:pt x="240792" y="856488"/>
                    <a:pt x="236938" y="875028"/>
                    <a:pt x="246888" y="886968"/>
                  </a:cubicBezTo>
                  <a:cubicBezTo>
                    <a:pt x="254933" y="896622"/>
                    <a:pt x="271272" y="893064"/>
                    <a:pt x="283464" y="896112"/>
                  </a:cubicBezTo>
                  <a:cubicBezTo>
                    <a:pt x="292608" y="893064"/>
                    <a:pt x="304080" y="880152"/>
                    <a:pt x="310896" y="886968"/>
                  </a:cubicBezTo>
                  <a:cubicBezTo>
                    <a:pt x="321886" y="897958"/>
                    <a:pt x="317677" y="917327"/>
                    <a:pt x="320040" y="932688"/>
                  </a:cubicBezTo>
                  <a:cubicBezTo>
                    <a:pt x="334811" y="1028698"/>
                    <a:pt x="319675" y="977313"/>
                    <a:pt x="338328" y="1033272"/>
                  </a:cubicBezTo>
                  <a:cubicBezTo>
                    <a:pt x="341376" y="1060704"/>
                    <a:pt x="330230" y="1094015"/>
                    <a:pt x="347472" y="1115568"/>
                  </a:cubicBezTo>
                  <a:cubicBezTo>
                    <a:pt x="356992" y="1127468"/>
                    <a:pt x="366046" y="1091393"/>
                    <a:pt x="374904" y="1078992"/>
                  </a:cubicBezTo>
                  <a:cubicBezTo>
                    <a:pt x="397061" y="1047972"/>
                    <a:pt x="391012" y="1058099"/>
                    <a:pt x="402336" y="1024128"/>
                  </a:cubicBezTo>
                  <a:cubicBezTo>
                    <a:pt x="411480" y="1039368"/>
                    <a:pt x="421820" y="1053952"/>
                    <a:pt x="429768" y="1069848"/>
                  </a:cubicBezTo>
                  <a:cubicBezTo>
                    <a:pt x="434079" y="1078469"/>
                    <a:pt x="429768" y="1100328"/>
                    <a:pt x="438912" y="1097280"/>
                  </a:cubicBezTo>
                  <a:cubicBezTo>
                    <a:pt x="451844" y="1092969"/>
                    <a:pt x="448474" y="1071176"/>
                    <a:pt x="457200" y="1060704"/>
                  </a:cubicBezTo>
                  <a:cubicBezTo>
                    <a:pt x="470835" y="1044342"/>
                    <a:pt x="493341" y="1039513"/>
                    <a:pt x="512064" y="1033272"/>
                  </a:cubicBezTo>
                  <a:cubicBezTo>
                    <a:pt x="524256" y="1024128"/>
                    <a:pt x="536239" y="1014698"/>
                    <a:pt x="548640" y="1005840"/>
                  </a:cubicBezTo>
                  <a:cubicBezTo>
                    <a:pt x="557583" y="999452"/>
                    <a:pt x="565410" y="984887"/>
                    <a:pt x="576072" y="987552"/>
                  </a:cubicBezTo>
                  <a:cubicBezTo>
                    <a:pt x="585423" y="989890"/>
                    <a:pt x="580905" y="1006363"/>
                    <a:pt x="585216" y="1014984"/>
                  </a:cubicBezTo>
                  <a:cubicBezTo>
                    <a:pt x="618208" y="1080967"/>
                    <a:pt x="589730" y="998837"/>
                    <a:pt x="621792" y="1078992"/>
                  </a:cubicBezTo>
                  <a:cubicBezTo>
                    <a:pt x="628951" y="1096890"/>
                    <a:pt x="640080" y="1133856"/>
                    <a:pt x="640080" y="1133856"/>
                  </a:cubicBezTo>
                  <a:cubicBezTo>
                    <a:pt x="649224" y="1130808"/>
                    <a:pt x="654075" y="1116019"/>
                    <a:pt x="667512" y="1124712"/>
                  </a:cubicBezTo>
                  <a:cubicBezTo>
                    <a:pt x="680949" y="1133405"/>
                    <a:pt x="717625" y="1173239"/>
                    <a:pt x="720702" y="1186015"/>
                  </a:cubicBezTo>
                  <a:cubicBezTo>
                    <a:pt x="745492" y="1288935"/>
                    <a:pt x="720994" y="1218651"/>
                    <a:pt x="768096" y="1289304"/>
                  </a:cubicBezTo>
                  <a:lnTo>
                    <a:pt x="786384" y="1316736"/>
                  </a:lnTo>
                  <a:cubicBezTo>
                    <a:pt x="794514" y="1292346"/>
                    <a:pt x="809210" y="1252935"/>
                    <a:pt x="813816" y="1225296"/>
                  </a:cubicBezTo>
                  <a:cubicBezTo>
                    <a:pt x="817856" y="1201057"/>
                    <a:pt x="817811" y="1176172"/>
                    <a:pt x="822960" y="1152144"/>
                  </a:cubicBezTo>
                  <a:cubicBezTo>
                    <a:pt x="826999" y="1133295"/>
                    <a:pt x="835152" y="1115568"/>
                    <a:pt x="841248" y="1097280"/>
                  </a:cubicBezTo>
                  <a:lnTo>
                    <a:pt x="850392" y="1069848"/>
                  </a:lnTo>
                  <a:cubicBezTo>
                    <a:pt x="879653" y="1113739"/>
                    <a:pt x="857707" y="1099109"/>
                    <a:pt x="886968" y="1069848"/>
                  </a:cubicBezTo>
                  <a:cubicBezTo>
                    <a:pt x="894739" y="1062077"/>
                    <a:pt x="905256" y="1057656"/>
                    <a:pt x="914400" y="1051560"/>
                  </a:cubicBezTo>
                  <a:cubicBezTo>
                    <a:pt x="920496" y="1060704"/>
                    <a:pt x="921912" y="1076837"/>
                    <a:pt x="932688" y="1078992"/>
                  </a:cubicBezTo>
                  <a:cubicBezTo>
                    <a:pt x="943464" y="1081147"/>
                    <a:pt x="953085" y="1069147"/>
                    <a:pt x="960120" y="1060704"/>
                  </a:cubicBezTo>
                  <a:cubicBezTo>
                    <a:pt x="972675" y="1045638"/>
                    <a:pt x="981200" y="1015753"/>
                    <a:pt x="987552" y="996696"/>
                  </a:cubicBezTo>
                  <a:cubicBezTo>
                    <a:pt x="1039963" y="1075312"/>
                    <a:pt x="977126" y="975844"/>
                    <a:pt x="1014984" y="1051560"/>
                  </a:cubicBezTo>
                  <a:cubicBezTo>
                    <a:pt x="1019899" y="1061390"/>
                    <a:pt x="1028357" y="1069162"/>
                    <a:pt x="1033272" y="1078992"/>
                  </a:cubicBezTo>
                  <a:cubicBezTo>
                    <a:pt x="1037583" y="1087613"/>
                    <a:pt x="1038105" y="1097803"/>
                    <a:pt x="1042416" y="1106424"/>
                  </a:cubicBezTo>
                  <a:cubicBezTo>
                    <a:pt x="1077868" y="1177328"/>
                    <a:pt x="1046864" y="1092337"/>
                    <a:pt x="1069848" y="1161288"/>
                  </a:cubicBezTo>
                  <a:cubicBezTo>
                    <a:pt x="1104349" y="1115287"/>
                    <a:pt x="1094614" y="1134871"/>
                    <a:pt x="1115568" y="1078992"/>
                  </a:cubicBezTo>
                  <a:cubicBezTo>
                    <a:pt x="1118952" y="1069967"/>
                    <a:pt x="1122374" y="1060911"/>
                    <a:pt x="1124712" y="1051560"/>
                  </a:cubicBezTo>
                  <a:cubicBezTo>
                    <a:pt x="1128481" y="1036482"/>
                    <a:pt x="1128399" y="1020392"/>
                    <a:pt x="1133856" y="1005840"/>
                  </a:cubicBezTo>
                  <a:cubicBezTo>
                    <a:pt x="1137715" y="995550"/>
                    <a:pt x="1146048" y="987552"/>
                    <a:pt x="1152144" y="978408"/>
                  </a:cubicBezTo>
                  <a:cubicBezTo>
                    <a:pt x="1158877" y="951476"/>
                    <a:pt x="1169413" y="913464"/>
                    <a:pt x="1170432" y="886968"/>
                  </a:cubicBezTo>
                  <a:cubicBezTo>
                    <a:pt x="1188410" y="419536"/>
                    <a:pt x="1170553" y="882363"/>
                    <a:pt x="1188720" y="429768"/>
                  </a:cubicBezTo>
                  <a:cubicBezTo>
                    <a:pt x="1191768" y="438912"/>
                    <a:pt x="1195697" y="447808"/>
                    <a:pt x="1197864" y="457200"/>
                  </a:cubicBezTo>
                  <a:cubicBezTo>
                    <a:pt x="1204853" y="487488"/>
                    <a:pt x="1206322" y="519151"/>
                    <a:pt x="1216152" y="548640"/>
                  </a:cubicBezTo>
                  <a:lnTo>
                    <a:pt x="1225296" y="576072"/>
                  </a:lnTo>
                  <a:cubicBezTo>
                    <a:pt x="1228344" y="597408"/>
                    <a:pt x="1230468" y="618897"/>
                    <a:pt x="1234440" y="640080"/>
                  </a:cubicBezTo>
                  <a:cubicBezTo>
                    <a:pt x="1239619" y="667700"/>
                    <a:pt x="1248559" y="694586"/>
                    <a:pt x="1252728" y="722376"/>
                  </a:cubicBezTo>
                  <a:cubicBezTo>
                    <a:pt x="1257722" y="755670"/>
                    <a:pt x="1257938" y="789524"/>
                    <a:pt x="1261872" y="822960"/>
                  </a:cubicBezTo>
                  <a:cubicBezTo>
                    <a:pt x="1264038" y="841373"/>
                    <a:pt x="1267968" y="859536"/>
                    <a:pt x="1271016" y="877824"/>
                  </a:cubicBezTo>
                  <a:cubicBezTo>
                    <a:pt x="1274064" y="932688"/>
                    <a:pt x="1270330" y="988354"/>
                    <a:pt x="1280160" y="1042416"/>
                  </a:cubicBezTo>
                  <a:cubicBezTo>
                    <a:pt x="1284015" y="1063621"/>
                    <a:pt x="1283111" y="999052"/>
                    <a:pt x="1289304" y="978408"/>
                  </a:cubicBezTo>
                  <a:cubicBezTo>
                    <a:pt x="1292462" y="967882"/>
                    <a:pt x="1303365" y="961120"/>
                    <a:pt x="1307592" y="950976"/>
                  </a:cubicBezTo>
                  <a:cubicBezTo>
                    <a:pt x="1318713" y="924284"/>
                    <a:pt x="1324730" y="895702"/>
                    <a:pt x="1335024" y="868680"/>
                  </a:cubicBezTo>
                  <a:cubicBezTo>
                    <a:pt x="1349130" y="831652"/>
                    <a:pt x="1365504" y="795528"/>
                    <a:pt x="1380744" y="758952"/>
                  </a:cubicBezTo>
                  <a:cubicBezTo>
                    <a:pt x="1390411" y="735751"/>
                    <a:pt x="1399032" y="685800"/>
                    <a:pt x="1399032" y="685800"/>
                  </a:cubicBezTo>
                  <a:cubicBezTo>
                    <a:pt x="1415372" y="734819"/>
                    <a:pt x="1402608" y="692746"/>
                    <a:pt x="1417320" y="758952"/>
                  </a:cubicBezTo>
                  <a:cubicBezTo>
                    <a:pt x="1431613" y="823270"/>
                    <a:pt x="1420334" y="769501"/>
                    <a:pt x="1435608" y="822960"/>
                  </a:cubicBezTo>
                  <a:cubicBezTo>
                    <a:pt x="1439060" y="835044"/>
                    <a:pt x="1441704" y="847344"/>
                    <a:pt x="1444752" y="859536"/>
                  </a:cubicBezTo>
                  <a:cubicBezTo>
                    <a:pt x="1458983" y="845305"/>
                    <a:pt x="1482834" y="825041"/>
                    <a:pt x="1490472" y="804672"/>
                  </a:cubicBezTo>
                  <a:cubicBezTo>
                    <a:pt x="1495929" y="790120"/>
                    <a:pt x="1495527" y="773946"/>
                    <a:pt x="1499616" y="758952"/>
                  </a:cubicBezTo>
                  <a:cubicBezTo>
                    <a:pt x="1504688" y="740354"/>
                    <a:pt x="1512365" y="722552"/>
                    <a:pt x="1517904" y="704088"/>
                  </a:cubicBezTo>
                  <a:cubicBezTo>
                    <a:pt x="1529662" y="664894"/>
                    <a:pt x="1529752" y="648585"/>
                    <a:pt x="1536192" y="603504"/>
                  </a:cubicBezTo>
                  <a:cubicBezTo>
                    <a:pt x="1539240" y="618744"/>
                    <a:pt x="1534346" y="638234"/>
                    <a:pt x="1545336" y="649224"/>
                  </a:cubicBezTo>
                  <a:cubicBezTo>
                    <a:pt x="1552152" y="656040"/>
                    <a:pt x="1552756" y="631275"/>
                    <a:pt x="1554480" y="621792"/>
                  </a:cubicBezTo>
                  <a:cubicBezTo>
                    <a:pt x="1558876" y="597615"/>
                    <a:pt x="1559584" y="572879"/>
                    <a:pt x="1563624" y="548640"/>
                  </a:cubicBezTo>
                  <a:cubicBezTo>
                    <a:pt x="1565690" y="536244"/>
                    <a:pt x="1570702" y="524460"/>
                    <a:pt x="1572768" y="512064"/>
                  </a:cubicBezTo>
                  <a:cubicBezTo>
                    <a:pt x="1590001" y="408669"/>
                    <a:pt x="1571437" y="470336"/>
                    <a:pt x="1591056" y="411480"/>
                  </a:cubicBezTo>
                  <a:cubicBezTo>
                    <a:pt x="1598345" y="353169"/>
                    <a:pt x="1603415" y="315321"/>
                    <a:pt x="1609344" y="256032"/>
                  </a:cubicBezTo>
                  <a:cubicBezTo>
                    <a:pt x="1617000" y="179470"/>
                    <a:pt x="1614697" y="165259"/>
                    <a:pt x="1627632" y="100584"/>
                  </a:cubicBezTo>
                  <a:cubicBezTo>
                    <a:pt x="1637161" y="52941"/>
                    <a:pt x="1634300" y="77246"/>
                    <a:pt x="1645920" y="36576"/>
                  </a:cubicBezTo>
                  <a:cubicBezTo>
                    <a:pt x="1649372" y="24492"/>
                    <a:pt x="1652016" y="12192"/>
                    <a:pt x="1655064" y="0"/>
                  </a:cubicBezTo>
                  <a:cubicBezTo>
                    <a:pt x="1661349" y="31427"/>
                    <a:pt x="1664743" y="52165"/>
                    <a:pt x="1673352" y="82296"/>
                  </a:cubicBezTo>
                  <a:cubicBezTo>
                    <a:pt x="1680519" y="107381"/>
                    <a:pt x="1691122" y="131292"/>
                    <a:pt x="1700784" y="155448"/>
                  </a:cubicBezTo>
                  <a:cubicBezTo>
                    <a:pt x="1703832" y="179832"/>
                    <a:pt x="1705532" y="204423"/>
                    <a:pt x="1709928" y="228600"/>
                  </a:cubicBezTo>
                  <a:cubicBezTo>
                    <a:pt x="1711652" y="238083"/>
                    <a:pt x="1716424" y="246764"/>
                    <a:pt x="1719072" y="256032"/>
                  </a:cubicBezTo>
                  <a:cubicBezTo>
                    <a:pt x="1722524" y="268116"/>
                    <a:pt x="1725168" y="280416"/>
                    <a:pt x="1728216" y="292608"/>
                  </a:cubicBezTo>
                  <a:cubicBezTo>
                    <a:pt x="1734312" y="283464"/>
                    <a:pt x="1741589" y="275006"/>
                    <a:pt x="1746504" y="265176"/>
                  </a:cubicBezTo>
                  <a:cubicBezTo>
                    <a:pt x="1750815" y="256555"/>
                    <a:pt x="1748832" y="244560"/>
                    <a:pt x="1755648" y="237744"/>
                  </a:cubicBezTo>
                  <a:cubicBezTo>
                    <a:pt x="1762464" y="230928"/>
                    <a:pt x="1773936" y="231648"/>
                    <a:pt x="1783080" y="228600"/>
                  </a:cubicBezTo>
                  <a:cubicBezTo>
                    <a:pt x="1789176" y="210312"/>
                    <a:pt x="1796693" y="155034"/>
                    <a:pt x="1801368" y="173736"/>
                  </a:cubicBezTo>
                  <a:cubicBezTo>
                    <a:pt x="1821436" y="254006"/>
                    <a:pt x="1820626" y="238296"/>
                    <a:pt x="1828800" y="320040"/>
                  </a:cubicBezTo>
                  <a:cubicBezTo>
                    <a:pt x="1832452" y="356561"/>
                    <a:pt x="1833392" y="393349"/>
                    <a:pt x="1837944" y="429768"/>
                  </a:cubicBezTo>
                  <a:cubicBezTo>
                    <a:pt x="1840240" y="448139"/>
                    <a:pt x="1850159" y="475556"/>
                    <a:pt x="1856232" y="493776"/>
                  </a:cubicBezTo>
                  <a:lnTo>
                    <a:pt x="1874520" y="438912"/>
                  </a:lnTo>
                  <a:cubicBezTo>
                    <a:pt x="1881767" y="417170"/>
                    <a:pt x="1888981" y="397867"/>
                    <a:pt x="1892808" y="374904"/>
                  </a:cubicBezTo>
                  <a:cubicBezTo>
                    <a:pt x="1896848" y="350665"/>
                    <a:pt x="1898215" y="326040"/>
                    <a:pt x="1901952" y="301752"/>
                  </a:cubicBezTo>
                  <a:cubicBezTo>
                    <a:pt x="1904315" y="286391"/>
                    <a:pt x="1908048" y="271272"/>
                    <a:pt x="1911096" y="256032"/>
                  </a:cubicBezTo>
                  <a:cubicBezTo>
                    <a:pt x="1917192" y="268224"/>
                    <a:pt x="1923848" y="280152"/>
                    <a:pt x="1929384" y="292608"/>
                  </a:cubicBezTo>
                  <a:cubicBezTo>
                    <a:pt x="1936050" y="307607"/>
                    <a:pt x="1939701" y="323980"/>
                    <a:pt x="1947672" y="338328"/>
                  </a:cubicBezTo>
                  <a:cubicBezTo>
                    <a:pt x="1955073" y="351650"/>
                    <a:pt x="1965960" y="362712"/>
                    <a:pt x="1975104" y="374904"/>
                  </a:cubicBezTo>
                  <a:cubicBezTo>
                    <a:pt x="1978152" y="387096"/>
                    <a:pt x="1980796" y="399396"/>
                    <a:pt x="1984248" y="411480"/>
                  </a:cubicBezTo>
                  <a:cubicBezTo>
                    <a:pt x="1986896" y="420748"/>
                    <a:pt x="1984798" y="394883"/>
                    <a:pt x="1993392" y="438912"/>
                  </a:cubicBezTo>
                  <a:cubicBezTo>
                    <a:pt x="2001986" y="482941"/>
                    <a:pt x="2032763" y="611645"/>
                    <a:pt x="2035811" y="675653"/>
                  </a:cubicBezTo>
                  <a:cubicBezTo>
                    <a:pt x="2138308" y="-11766"/>
                    <a:pt x="2079449" y="305499"/>
                    <a:pt x="2087755" y="231795"/>
                  </a:cubicBezTo>
                  <a:cubicBezTo>
                    <a:pt x="2096061" y="158091"/>
                    <a:pt x="2087659" y="230912"/>
                    <a:pt x="2085648" y="233427"/>
                  </a:cubicBezTo>
                  <a:cubicBezTo>
                    <a:pt x="2083637" y="235943"/>
                    <a:pt x="2075824" y="250740"/>
                    <a:pt x="2075688" y="246888"/>
                  </a:cubicBezTo>
                  <a:cubicBezTo>
                    <a:pt x="2075552" y="243036"/>
                    <a:pt x="2082584" y="222677"/>
                    <a:pt x="2084832" y="210312"/>
                  </a:cubicBezTo>
                  <a:cubicBezTo>
                    <a:pt x="2101051" y="121106"/>
                    <a:pt x="2087198" y="168683"/>
                    <a:pt x="2103120" y="73152"/>
                  </a:cubicBezTo>
                  <a:cubicBezTo>
                    <a:pt x="2106947" y="50189"/>
                    <a:pt x="2114161" y="30886"/>
                    <a:pt x="2121408" y="9144"/>
                  </a:cubicBezTo>
                  <a:cubicBezTo>
                    <a:pt x="2151240" y="83724"/>
                    <a:pt x="2136477" y="38769"/>
                    <a:pt x="2157984" y="146304"/>
                  </a:cubicBezTo>
                  <a:cubicBezTo>
                    <a:pt x="2164455" y="178658"/>
                    <a:pt x="2203615" y="210045"/>
                    <a:pt x="2212848" y="237744"/>
                  </a:cubicBezTo>
                  <a:lnTo>
                    <a:pt x="2221992" y="265176"/>
                  </a:lnTo>
                  <a:cubicBezTo>
                    <a:pt x="2225040" y="256032"/>
                    <a:pt x="2221497" y="237744"/>
                    <a:pt x="2231136" y="237744"/>
                  </a:cubicBezTo>
                  <a:cubicBezTo>
                    <a:pt x="2240775" y="237744"/>
                    <a:pt x="2237632" y="255908"/>
                    <a:pt x="2240280" y="265176"/>
                  </a:cubicBezTo>
                  <a:cubicBezTo>
                    <a:pt x="2243732" y="277260"/>
                    <a:pt x="2246376" y="289560"/>
                    <a:pt x="2249424" y="301752"/>
                  </a:cubicBezTo>
                  <a:cubicBezTo>
                    <a:pt x="2252472" y="243840"/>
                    <a:pt x="2253752" y="185808"/>
                    <a:pt x="2258568" y="128016"/>
                  </a:cubicBezTo>
                  <a:cubicBezTo>
                    <a:pt x="2259859" y="112528"/>
                    <a:pt x="2264932" y="97587"/>
                    <a:pt x="2267712" y="82296"/>
                  </a:cubicBezTo>
                  <a:cubicBezTo>
                    <a:pt x="2271029" y="64055"/>
                    <a:pt x="2273808" y="45720"/>
                    <a:pt x="2276856" y="27432"/>
                  </a:cubicBezTo>
                  <a:cubicBezTo>
                    <a:pt x="2279904" y="36576"/>
                    <a:pt x="2283662" y="45513"/>
                    <a:pt x="2286000" y="54864"/>
                  </a:cubicBezTo>
                  <a:cubicBezTo>
                    <a:pt x="2302641" y="121428"/>
                    <a:pt x="2287983" y="82076"/>
                    <a:pt x="2304288" y="155448"/>
                  </a:cubicBezTo>
                  <a:cubicBezTo>
                    <a:pt x="2306379" y="164857"/>
                    <a:pt x="2310384" y="173736"/>
                    <a:pt x="2313432" y="182880"/>
                  </a:cubicBezTo>
                  <a:cubicBezTo>
                    <a:pt x="2316480" y="271272"/>
                    <a:pt x="2310068" y="360500"/>
                    <a:pt x="2322576" y="448056"/>
                  </a:cubicBezTo>
                  <a:cubicBezTo>
                    <a:pt x="2323939" y="457598"/>
                    <a:pt x="2343977" y="434383"/>
                    <a:pt x="2350008" y="438912"/>
                  </a:cubicBezTo>
                  <a:cubicBezTo>
                    <a:pt x="2356039" y="443441"/>
                    <a:pt x="2352111" y="503114"/>
                    <a:pt x="2358765" y="475231"/>
                  </a:cubicBezTo>
                  <a:cubicBezTo>
                    <a:pt x="2365419" y="447348"/>
                    <a:pt x="2381068" y="323453"/>
                    <a:pt x="2389933" y="271615"/>
                  </a:cubicBezTo>
                  <a:cubicBezTo>
                    <a:pt x="2398798" y="219778"/>
                    <a:pt x="2408907" y="176398"/>
                    <a:pt x="2411955" y="164206"/>
                  </a:cubicBezTo>
                  <a:cubicBezTo>
                    <a:pt x="2415003" y="185542"/>
                    <a:pt x="2410971" y="197568"/>
                    <a:pt x="2414659" y="247532"/>
                  </a:cubicBezTo>
                  <a:cubicBezTo>
                    <a:pt x="2418347" y="297496"/>
                    <a:pt x="2428094" y="425999"/>
                    <a:pt x="2434083" y="463992"/>
                  </a:cubicBezTo>
                  <a:cubicBezTo>
                    <a:pt x="2440072" y="501985"/>
                    <a:pt x="2445965" y="466519"/>
                    <a:pt x="2450592" y="475488"/>
                  </a:cubicBezTo>
                  <a:cubicBezTo>
                    <a:pt x="2455219" y="484457"/>
                    <a:pt x="2461493" y="496472"/>
                    <a:pt x="2461844" y="517808"/>
                  </a:cubicBezTo>
                  <a:cubicBezTo>
                    <a:pt x="2462195" y="539144"/>
                    <a:pt x="2455747" y="576072"/>
                    <a:pt x="2452699" y="603504"/>
                  </a:cubicBezTo>
                  <a:cubicBezTo>
                    <a:pt x="2455747" y="640080"/>
                    <a:pt x="2465378" y="726183"/>
                    <a:pt x="2472041" y="737027"/>
                  </a:cubicBezTo>
                  <a:cubicBezTo>
                    <a:pt x="2478704" y="747871"/>
                    <a:pt x="2483092" y="698612"/>
                    <a:pt x="2492675" y="668566"/>
                  </a:cubicBezTo>
                  <a:cubicBezTo>
                    <a:pt x="2502258" y="638520"/>
                    <a:pt x="2526491" y="584185"/>
                    <a:pt x="2529539" y="556753"/>
                  </a:cubicBezTo>
                  <a:cubicBezTo>
                    <a:pt x="2539323" y="595891"/>
                    <a:pt x="2534885" y="641353"/>
                    <a:pt x="2537103" y="671965"/>
                  </a:cubicBezTo>
                  <a:cubicBezTo>
                    <a:pt x="2539321" y="702577"/>
                    <a:pt x="2540933" y="728976"/>
                    <a:pt x="2542848" y="740426"/>
                  </a:cubicBezTo>
                  <a:cubicBezTo>
                    <a:pt x="2544763" y="751876"/>
                    <a:pt x="2547811" y="730914"/>
                    <a:pt x="2548593" y="740664"/>
                  </a:cubicBezTo>
                  <a:cubicBezTo>
                    <a:pt x="2549375" y="750414"/>
                    <a:pt x="2547324" y="781421"/>
                    <a:pt x="2547539" y="798927"/>
                  </a:cubicBezTo>
                  <a:cubicBezTo>
                    <a:pt x="2547754" y="816433"/>
                    <a:pt x="2546836" y="833509"/>
                    <a:pt x="2549884" y="845701"/>
                  </a:cubicBezTo>
                  <a:cubicBezTo>
                    <a:pt x="2552932" y="891421"/>
                    <a:pt x="2557290" y="922411"/>
                    <a:pt x="2559029" y="965865"/>
                  </a:cubicBezTo>
                  <a:cubicBezTo>
                    <a:pt x="2560768" y="1009319"/>
                    <a:pt x="2543864" y="1040599"/>
                    <a:pt x="2560320" y="1106424"/>
                  </a:cubicBezTo>
                  <a:cubicBezTo>
                    <a:pt x="2577184" y="1081129"/>
                    <a:pt x="2581071" y="1080510"/>
                    <a:pt x="2587752" y="1051560"/>
                  </a:cubicBezTo>
                  <a:cubicBezTo>
                    <a:pt x="2594741" y="1021272"/>
                    <a:pt x="2580177" y="977362"/>
                    <a:pt x="2606040" y="960120"/>
                  </a:cubicBezTo>
                  <a:lnTo>
                    <a:pt x="2633472" y="941832"/>
                  </a:lnTo>
                  <a:cubicBezTo>
                    <a:pt x="2636520" y="926592"/>
                    <a:pt x="2638527" y="911106"/>
                    <a:pt x="2642616" y="896112"/>
                  </a:cubicBezTo>
                  <a:cubicBezTo>
                    <a:pt x="2677420" y="768497"/>
                    <a:pt x="2647770" y="906918"/>
                    <a:pt x="2670048" y="795528"/>
                  </a:cubicBezTo>
                  <a:lnTo>
                    <a:pt x="2688336" y="923544"/>
                  </a:lnTo>
                  <a:cubicBezTo>
                    <a:pt x="2694386" y="965895"/>
                    <a:pt x="2691134" y="1009253"/>
                    <a:pt x="2697480" y="1051560"/>
                  </a:cubicBezTo>
                  <a:cubicBezTo>
                    <a:pt x="2700340" y="1070624"/>
                    <a:pt x="2709672" y="1088136"/>
                    <a:pt x="2715768" y="1106424"/>
                  </a:cubicBezTo>
                  <a:lnTo>
                    <a:pt x="2724912" y="1133856"/>
                  </a:lnTo>
                  <a:lnTo>
                    <a:pt x="2743200" y="1078992"/>
                  </a:lnTo>
                  <a:cubicBezTo>
                    <a:pt x="2749296" y="1060704"/>
                    <a:pt x="2756813" y="1042830"/>
                    <a:pt x="2761488" y="1024128"/>
                  </a:cubicBezTo>
                  <a:lnTo>
                    <a:pt x="2779776" y="950976"/>
                  </a:lnTo>
                  <a:cubicBezTo>
                    <a:pt x="2784273" y="932989"/>
                    <a:pt x="2786101" y="914437"/>
                    <a:pt x="2788920" y="896112"/>
                  </a:cubicBezTo>
                  <a:cubicBezTo>
                    <a:pt x="2792197" y="874810"/>
                    <a:pt x="2795919" y="853550"/>
                    <a:pt x="2798064" y="832104"/>
                  </a:cubicBezTo>
                  <a:cubicBezTo>
                    <a:pt x="2803801" y="774734"/>
                    <a:pt x="2816073" y="636946"/>
                    <a:pt x="2816352" y="640080"/>
                  </a:cubicBezTo>
                  <a:cubicBezTo>
                    <a:pt x="2816631" y="643214"/>
                    <a:pt x="2797090" y="860175"/>
                    <a:pt x="2799738" y="850907"/>
                  </a:cubicBezTo>
                  <a:cubicBezTo>
                    <a:pt x="2803190" y="838823"/>
                    <a:pt x="2831592" y="588264"/>
                    <a:pt x="2834640" y="576072"/>
                  </a:cubicBezTo>
                  <a:cubicBezTo>
                    <a:pt x="2837688" y="545592"/>
                    <a:pt x="2837366" y="514584"/>
                    <a:pt x="2843784" y="484632"/>
                  </a:cubicBezTo>
                  <a:cubicBezTo>
                    <a:pt x="2846640" y="471304"/>
                    <a:pt x="2848441" y="448056"/>
                    <a:pt x="2862072" y="448056"/>
                  </a:cubicBezTo>
                  <a:cubicBezTo>
                    <a:pt x="2874639" y="448056"/>
                    <a:pt x="2868751" y="472309"/>
                    <a:pt x="2871216" y="484632"/>
                  </a:cubicBezTo>
                  <a:cubicBezTo>
                    <a:pt x="2893636" y="596732"/>
                    <a:pt x="2868265" y="491115"/>
                    <a:pt x="2889504" y="576072"/>
                  </a:cubicBezTo>
                  <a:cubicBezTo>
                    <a:pt x="2892552" y="609600"/>
                    <a:pt x="2893887" y="643328"/>
                    <a:pt x="2898648" y="676656"/>
                  </a:cubicBezTo>
                  <a:cubicBezTo>
                    <a:pt x="2900011" y="686198"/>
                    <a:pt x="2905454" y="694737"/>
                    <a:pt x="2907792" y="704088"/>
                  </a:cubicBezTo>
                  <a:cubicBezTo>
                    <a:pt x="2911561" y="719166"/>
                    <a:pt x="2913167" y="734730"/>
                    <a:pt x="2916936" y="749808"/>
                  </a:cubicBezTo>
                  <a:cubicBezTo>
                    <a:pt x="2919274" y="759159"/>
                    <a:pt x="2923432" y="767972"/>
                    <a:pt x="2926080" y="777240"/>
                  </a:cubicBezTo>
                  <a:cubicBezTo>
                    <a:pt x="2929532" y="789324"/>
                    <a:pt x="2932176" y="801624"/>
                    <a:pt x="2935224" y="813816"/>
                  </a:cubicBezTo>
                  <a:cubicBezTo>
                    <a:pt x="2941320" y="804672"/>
                    <a:pt x="2949431" y="796588"/>
                    <a:pt x="2953512" y="786384"/>
                  </a:cubicBezTo>
                  <a:cubicBezTo>
                    <a:pt x="2986088" y="704944"/>
                    <a:pt x="2970430" y="668560"/>
                    <a:pt x="2980944" y="566928"/>
                  </a:cubicBezTo>
                  <a:cubicBezTo>
                    <a:pt x="2989887" y="480482"/>
                    <a:pt x="2990347" y="483854"/>
                    <a:pt x="3008376" y="429768"/>
                  </a:cubicBezTo>
                  <a:cubicBezTo>
                    <a:pt x="3011424" y="405384"/>
                    <a:pt x="3000144" y="373992"/>
                    <a:pt x="3017520" y="356616"/>
                  </a:cubicBezTo>
                  <a:cubicBezTo>
                    <a:pt x="3030630" y="343506"/>
                    <a:pt x="3023347" y="393239"/>
                    <a:pt x="3026664" y="411480"/>
                  </a:cubicBezTo>
                  <a:cubicBezTo>
                    <a:pt x="3029444" y="426771"/>
                    <a:pt x="3033253" y="441870"/>
                    <a:pt x="3035808" y="457200"/>
                  </a:cubicBezTo>
                  <a:cubicBezTo>
                    <a:pt x="3039351" y="478459"/>
                    <a:pt x="3041675" y="499906"/>
                    <a:pt x="3044952" y="521208"/>
                  </a:cubicBezTo>
                  <a:cubicBezTo>
                    <a:pt x="3047771" y="539533"/>
                    <a:pt x="3051474" y="557718"/>
                    <a:pt x="3054096" y="576072"/>
                  </a:cubicBezTo>
                  <a:cubicBezTo>
                    <a:pt x="3057571" y="600399"/>
                    <a:pt x="3059200" y="624985"/>
                    <a:pt x="3063240" y="649224"/>
                  </a:cubicBezTo>
                  <a:cubicBezTo>
                    <a:pt x="3068350" y="679885"/>
                    <a:pt x="3081528" y="740664"/>
                    <a:pt x="3081528" y="740664"/>
                  </a:cubicBezTo>
                  <a:cubicBezTo>
                    <a:pt x="3083745" y="782794"/>
                    <a:pt x="3092402" y="973962"/>
                    <a:pt x="3099816" y="1033272"/>
                  </a:cubicBezTo>
                  <a:cubicBezTo>
                    <a:pt x="3124928" y="1234166"/>
                    <a:pt x="3105885" y="1075837"/>
                    <a:pt x="3127248" y="1161288"/>
                  </a:cubicBezTo>
                  <a:lnTo>
                    <a:pt x="3145536" y="1234440"/>
                  </a:lnTo>
                  <a:cubicBezTo>
                    <a:pt x="3148584" y="1048512"/>
                    <a:pt x="3149048" y="862524"/>
                    <a:pt x="3154680" y="676656"/>
                  </a:cubicBezTo>
                  <a:cubicBezTo>
                    <a:pt x="3155151" y="661121"/>
                    <a:pt x="3162911" y="646451"/>
                    <a:pt x="3163824" y="630936"/>
                  </a:cubicBezTo>
                  <a:cubicBezTo>
                    <a:pt x="3169018" y="542644"/>
                    <a:pt x="3167618" y="454043"/>
                    <a:pt x="3172968" y="365760"/>
                  </a:cubicBezTo>
                  <a:cubicBezTo>
                    <a:pt x="3173728" y="353216"/>
                    <a:pt x="3179386" y="341452"/>
                    <a:pt x="3182112" y="329184"/>
                  </a:cubicBezTo>
                  <a:cubicBezTo>
                    <a:pt x="3185483" y="314012"/>
                    <a:pt x="3188208" y="298704"/>
                    <a:pt x="3191256" y="283464"/>
                  </a:cubicBezTo>
                  <a:cubicBezTo>
                    <a:pt x="3211840" y="345217"/>
                    <a:pt x="3188087" y="269203"/>
                    <a:pt x="3209544" y="365760"/>
                  </a:cubicBezTo>
                  <a:cubicBezTo>
                    <a:pt x="3211635" y="375169"/>
                    <a:pt x="3216597" y="383783"/>
                    <a:pt x="3218688" y="393192"/>
                  </a:cubicBezTo>
                  <a:cubicBezTo>
                    <a:pt x="3222710" y="411291"/>
                    <a:pt x="3224515" y="429815"/>
                    <a:pt x="3227832" y="448056"/>
                  </a:cubicBezTo>
                  <a:cubicBezTo>
                    <a:pt x="3230612" y="463347"/>
                    <a:pt x="3234922" y="478371"/>
                    <a:pt x="3236976" y="493776"/>
                  </a:cubicBezTo>
                  <a:cubicBezTo>
                    <a:pt x="3261450" y="677330"/>
                    <a:pt x="3227695" y="493092"/>
                    <a:pt x="3264408" y="676656"/>
                  </a:cubicBezTo>
                  <a:cubicBezTo>
                    <a:pt x="3267397" y="691600"/>
                    <a:pt x="3282696" y="701040"/>
                    <a:pt x="3291840" y="713232"/>
                  </a:cubicBezTo>
                  <a:cubicBezTo>
                    <a:pt x="3294888" y="725424"/>
                    <a:pt x="3298258" y="737540"/>
                    <a:pt x="3300984" y="749808"/>
                  </a:cubicBezTo>
                  <a:cubicBezTo>
                    <a:pt x="3324201" y="854286"/>
                    <a:pt x="3296972" y="742903"/>
                    <a:pt x="3319272" y="832104"/>
                  </a:cubicBezTo>
                  <a:cubicBezTo>
                    <a:pt x="3325368" y="819912"/>
                    <a:pt x="3334254" y="808752"/>
                    <a:pt x="3337560" y="795528"/>
                  </a:cubicBezTo>
                  <a:cubicBezTo>
                    <a:pt x="3346553" y="759555"/>
                    <a:pt x="3355848" y="685800"/>
                    <a:pt x="3355848" y="685800"/>
                  </a:cubicBezTo>
                  <a:cubicBezTo>
                    <a:pt x="3358896" y="606552"/>
                    <a:pt x="3360824" y="527253"/>
                    <a:pt x="3364992" y="448056"/>
                  </a:cubicBezTo>
                  <a:cubicBezTo>
                    <a:pt x="3366921" y="411404"/>
                    <a:pt x="3365234" y="373935"/>
                    <a:pt x="3374136" y="338328"/>
                  </a:cubicBezTo>
                  <a:cubicBezTo>
                    <a:pt x="3377184" y="326136"/>
                    <a:pt x="3380815" y="362581"/>
                    <a:pt x="3383280" y="374904"/>
                  </a:cubicBezTo>
                  <a:cubicBezTo>
                    <a:pt x="3386916" y="393084"/>
                    <a:pt x="3389107" y="411527"/>
                    <a:pt x="3392424" y="429768"/>
                  </a:cubicBezTo>
                  <a:cubicBezTo>
                    <a:pt x="3406213" y="505609"/>
                    <a:pt x="3396035" y="446019"/>
                    <a:pt x="3410712" y="512064"/>
                  </a:cubicBezTo>
                  <a:cubicBezTo>
                    <a:pt x="3425424" y="578270"/>
                    <a:pt x="3412660" y="536197"/>
                    <a:pt x="3429000" y="585216"/>
                  </a:cubicBezTo>
                  <a:cubicBezTo>
                    <a:pt x="3432048" y="627888"/>
                    <a:pt x="3428864" y="671470"/>
                    <a:pt x="3438144" y="713232"/>
                  </a:cubicBezTo>
                  <a:cubicBezTo>
                    <a:pt x="3441515" y="728404"/>
                    <a:pt x="3444925" y="682873"/>
                    <a:pt x="3447288" y="667512"/>
                  </a:cubicBezTo>
                  <a:cubicBezTo>
                    <a:pt x="3451025" y="643224"/>
                    <a:pt x="3452392" y="618599"/>
                    <a:pt x="3456432" y="594360"/>
                  </a:cubicBezTo>
                  <a:cubicBezTo>
                    <a:pt x="3458498" y="581964"/>
                    <a:pt x="3463111" y="570107"/>
                    <a:pt x="3465576" y="557784"/>
                  </a:cubicBezTo>
                  <a:cubicBezTo>
                    <a:pt x="3469212" y="539604"/>
                    <a:pt x="3471672" y="521208"/>
                    <a:pt x="3474720" y="502920"/>
                  </a:cubicBezTo>
                  <a:cubicBezTo>
                    <a:pt x="3481189" y="367075"/>
                    <a:pt x="3492216" y="333177"/>
                    <a:pt x="3474720" y="219456"/>
                  </a:cubicBezTo>
                  <a:cubicBezTo>
                    <a:pt x="3473254" y="209929"/>
                    <a:pt x="3468624" y="201168"/>
                    <a:pt x="3465576" y="192024"/>
                  </a:cubicBezTo>
                  <a:cubicBezTo>
                    <a:pt x="3468624" y="231648"/>
                    <a:pt x="3495835" y="232791"/>
                    <a:pt x="3500478" y="272260"/>
                  </a:cubicBezTo>
                  <a:cubicBezTo>
                    <a:pt x="3503337" y="296558"/>
                    <a:pt x="3492729" y="351701"/>
                    <a:pt x="3493008" y="374904"/>
                  </a:cubicBezTo>
                  <a:cubicBezTo>
                    <a:pt x="3493287" y="398107"/>
                    <a:pt x="3497202" y="399929"/>
                    <a:pt x="3502152" y="411480"/>
                  </a:cubicBezTo>
                  <a:cubicBezTo>
                    <a:pt x="3506481" y="421581"/>
                    <a:pt x="3514344" y="429768"/>
                    <a:pt x="3520440" y="438912"/>
                  </a:cubicBezTo>
                  <a:cubicBezTo>
                    <a:pt x="3523488" y="451104"/>
                    <a:pt x="3527336" y="463123"/>
                    <a:pt x="3529584" y="475488"/>
                  </a:cubicBezTo>
                  <a:cubicBezTo>
                    <a:pt x="3533439" y="496693"/>
                    <a:pt x="3532535" y="518852"/>
                    <a:pt x="3538728" y="539496"/>
                  </a:cubicBezTo>
                  <a:cubicBezTo>
                    <a:pt x="3541886" y="550022"/>
                    <a:pt x="3550920" y="557784"/>
                    <a:pt x="3557016" y="566928"/>
                  </a:cubicBezTo>
                  <a:lnTo>
                    <a:pt x="3575304" y="640080"/>
                  </a:lnTo>
                  <a:cubicBezTo>
                    <a:pt x="3580635" y="661403"/>
                    <a:pt x="3582066" y="733967"/>
                    <a:pt x="3611880" y="694944"/>
                  </a:cubicBezTo>
                  <a:cubicBezTo>
                    <a:pt x="3641695" y="655921"/>
                    <a:pt x="3673812" y="566700"/>
                    <a:pt x="3754191" y="405942"/>
                  </a:cubicBezTo>
                  <a:lnTo>
                    <a:pt x="3739896" y="402336"/>
                  </a:lnTo>
                  <a:cubicBezTo>
                    <a:pt x="3745516" y="391096"/>
                    <a:pt x="3745066" y="377682"/>
                    <a:pt x="3749040" y="365760"/>
                  </a:cubicBezTo>
                  <a:cubicBezTo>
                    <a:pt x="3751195" y="359294"/>
                    <a:pt x="3755136" y="353568"/>
                    <a:pt x="3758184" y="347472"/>
                  </a:cubicBezTo>
                </a:path>
              </a:pathLst>
            </a:custGeom>
            <a:noFill/>
            <a:ln w="19050">
              <a:solidFill>
                <a:schemeClr val="bg1">
                  <a:lumMod val="75000"/>
                </a:schemeClr>
              </a:solidFill>
            </a:ln>
          </p:spPr>
          <p:txBody>
            <a:bodyPr rtlCol="0" anchor="ctr"/>
            <a:lstStyle/>
            <a:p>
              <a:pPr algn="ctr"/>
              <a:endParaRPr lang="en-US" sz="1400" dirty="0"/>
            </a:p>
          </p:txBody>
        </p:sp>
      </p:grpSp>
      <p:sp>
        <p:nvSpPr>
          <p:cNvPr id="64" name="Freeform 43">
            <a:extLst>
              <a:ext uri="{FF2B5EF4-FFF2-40B4-BE49-F238E27FC236}">
                <a16:creationId xmlns:a16="http://schemas.microsoft.com/office/drawing/2014/main" id="{FCF6559D-EBD5-499E-972F-AE48F93F198F}"/>
              </a:ext>
            </a:extLst>
          </p:cNvPr>
          <p:cNvSpPr/>
          <p:nvPr/>
        </p:nvSpPr>
        <p:spPr>
          <a:xfrm>
            <a:off x="6053069" y="2952506"/>
            <a:ext cx="3481232" cy="306126"/>
          </a:xfrm>
          <a:custGeom>
            <a:avLst/>
            <a:gdLst>
              <a:gd name="connsiteX0" fmla="*/ 0 w 7222603"/>
              <a:gd name="connsiteY0" fmla="*/ 199100 h 443238"/>
              <a:gd name="connsiteX1" fmla="*/ 775504 w 7222603"/>
              <a:gd name="connsiteY1" fmla="*/ 245399 h 443238"/>
              <a:gd name="connsiteX2" fmla="*/ 1585732 w 7222603"/>
              <a:gd name="connsiteY2" fmla="*/ 2330 h 443238"/>
              <a:gd name="connsiteX3" fmla="*/ 2812648 w 7222603"/>
              <a:gd name="connsiteY3" fmla="*/ 141226 h 443238"/>
              <a:gd name="connsiteX4" fmla="*/ 3912243 w 7222603"/>
              <a:gd name="connsiteY4" fmla="*/ 442168 h 443238"/>
              <a:gd name="connsiteX5" fmla="*/ 5000263 w 7222603"/>
              <a:gd name="connsiteY5" fmla="*/ 25480 h 443238"/>
              <a:gd name="connsiteX6" fmla="*/ 6123008 w 7222603"/>
              <a:gd name="connsiteY6" fmla="*/ 152801 h 443238"/>
              <a:gd name="connsiteX7" fmla="*/ 7222603 w 7222603"/>
              <a:gd name="connsiteY7" fmla="*/ 60204 h 44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22603" h="443238">
                <a:moveTo>
                  <a:pt x="0" y="199100"/>
                </a:moveTo>
                <a:cubicBezTo>
                  <a:pt x="255607" y="238647"/>
                  <a:pt x="511215" y="278194"/>
                  <a:pt x="775504" y="245399"/>
                </a:cubicBezTo>
                <a:cubicBezTo>
                  <a:pt x="1039793" y="212604"/>
                  <a:pt x="1246208" y="19692"/>
                  <a:pt x="1585732" y="2330"/>
                </a:cubicBezTo>
                <a:cubicBezTo>
                  <a:pt x="1925256" y="-15032"/>
                  <a:pt x="2424896" y="67920"/>
                  <a:pt x="2812648" y="141226"/>
                </a:cubicBezTo>
                <a:cubicBezTo>
                  <a:pt x="3200400" y="214532"/>
                  <a:pt x="3547640" y="461459"/>
                  <a:pt x="3912243" y="442168"/>
                </a:cubicBezTo>
                <a:cubicBezTo>
                  <a:pt x="4276846" y="422877"/>
                  <a:pt x="4631802" y="73708"/>
                  <a:pt x="5000263" y="25480"/>
                </a:cubicBezTo>
                <a:cubicBezTo>
                  <a:pt x="5368724" y="-22748"/>
                  <a:pt x="5752618" y="147014"/>
                  <a:pt x="6123008" y="152801"/>
                </a:cubicBezTo>
                <a:cubicBezTo>
                  <a:pt x="6493398" y="158588"/>
                  <a:pt x="6858000" y="109396"/>
                  <a:pt x="7222603" y="60204"/>
                </a:cubicBezTo>
              </a:path>
            </a:pathLst>
          </a:custGeom>
          <a:noFill/>
          <a:ln w="38100">
            <a:solidFill>
              <a:schemeClr val="accent2"/>
            </a:solidFill>
          </a:ln>
        </p:spPr>
        <p:txBody>
          <a:bodyPr rtlCol="0" anchor="ctr"/>
          <a:lstStyle/>
          <a:p>
            <a:pPr algn="ctr"/>
            <a:endParaRPr lang="en-US" dirty="0"/>
          </a:p>
        </p:txBody>
      </p:sp>
      <p:sp>
        <p:nvSpPr>
          <p:cNvPr id="65" name="TextBox 64">
            <a:extLst>
              <a:ext uri="{FF2B5EF4-FFF2-40B4-BE49-F238E27FC236}">
                <a16:creationId xmlns:a16="http://schemas.microsoft.com/office/drawing/2014/main" id="{E454AFD4-7E76-43B1-8C32-33D4E4625715}"/>
              </a:ext>
            </a:extLst>
          </p:cNvPr>
          <p:cNvSpPr txBox="1"/>
          <p:nvPr/>
        </p:nvSpPr>
        <p:spPr>
          <a:xfrm>
            <a:off x="1198102" y="1918829"/>
            <a:ext cx="3823631" cy="369332"/>
          </a:xfrm>
          <a:prstGeom prst="rect">
            <a:avLst/>
          </a:prstGeom>
          <a:noFill/>
        </p:spPr>
        <p:txBody>
          <a:bodyPr wrap="square" rtlCol="0">
            <a:spAutoFit/>
          </a:bodyPr>
          <a:lstStyle/>
          <a:p>
            <a:r>
              <a:rPr lang="en-US" dirty="0">
                <a:solidFill>
                  <a:schemeClr val="accent1"/>
                </a:solidFill>
                <a:latin typeface="+mj-lt"/>
              </a:rPr>
              <a:t>Fixed or Secured Price* </a:t>
            </a:r>
          </a:p>
        </p:txBody>
      </p:sp>
      <p:sp>
        <p:nvSpPr>
          <p:cNvPr id="66" name="TextBox 65">
            <a:extLst>
              <a:ext uri="{FF2B5EF4-FFF2-40B4-BE49-F238E27FC236}">
                <a16:creationId xmlns:a16="http://schemas.microsoft.com/office/drawing/2014/main" id="{4C3EE39B-7E92-4D73-9929-18C27D7FF96A}"/>
              </a:ext>
            </a:extLst>
          </p:cNvPr>
          <p:cNvSpPr txBox="1"/>
          <p:nvPr/>
        </p:nvSpPr>
        <p:spPr>
          <a:xfrm>
            <a:off x="5984901" y="1913057"/>
            <a:ext cx="3823631" cy="369332"/>
          </a:xfrm>
          <a:prstGeom prst="rect">
            <a:avLst/>
          </a:prstGeom>
          <a:noFill/>
        </p:spPr>
        <p:txBody>
          <a:bodyPr wrap="square" rtlCol="0">
            <a:spAutoFit/>
          </a:bodyPr>
          <a:lstStyle>
            <a:defPPr>
              <a:defRPr lang="en-US"/>
            </a:defPPr>
            <a:lvl1pPr>
              <a:defRPr>
                <a:latin typeface="+mj-lt"/>
              </a:defRPr>
            </a:lvl1pPr>
          </a:lstStyle>
          <a:p>
            <a:r>
              <a:rPr lang="en-US" dirty="0">
                <a:solidFill>
                  <a:schemeClr val="accent1"/>
                </a:solidFill>
              </a:rPr>
              <a:t>Flexible Solutions</a:t>
            </a:r>
          </a:p>
        </p:txBody>
      </p:sp>
      <p:sp>
        <p:nvSpPr>
          <p:cNvPr id="67" name="TextBox 66">
            <a:extLst>
              <a:ext uri="{FF2B5EF4-FFF2-40B4-BE49-F238E27FC236}">
                <a16:creationId xmlns:a16="http://schemas.microsoft.com/office/drawing/2014/main" id="{0A64F63B-1D63-409A-B296-66E4ACB89BF5}"/>
              </a:ext>
            </a:extLst>
          </p:cNvPr>
          <p:cNvSpPr txBox="1"/>
          <p:nvPr/>
        </p:nvSpPr>
        <p:spPr>
          <a:xfrm>
            <a:off x="1352377" y="4034943"/>
            <a:ext cx="3823631" cy="369332"/>
          </a:xfrm>
          <a:prstGeom prst="rect">
            <a:avLst/>
          </a:prstGeom>
          <a:noFill/>
        </p:spPr>
        <p:txBody>
          <a:bodyPr wrap="square" rtlCol="0">
            <a:spAutoFit/>
          </a:bodyPr>
          <a:lstStyle/>
          <a:p>
            <a:r>
              <a:rPr lang="en-US" sz="1600" dirty="0">
                <a:solidFill>
                  <a:schemeClr val="accent1"/>
                </a:solidFill>
                <a:latin typeface="+mj-lt"/>
              </a:rPr>
              <a:t>Index + Block </a:t>
            </a:r>
            <a:r>
              <a:rPr lang="en-US" dirty="0">
                <a:solidFill>
                  <a:schemeClr val="accent1"/>
                </a:solidFill>
                <a:latin typeface="+mj-lt"/>
              </a:rPr>
              <a:t>Solutions</a:t>
            </a:r>
          </a:p>
        </p:txBody>
      </p:sp>
      <p:sp>
        <p:nvSpPr>
          <p:cNvPr id="68" name="TextBox 67">
            <a:extLst>
              <a:ext uri="{FF2B5EF4-FFF2-40B4-BE49-F238E27FC236}">
                <a16:creationId xmlns:a16="http://schemas.microsoft.com/office/drawing/2014/main" id="{978E8B3B-0525-47D0-A90E-C9461151B329}"/>
              </a:ext>
            </a:extLst>
          </p:cNvPr>
          <p:cNvSpPr txBox="1"/>
          <p:nvPr/>
        </p:nvSpPr>
        <p:spPr>
          <a:xfrm>
            <a:off x="1829260" y="5616100"/>
            <a:ext cx="3015415" cy="261610"/>
          </a:xfrm>
          <a:prstGeom prst="rect">
            <a:avLst/>
          </a:prstGeom>
          <a:noFill/>
        </p:spPr>
        <p:txBody>
          <a:bodyPr wrap="square" rtlCol="0">
            <a:spAutoFit/>
          </a:bodyPr>
          <a:lstStyle/>
          <a:p>
            <a:pPr algn="ctr"/>
            <a:r>
              <a:rPr lang="en-US" sz="1050" dirty="0"/>
              <a:t>Time</a:t>
            </a:r>
          </a:p>
        </p:txBody>
      </p:sp>
      <p:sp>
        <p:nvSpPr>
          <p:cNvPr id="69" name="TextBox 68">
            <a:extLst>
              <a:ext uri="{FF2B5EF4-FFF2-40B4-BE49-F238E27FC236}">
                <a16:creationId xmlns:a16="http://schemas.microsoft.com/office/drawing/2014/main" id="{5D0F0619-41E7-42D2-A1FF-98A3C815606E}"/>
              </a:ext>
            </a:extLst>
          </p:cNvPr>
          <p:cNvSpPr txBox="1"/>
          <p:nvPr/>
        </p:nvSpPr>
        <p:spPr>
          <a:xfrm rot="16200000">
            <a:off x="5362989" y="2745470"/>
            <a:ext cx="1100272" cy="415498"/>
          </a:xfrm>
          <a:prstGeom prst="rect">
            <a:avLst/>
          </a:prstGeom>
          <a:noFill/>
        </p:spPr>
        <p:txBody>
          <a:bodyPr wrap="square" rtlCol="0">
            <a:spAutoFit/>
          </a:bodyPr>
          <a:lstStyle/>
          <a:p>
            <a:pPr algn="ctr"/>
            <a:r>
              <a:rPr lang="en-US" sz="1050" dirty="0"/>
              <a:t>Market Price($)</a:t>
            </a:r>
          </a:p>
        </p:txBody>
      </p:sp>
      <p:sp>
        <p:nvSpPr>
          <p:cNvPr id="70" name="TextBox 69">
            <a:extLst>
              <a:ext uri="{FF2B5EF4-FFF2-40B4-BE49-F238E27FC236}">
                <a16:creationId xmlns:a16="http://schemas.microsoft.com/office/drawing/2014/main" id="{2480FF12-979D-4C8B-BE54-5C357714DD82}"/>
              </a:ext>
            </a:extLst>
          </p:cNvPr>
          <p:cNvSpPr txBox="1"/>
          <p:nvPr/>
        </p:nvSpPr>
        <p:spPr>
          <a:xfrm rot="16200000">
            <a:off x="653615" y="2767657"/>
            <a:ext cx="1100272" cy="415498"/>
          </a:xfrm>
          <a:prstGeom prst="rect">
            <a:avLst/>
          </a:prstGeom>
          <a:noFill/>
        </p:spPr>
        <p:txBody>
          <a:bodyPr wrap="square" rtlCol="0">
            <a:spAutoFit/>
          </a:bodyPr>
          <a:lstStyle/>
          <a:p>
            <a:pPr algn="ctr"/>
            <a:r>
              <a:rPr lang="en-US" sz="1050" dirty="0"/>
              <a:t>Market Price ($)</a:t>
            </a:r>
          </a:p>
        </p:txBody>
      </p:sp>
      <p:sp>
        <p:nvSpPr>
          <p:cNvPr id="71" name="TextBox 70">
            <a:extLst>
              <a:ext uri="{FF2B5EF4-FFF2-40B4-BE49-F238E27FC236}">
                <a16:creationId xmlns:a16="http://schemas.microsoft.com/office/drawing/2014/main" id="{FCB17117-DCC6-4A3C-866D-7D10DF248715}"/>
              </a:ext>
            </a:extLst>
          </p:cNvPr>
          <p:cNvSpPr txBox="1"/>
          <p:nvPr/>
        </p:nvSpPr>
        <p:spPr>
          <a:xfrm rot="16200000">
            <a:off x="653615" y="4895791"/>
            <a:ext cx="1100272" cy="253916"/>
          </a:xfrm>
          <a:prstGeom prst="rect">
            <a:avLst/>
          </a:prstGeom>
          <a:noFill/>
        </p:spPr>
        <p:txBody>
          <a:bodyPr wrap="square" rtlCol="0">
            <a:spAutoFit/>
          </a:bodyPr>
          <a:lstStyle/>
          <a:p>
            <a:pPr algn="ctr"/>
            <a:r>
              <a:rPr lang="en-US" sz="1050" dirty="0"/>
              <a:t>Load (KWh)</a:t>
            </a:r>
          </a:p>
        </p:txBody>
      </p:sp>
      <p:cxnSp>
        <p:nvCxnSpPr>
          <p:cNvPr id="72" name="Straight Connector 71">
            <a:extLst>
              <a:ext uri="{FF2B5EF4-FFF2-40B4-BE49-F238E27FC236}">
                <a16:creationId xmlns:a16="http://schemas.microsoft.com/office/drawing/2014/main" id="{C0B0EEF0-1284-4C5E-91E6-F94DA7C637C0}"/>
              </a:ext>
            </a:extLst>
          </p:cNvPr>
          <p:cNvCxnSpPr/>
          <p:nvPr/>
        </p:nvCxnSpPr>
        <p:spPr>
          <a:xfrm>
            <a:off x="5435855" y="2028796"/>
            <a:ext cx="0" cy="3848915"/>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8CF952F-0A39-44A6-AD7C-972501E277A2}"/>
              </a:ext>
            </a:extLst>
          </p:cNvPr>
          <p:cNvCxnSpPr/>
          <p:nvPr/>
        </p:nvCxnSpPr>
        <p:spPr>
          <a:xfrm>
            <a:off x="1253187" y="3953252"/>
            <a:ext cx="3922821"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D64B94E-C9FF-4B1B-9520-F39FBADAE590}"/>
              </a:ext>
            </a:extLst>
          </p:cNvPr>
          <p:cNvCxnSpPr/>
          <p:nvPr/>
        </p:nvCxnSpPr>
        <p:spPr>
          <a:xfrm>
            <a:off x="5668102" y="3960756"/>
            <a:ext cx="3922821" cy="0"/>
          </a:xfrm>
          <a:prstGeom prst="line">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7C015F3-8BFD-4E76-BDB1-7FEFC643DF5B}"/>
              </a:ext>
            </a:extLst>
          </p:cNvPr>
          <p:cNvSpPr/>
          <p:nvPr/>
        </p:nvSpPr>
        <p:spPr>
          <a:xfrm>
            <a:off x="5766286" y="4087046"/>
            <a:ext cx="3938031" cy="1754326"/>
          </a:xfrm>
          <a:prstGeom prst="rect">
            <a:avLst/>
          </a:prstGeom>
        </p:spPr>
        <p:txBody>
          <a:bodyPr wrap="square">
            <a:spAutoFit/>
          </a:bodyPr>
          <a:lstStyle/>
          <a:p>
            <a:pPr marL="117475">
              <a:spcAft>
                <a:spcPts val="1200"/>
              </a:spcAft>
            </a:pPr>
            <a:r>
              <a:rPr lang="en-US" dirty="0">
                <a:solidFill>
                  <a:schemeClr val="accent1"/>
                </a:solidFill>
                <a:latin typeface="+mj-lt"/>
              </a:rPr>
              <a:t>It’s important to consider your unique usage profile, risk tolerance and budget goals. Your energy strategy could include a variety of products, each with their own characteristics.</a:t>
            </a:r>
          </a:p>
        </p:txBody>
      </p:sp>
      <p:sp>
        <p:nvSpPr>
          <p:cNvPr id="75" name="Rectangle 74">
            <a:extLst>
              <a:ext uri="{FF2B5EF4-FFF2-40B4-BE49-F238E27FC236}">
                <a16:creationId xmlns:a16="http://schemas.microsoft.com/office/drawing/2014/main" id="{5D1498D7-14FC-4400-AF0F-FA258D654FB6}"/>
              </a:ext>
            </a:extLst>
          </p:cNvPr>
          <p:cNvSpPr/>
          <p:nvPr/>
        </p:nvSpPr>
        <p:spPr>
          <a:xfrm>
            <a:off x="2012950" y="6581002"/>
            <a:ext cx="7290544" cy="276999"/>
          </a:xfrm>
          <a:prstGeom prst="rect">
            <a:avLst/>
          </a:prstGeom>
          <a:noFill/>
        </p:spPr>
        <p:txBody>
          <a:bodyPr wrap="square">
            <a:spAutoFit/>
          </a:bodyPr>
          <a:lstStyle/>
          <a:p>
            <a:pPr lvl="0">
              <a:defRPr/>
            </a:pPr>
            <a:r>
              <a:rPr lang="en-US" sz="600" kern="0" dirty="0">
                <a:solidFill>
                  <a:schemeClr val="bg1">
                    <a:lumMod val="65000"/>
                  </a:schemeClr>
                </a:solidFill>
              </a:rPr>
              <a:t>© 2023 Constellation Energy Resources, LLC.  The offerings described herein are those of either Constellation NewEnergy, Inc. or Constellation NewEnergy-Gas Division, LLC, affiliates of each other.  Brand names and product names are trademarks or service marks of their respective holders. All rights reserved. Errors and omissions excepted.</a:t>
            </a:r>
          </a:p>
        </p:txBody>
      </p:sp>
    </p:spTree>
    <p:extLst>
      <p:ext uri="{BB962C8B-B14F-4D97-AF65-F5344CB8AC3E}">
        <p14:creationId xmlns:p14="http://schemas.microsoft.com/office/powerpoint/2010/main" val="32614303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5CDD4-DB65-4224-99C0-A133BFE5D77B}"/>
              </a:ext>
            </a:extLst>
          </p:cNvPr>
          <p:cNvSpPr>
            <a:spLocks noGrp="1"/>
          </p:cNvSpPr>
          <p:nvPr>
            <p:ph type="title"/>
          </p:nvPr>
        </p:nvSpPr>
        <p:spPr/>
        <p:txBody>
          <a:bodyPr>
            <a:normAutofit/>
          </a:bodyPr>
          <a:lstStyle/>
          <a:p>
            <a:r>
              <a:rPr lang="en-US" sz="3200" dirty="0"/>
              <a:t>Developing a Sustainability Plan</a:t>
            </a:r>
          </a:p>
        </p:txBody>
      </p:sp>
      <p:sp>
        <p:nvSpPr>
          <p:cNvPr id="3" name="Slide Number Placeholder 2">
            <a:extLst>
              <a:ext uri="{FF2B5EF4-FFF2-40B4-BE49-F238E27FC236}">
                <a16:creationId xmlns:a16="http://schemas.microsoft.com/office/drawing/2014/main" id="{26558E25-35C6-0288-5407-81D6A12F3D45}"/>
              </a:ext>
            </a:extLst>
          </p:cNvPr>
          <p:cNvSpPr>
            <a:spLocks noGrp="1"/>
          </p:cNvSpPr>
          <p:nvPr>
            <p:ph type="sldNum" sz="quarter" idx="4"/>
          </p:nvPr>
        </p:nvSpPr>
        <p:spPr/>
        <p:txBody>
          <a:bodyPr/>
          <a:lstStyle/>
          <a:p>
            <a:fld id="{2ED86176-D6A4-43D8-BE13-F18245AD9D39}" type="slidenum">
              <a:rPr lang="en-US" smtClean="0"/>
              <a:pPr/>
              <a:t>41</a:t>
            </a:fld>
            <a:endParaRPr lang="en-US" dirty="0"/>
          </a:p>
        </p:txBody>
      </p:sp>
      <p:pic>
        <p:nvPicPr>
          <p:cNvPr id="7" name="Picture 6" descr="Engineering drawing&#10;&#10;Description automatically generated">
            <a:extLst>
              <a:ext uri="{FF2B5EF4-FFF2-40B4-BE49-F238E27FC236}">
                <a16:creationId xmlns:a16="http://schemas.microsoft.com/office/drawing/2014/main" id="{32E58D14-B66E-444B-B2A1-E84ED5947F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770" y="914400"/>
            <a:ext cx="8177686" cy="5730324"/>
          </a:xfrm>
          <a:prstGeom prst="rect">
            <a:avLst/>
          </a:prstGeom>
        </p:spPr>
      </p:pic>
      <p:sp>
        <p:nvSpPr>
          <p:cNvPr id="9" name="Rectangle 8">
            <a:extLst>
              <a:ext uri="{FF2B5EF4-FFF2-40B4-BE49-F238E27FC236}">
                <a16:creationId xmlns:a16="http://schemas.microsoft.com/office/drawing/2014/main" id="{A7384D8F-D5F9-4713-A40F-80A1C24C690E}"/>
              </a:ext>
            </a:extLst>
          </p:cNvPr>
          <p:cNvSpPr/>
          <p:nvPr/>
        </p:nvSpPr>
        <p:spPr>
          <a:xfrm>
            <a:off x="3042259" y="3105835"/>
            <a:ext cx="4572000" cy="369332"/>
          </a:xfrm>
          <a:prstGeom prst="rect">
            <a:avLst/>
          </a:prstGeom>
        </p:spPr>
        <p:txBody>
          <a:bodyPr>
            <a:spAutoFit/>
          </a:bodyPr>
          <a:lstStyle/>
          <a:p>
            <a:pPr lvl="0"/>
            <a:endParaRPr lang="en-US" b="1" dirty="0">
              <a:solidFill>
                <a:schemeClr val="accent6"/>
              </a:solidFill>
            </a:endParaRPr>
          </a:p>
        </p:txBody>
      </p:sp>
      <p:sp>
        <p:nvSpPr>
          <p:cNvPr id="18" name="Rectangle 17">
            <a:extLst>
              <a:ext uri="{FF2B5EF4-FFF2-40B4-BE49-F238E27FC236}">
                <a16:creationId xmlns:a16="http://schemas.microsoft.com/office/drawing/2014/main" id="{23AEBC0E-227D-4967-A5A9-57A4E4FE426E}"/>
              </a:ext>
            </a:extLst>
          </p:cNvPr>
          <p:cNvSpPr/>
          <p:nvPr/>
        </p:nvSpPr>
        <p:spPr>
          <a:xfrm>
            <a:off x="1372683" y="1446520"/>
            <a:ext cx="2243053" cy="1077218"/>
          </a:xfrm>
          <a:prstGeom prst="rect">
            <a:avLst/>
          </a:prstGeom>
        </p:spPr>
        <p:txBody>
          <a:bodyPr wrap="square">
            <a:spAutoFit/>
          </a:bodyPr>
          <a:lstStyle/>
          <a:p>
            <a:pPr>
              <a:tabLst>
                <a:tab pos="3035300" algn="l"/>
              </a:tabLst>
            </a:pPr>
            <a:r>
              <a:rPr lang="en-US" sz="1600" dirty="0">
                <a:solidFill>
                  <a:schemeClr val="tx2">
                    <a:lumMod val="75000"/>
                  </a:schemeClr>
                </a:solidFill>
              </a:rPr>
              <a:t>1) Develop a custom </a:t>
            </a:r>
            <a:r>
              <a:rPr lang="en-US" sz="1600" b="1" dirty="0">
                <a:solidFill>
                  <a:schemeClr val="accent1"/>
                </a:solidFill>
              </a:rPr>
              <a:t>Power and Natural                      Gas purchasing strategy</a:t>
            </a:r>
          </a:p>
        </p:txBody>
      </p:sp>
      <p:sp>
        <p:nvSpPr>
          <p:cNvPr id="19" name="Rectangle 18">
            <a:extLst>
              <a:ext uri="{FF2B5EF4-FFF2-40B4-BE49-F238E27FC236}">
                <a16:creationId xmlns:a16="http://schemas.microsoft.com/office/drawing/2014/main" id="{69428C48-34EC-4C0D-8B72-6383CF538FB6}"/>
              </a:ext>
            </a:extLst>
          </p:cNvPr>
          <p:cNvSpPr/>
          <p:nvPr/>
        </p:nvSpPr>
        <p:spPr>
          <a:xfrm>
            <a:off x="5852730" y="1375708"/>
            <a:ext cx="1744964" cy="1323439"/>
          </a:xfrm>
          <a:prstGeom prst="rect">
            <a:avLst/>
          </a:prstGeom>
        </p:spPr>
        <p:txBody>
          <a:bodyPr wrap="square">
            <a:spAutoFit/>
          </a:bodyPr>
          <a:lstStyle/>
          <a:p>
            <a:pPr algn="r"/>
            <a:r>
              <a:rPr lang="en-US" sz="1600" dirty="0">
                <a:solidFill>
                  <a:schemeClr val="tx2">
                    <a:lumMod val="75000"/>
                  </a:schemeClr>
                </a:solidFill>
              </a:rPr>
              <a:t>2) Develop a </a:t>
            </a:r>
            <a:r>
              <a:rPr lang="en-US" sz="1600" b="1" dirty="0">
                <a:solidFill>
                  <a:srgbClr val="0070C0"/>
                </a:solidFill>
              </a:rPr>
              <a:t>renewable energy and carbon offset strategy</a:t>
            </a:r>
          </a:p>
        </p:txBody>
      </p:sp>
      <p:sp>
        <p:nvSpPr>
          <p:cNvPr id="20" name="Rectangle 19">
            <a:extLst>
              <a:ext uri="{FF2B5EF4-FFF2-40B4-BE49-F238E27FC236}">
                <a16:creationId xmlns:a16="http://schemas.microsoft.com/office/drawing/2014/main" id="{6B568E6B-0DAB-4998-B748-64FB9DB048CD}"/>
              </a:ext>
            </a:extLst>
          </p:cNvPr>
          <p:cNvSpPr/>
          <p:nvPr/>
        </p:nvSpPr>
        <p:spPr>
          <a:xfrm>
            <a:off x="8071460" y="2598004"/>
            <a:ext cx="2243053" cy="830997"/>
          </a:xfrm>
          <a:prstGeom prst="rect">
            <a:avLst/>
          </a:prstGeom>
        </p:spPr>
        <p:txBody>
          <a:bodyPr wrap="square">
            <a:spAutoFit/>
          </a:bodyPr>
          <a:lstStyle/>
          <a:p>
            <a:r>
              <a:rPr lang="en-US" sz="1600" dirty="0">
                <a:solidFill>
                  <a:schemeClr val="tx2">
                    <a:lumMod val="75000"/>
                  </a:schemeClr>
                </a:solidFill>
              </a:rPr>
              <a:t>3) Understand</a:t>
            </a:r>
          </a:p>
          <a:p>
            <a:r>
              <a:rPr lang="en-US" sz="1600" b="1" dirty="0">
                <a:solidFill>
                  <a:srgbClr val="0070C0"/>
                </a:solidFill>
              </a:rPr>
              <a:t>On and off-site generation options</a:t>
            </a:r>
            <a:r>
              <a:rPr lang="en-US" sz="1600" dirty="0">
                <a:solidFill>
                  <a:srgbClr val="0070C0"/>
                </a:solidFill>
              </a:rPr>
              <a:t> </a:t>
            </a:r>
          </a:p>
        </p:txBody>
      </p:sp>
      <p:sp>
        <p:nvSpPr>
          <p:cNvPr id="21" name="Rectangle 20">
            <a:extLst>
              <a:ext uri="{FF2B5EF4-FFF2-40B4-BE49-F238E27FC236}">
                <a16:creationId xmlns:a16="http://schemas.microsoft.com/office/drawing/2014/main" id="{31BF6697-E886-4282-99A4-4F4166D69BBA}"/>
              </a:ext>
            </a:extLst>
          </p:cNvPr>
          <p:cNvSpPr/>
          <p:nvPr/>
        </p:nvSpPr>
        <p:spPr>
          <a:xfrm>
            <a:off x="1594459" y="5189272"/>
            <a:ext cx="2514600" cy="1077218"/>
          </a:xfrm>
          <a:prstGeom prst="rect">
            <a:avLst/>
          </a:prstGeom>
        </p:spPr>
        <p:txBody>
          <a:bodyPr wrap="square">
            <a:spAutoFit/>
          </a:bodyPr>
          <a:lstStyle/>
          <a:p>
            <a:pPr lvl="0"/>
            <a:r>
              <a:rPr lang="en-US" sz="1600" dirty="0">
                <a:solidFill>
                  <a:schemeClr val="tx2">
                    <a:lumMod val="75000"/>
                  </a:schemeClr>
                </a:solidFill>
              </a:rPr>
              <a:t>4) Implement</a:t>
            </a:r>
            <a:r>
              <a:rPr lang="en-US" sz="1600" b="1" dirty="0">
                <a:solidFill>
                  <a:schemeClr val="tx2">
                    <a:lumMod val="75000"/>
                  </a:schemeClr>
                </a:solidFill>
              </a:rPr>
              <a:t> </a:t>
            </a:r>
            <a:r>
              <a:rPr lang="en-US" sz="1600" b="1" dirty="0">
                <a:solidFill>
                  <a:srgbClr val="0070C0"/>
                </a:solidFill>
              </a:rPr>
              <a:t>energy efficiency upgrades</a:t>
            </a:r>
            <a:r>
              <a:rPr lang="en-US" sz="1600" dirty="0"/>
              <a:t> </a:t>
            </a:r>
            <a:r>
              <a:rPr lang="en-US" sz="1600" dirty="0">
                <a:solidFill>
                  <a:schemeClr val="tx2">
                    <a:lumMod val="75000"/>
                  </a:schemeClr>
                </a:solidFill>
              </a:rPr>
              <a:t>and leverage</a:t>
            </a:r>
            <a:r>
              <a:rPr lang="en-US" sz="1600" dirty="0"/>
              <a:t> </a:t>
            </a:r>
            <a:r>
              <a:rPr lang="en-US" sz="1600" b="1" dirty="0">
                <a:solidFill>
                  <a:srgbClr val="0070C0"/>
                </a:solidFill>
              </a:rPr>
              <a:t>emerging technology </a:t>
            </a:r>
          </a:p>
        </p:txBody>
      </p:sp>
      <p:sp>
        <p:nvSpPr>
          <p:cNvPr id="22" name="Rectangle 21">
            <a:extLst>
              <a:ext uri="{FF2B5EF4-FFF2-40B4-BE49-F238E27FC236}">
                <a16:creationId xmlns:a16="http://schemas.microsoft.com/office/drawing/2014/main" id="{8A295D28-2B90-4AEB-934B-58DA2FB641E2}"/>
              </a:ext>
            </a:extLst>
          </p:cNvPr>
          <p:cNvSpPr/>
          <p:nvPr/>
        </p:nvSpPr>
        <p:spPr>
          <a:xfrm>
            <a:off x="7278453" y="5291672"/>
            <a:ext cx="2514600" cy="830997"/>
          </a:xfrm>
          <a:prstGeom prst="rect">
            <a:avLst/>
          </a:prstGeom>
        </p:spPr>
        <p:txBody>
          <a:bodyPr wrap="square">
            <a:spAutoFit/>
          </a:bodyPr>
          <a:lstStyle/>
          <a:p>
            <a:pPr lvl="0"/>
            <a:r>
              <a:rPr lang="en-US" sz="1600" dirty="0">
                <a:solidFill>
                  <a:schemeClr val="tx2">
                    <a:lumMod val="75000"/>
                  </a:schemeClr>
                </a:solidFill>
              </a:rPr>
              <a:t>5) Leverage</a:t>
            </a:r>
            <a:r>
              <a:rPr lang="en-US" sz="1600" b="1" dirty="0">
                <a:solidFill>
                  <a:schemeClr val="tx2">
                    <a:lumMod val="75000"/>
                  </a:schemeClr>
                </a:solidFill>
              </a:rPr>
              <a:t> </a:t>
            </a:r>
            <a:r>
              <a:rPr lang="en-US" sz="1600" b="1" dirty="0">
                <a:solidFill>
                  <a:srgbClr val="0070C0"/>
                </a:solidFill>
              </a:rPr>
              <a:t>market expertise, monitoring</a:t>
            </a:r>
            <a:r>
              <a:rPr lang="en-US" sz="1600" dirty="0">
                <a:solidFill>
                  <a:srgbClr val="0070C0"/>
                </a:solidFill>
              </a:rPr>
              <a:t>  </a:t>
            </a:r>
            <a:r>
              <a:rPr lang="en-US" sz="1600" dirty="0">
                <a:solidFill>
                  <a:schemeClr val="tx2">
                    <a:lumMod val="75000"/>
                  </a:schemeClr>
                </a:solidFill>
              </a:rPr>
              <a:t>and</a:t>
            </a:r>
            <a:r>
              <a:rPr lang="en-US" sz="1600" dirty="0"/>
              <a:t> </a:t>
            </a:r>
            <a:r>
              <a:rPr lang="en-US" sz="1600" b="1" dirty="0">
                <a:solidFill>
                  <a:srgbClr val="0070C0"/>
                </a:solidFill>
              </a:rPr>
              <a:t>reporting</a:t>
            </a:r>
          </a:p>
        </p:txBody>
      </p:sp>
      <p:sp>
        <p:nvSpPr>
          <p:cNvPr id="13" name="Rectangle 12">
            <a:extLst>
              <a:ext uri="{FF2B5EF4-FFF2-40B4-BE49-F238E27FC236}">
                <a16:creationId xmlns:a16="http://schemas.microsoft.com/office/drawing/2014/main" id="{499526E7-4C42-438B-9187-B9886501B301}"/>
              </a:ext>
            </a:extLst>
          </p:cNvPr>
          <p:cNvSpPr/>
          <p:nvPr/>
        </p:nvSpPr>
        <p:spPr>
          <a:xfrm>
            <a:off x="2012950" y="6581002"/>
            <a:ext cx="7290544" cy="276999"/>
          </a:xfrm>
          <a:prstGeom prst="rect">
            <a:avLst/>
          </a:prstGeom>
          <a:noFill/>
        </p:spPr>
        <p:txBody>
          <a:bodyPr wrap="square">
            <a:spAutoFit/>
          </a:bodyPr>
          <a:lstStyle/>
          <a:p>
            <a:pPr lvl="0">
              <a:defRPr/>
            </a:pPr>
            <a:r>
              <a:rPr lang="en-US" sz="600" kern="0" dirty="0">
                <a:solidFill>
                  <a:schemeClr val="bg1">
                    <a:lumMod val="65000"/>
                  </a:schemeClr>
                </a:solidFill>
              </a:rPr>
              <a:t>© 2023 Constellation Energy Resources, LLC.  The offerings described herein are those of either Constellation NewEnergy, Inc. or Constellation NewEnergy-Gas Division, LLC, affiliates of each other.  Brand names and product names are trademarks or service marks of their respective holders. All rights reserved. Errors and omissions excepted.</a:t>
            </a:r>
          </a:p>
        </p:txBody>
      </p:sp>
    </p:spTree>
    <p:extLst>
      <p:ext uri="{BB962C8B-B14F-4D97-AF65-F5344CB8AC3E}">
        <p14:creationId xmlns:p14="http://schemas.microsoft.com/office/powerpoint/2010/main" val="3067680305"/>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down)">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2CA5138-BDCC-4BFE-90D7-3A1E69B4E58D}"/>
              </a:ext>
            </a:extLst>
          </p:cNvPr>
          <p:cNvSpPr>
            <a:spLocks noGrp="1"/>
          </p:cNvSpPr>
          <p:nvPr>
            <p:ph idx="1"/>
          </p:nvPr>
        </p:nvSpPr>
        <p:spPr>
          <a:xfrm>
            <a:off x="368062" y="820060"/>
            <a:ext cx="9690100" cy="914400"/>
          </a:xfrm>
        </p:spPr>
        <p:txBody>
          <a:bodyPr/>
          <a:lstStyle/>
          <a:p>
            <a:pPr marL="234950" lvl="1" indent="0">
              <a:buNone/>
            </a:pPr>
            <a:r>
              <a:rPr lang="en-US" sz="1800" dirty="0">
                <a:solidFill>
                  <a:schemeClr val="tx2">
                    <a:lumMod val="75000"/>
                  </a:schemeClr>
                </a:solidFill>
                <a:latin typeface="+mj-lt"/>
              </a:rPr>
              <a:t>RECs supplied by Constellation are Green-e</a:t>
            </a:r>
            <a:r>
              <a:rPr lang="en-US" sz="1800" baseline="30000" dirty="0">
                <a:solidFill>
                  <a:schemeClr val="tx2">
                    <a:lumMod val="75000"/>
                  </a:schemeClr>
                </a:solidFill>
              </a:rPr>
              <a:t> ®</a:t>
            </a:r>
            <a:r>
              <a:rPr lang="en-US" sz="1800" dirty="0">
                <a:solidFill>
                  <a:schemeClr val="tx2">
                    <a:lumMod val="75000"/>
                  </a:schemeClr>
                </a:solidFill>
                <a:latin typeface="+mj-lt"/>
              </a:rPr>
              <a:t> Energy Certified* and sourced from wind energy facilities located in the continental United States. </a:t>
            </a:r>
          </a:p>
        </p:txBody>
      </p:sp>
      <p:sp>
        <p:nvSpPr>
          <p:cNvPr id="2" name="Title 1">
            <a:extLst>
              <a:ext uri="{FF2B5EF4-FFF2-40B4-BE49-F238E27FC236}">
                <a16:creationId xmlns:a16="http://schemas.microsoft.com/office/drawing/2014/main" id="{CAEEC37F-609B-4942-AC06-41AD9A9CD7D9}"/>
              </a:ext>
            </a:extLst>
          </p:cNvPr>
          <p:cNvSpPr>
            <a:spLocks noGrp="1"/>
          </p:cNvSpPr>
          <p:nvPr>
            <p:ph type="title"/>
          </p:nvPr>
        </p:nvSpPr>
        <p:spPr/>
        <p:txBody>
          <a:bodyPr>
            <a:normAutofit fontScale="90000"/>
          </a:bodyPr>
          <a:lstStyle/>
          <a:p>
            <a:r>
              <a:rPr lang="en-US" sz="3600" dirty="0"/>
              <a:t>Renewable Energy Certificates (RECs)</a:t>
            </a:r>
          </a:p>
        </p:txBody>
      </p:sp>
      <p:sp>
        <p:nvSpPr>
          <p:cNvPr id="6" name="Slide Number Placeholder 5">
            <a:extLst>
              <a:ext uri="{FF2B5EF4-FFF2-40B4-BE49-F238E27FC236}">
                <a16:creationId xmlns:a16="http://schemas.microsoft.com/office/drawing/2014/main" id="{2523EC12-3497-A9DE-CE9C-C7F11EFFDAD5}"/>
              </a:ext>
            </a:extLst>
          </p:cNvPr>
          <p:cNvSpPr>
            <a:spLocks noGrp="1"/>
          </p:cNvSpPr>
          <p:nvPr>
            <p:ph type="sldNum" sz="quarter" idx="4"/>
          </p:nvPr>
        </p:nvSpPr>
        <p:spPr/>
        <p:txBody>
          <a:bodyPr/>
          <a:lstStyle/>
          <a:p>
            <a:fld id="{2ED86176-D6A4-43D8-BE13-F18245AD9D39}" type="slidenum">
              <a:rPr lang="en-US" smtClean="0"/>
              <a:pPr/>
              <a:t>42</a:t>
            </a:fld>
            <a:endParaRPr lang="en-US" dirty="0"/>
          </a:p>
        </p:txBody>
      </p:sp>
      <p:sp>
        <p:nvSpPr>
          <p:cNvPr id="7" name="TextBox 6">
            <a:extLst>
              <a:ext uri="{FF2B5EF4-FFF2-40B4-BE49-F238E27FC236}">
                <a16:creationId xmlns:a16="http://schemas.microsoft.com/office/drawing/2014/main" id="{65E6E550-4977-4B8C-BE59-283722CECF4D}"/>
              </a:ext>
            </a:extLst>
          </p:cNvPr>
          <p:cNvSpPr txBox="1"/>
          <p:nvPr/>
        </p:nvSpPr>
        <p:spPr>
          <a:xfrm>
            <a:off x="1518927" y="6332200"/>
            <a:ext cx="6875236" cy="253916"/>
          </a:xfrm>
          <a:prstGeom prst="rect">
            <a:avLst/>
          </a:prstGeom>
          <a:noFill/>
        </p:spPr>
        <p:txBody>
          <a:bodyPr wrap="square" rtlCol="0">
            <a:spAutoFit/>
          </a:bodyPr>
          <a:lstStyle/>
          <a:p>
            <a:r>
              <a:rPr lang="en-US" sz="1050" i="1" dirty="0">
                <a:solidFill>
                  <a:schemeClr val="tx2">
                    <a:lumMod val="75000"/>
                  </a:schemeClr>
                </a:solidFill>
              </a:rPr>
              <a:t>**Your agreement will outline specific designated percentages of annual usage matched with RECs.</a:t>
            </a:r>
          </a:p>
        </p:txBody>
      </p:sp>
      <p:pic>
        <p:nvPicPr>
          <p:cNvPr id="5" name="Picture 4">
            <a:extLst>
              <a:ext uri="{FF2B5EF4-FFF2-40B4-BE49-F238E27FC236}">
                <a16:creationId xmlns:a16="http://schemas.microsoft.com/office/drawing/2014/main" id="{C41087D2-8A09-4AEC-8D76-BE603B031681}"/>
              </a:ext>
            </a:extLst>
          </p:cNvPr>
          <p:cNvPicPr>
            <a:picLocks noChangeAspect="1"/>
          </p:cNvPicPr>
          <p:nvPr/>
        </p:nvPicPr>
        <p:blipFill>
          <a:blip r:embed="rId2"/>
          <a:stretch>
            <a:fillRect/>
          </a:stretch>
        </p:blipFill>
        <p:spPr>
          <a:xfrm>
            <a:off x="7500730" y="2149341"/>
            <a:ext cx="4439996" cy="3004576"/>
          </a:xfrm>
          <a:prstGeom prst="rect">
            <a:avLst/>
          </a:prstGeom>
        </p:spPr>
      </p:pic>
      <p:sp>
        <p:nvSpPr>
          <p:cNvPr id="11" name="Rectangle 10">
            <a:extLst>
              <a:ext uri="{FF2B5EF4-FFF2-40B4-BE49-F238E27FC236}">
                <a16:creationId xmlns:a16="http://schemas.microsoft.com/office/drawing/2014/main" id="{79BA8ED6-5CD6-426F-9E3A-296907508D22}"/>
              </a:ext>
            </a:extLst>
          </p:cNvPr>
          <p:cNvSpPr/>
          <p:nvPr/>
        </p:nvSpPr>
        <p:spPr>
          <a:xfrm>
            <a:off x="1013754" y="1479804"/>
            <a:ext cx="6430996" cy="2800767"/>
          </a:xfrm>
          <a:prstGeom prst="rect">
            <a:avLst/>
          </a:prstGeom>
        </p:spPr>
        <p:txBody>
          <a:bodyPr wrap="square">
            <a:spAutoFit/>
          </a:bodyPr>
          <a:lstStyle/>
          <a:p>
            <a:r>
              <a:rPr lang="en-US" sz="1600" dirty="0">
                <a:solidFill>
                  <a:schemeClr val="tx2">
                    <a:lumMod val="75000"/>
                  </a:schemeClr>
                </a:solidFill>
              </a:rPr>
              <a:t>The purchase of NewMix</a:t>
            </a:r>
            <a:r>
              <a:rPr lang="en-US" sz="1600" baseline="30000" dirty="0">
                <a:solidFill>
                  <a:schemeClr val="tx2">
                    <a:lumMod val="75000"/>
                  </a:schemeClr>
                </a:solidFill>
              </a:rPr>
              <a:t>®</a:t>
            </a:r>
            <a:r>
              <a:rPr lang="en-US" sz="1600" dirty="0">
                <a:solidFill>
                  <a:schemeClr val="tx2">
                    <a:lumMod val="75000"/>
                  </a:schemeClr>
                </a:solidFill>
              </a:rPr>
              <a:t> RECs demonstrates your commitment to environmental responsibility and supports your company’s goals. </a:t>
            </a:r>
          </a:p>
          <a:p>
            <a:endParaRPr lang="en-US" sz="1600" dirty="0"/>
          </a:p>
          <a:p>
            <a:r>
              <a:rPr lang="en-US" sz="1600" dirty="0">
                <a:solidFill>
                  <a:schemeClr val="accent1"/>
                </a:solidFill>
              </a:rPr>
              <a:t>In addition, you can point to:</a:t>
            </a:r>
          </a:p>
          <a:p>
            <a:pPr marL="285750" indent="-285750">
              <a:buFont typeface="Arial" panose="020B0604020202020204" pitchFamily="34" charset="0"/>
              <a:buChar char="•"/>
            </a:pPr>
            <a:r>
              <a:rPr lang="en-US" sz="1600" dirty="0">
                <a:solidFill>
                  <a:schemeClr val="tx2">
                    <a:lumMod val="75000"/>
                  </a:schemeClr>
                </a:solidFill>
              </a:rPr>
              <a:t>Supporting the demand for new, clean, wind and/or solar power </a:t>
            </a:r>
          </a:p>
          <a:p>
            <a:pPr marL="285750" indent="-285750">
              <a:buFont typeface="Arial" panose="020B0604020202020204" pitchFamily="34" charset="0"/>
              <a:buChar char="•"/>
            </a:pPr>
            <a:r>
              <a:rPr lang="en-US" sz="1600" dirty="0">
                <a:solidFill>
                  <a:schemeClr val="tx2">
                    <a:lumMod val="75000"/>
                  </a:schemeClr>
                </a:solidFill>
              </a:rPr>
              <a:t>Matching a designated percentage of your annual energy use**</a:t>
            </a:r>
          </a:p>
          <a:p>
            <a:pPr marL="285750" indent="-285750">
              <a:buFont typeface="Arial" panose="020B0604020202020204" pitchFamily="34" charset="0"/>
              <a:buChar char="•"/>
            </a:pPr>
            <a:r>
              <a:rPr lang="en-US" sz="1600" dirty="0">
                <a:solidFill>
                  <a:schemeClr val="tx2">
                    <a:lumMod val="75000"/>
                  </a:schemeClr>
                </a:solidFill>
              </a:rPr>
              <a:t>Making environmental claims about a reduction in greenhouse gas emissions associated with your electricity use, also known as “Scope 2” emissions </a:t>
            </a:r>
          </a:p>
        </p:txBody>
      </p:sp>
      <p:sp>
        <p:nvSpPr>
          <p:cNvPr id="12" name="Rectangle 11">
            <a:extLst>
              <a:ext uri="{FF2B5EF4-FFF2-40B4-BE49-F238E27FC236}">
                <a16:creationId xmlns:a16="http://schemas.microsoft.com/office/drawing/2014/main" id="{70C3FC6A-C858-4A26-9418-B5CFA69E3BB2}"/>
              </a:ext>
            </a:extLst>
          </p:cNvPr>
          <p:cNvSpPr/>
          <p:nvPr/>
        </p:nvSpPr>
        <p:spPr>
          <a:xfrm>
            <a:off x="1013754" y="4348609"/>
            <a:ext cx="6486976" cy="1169551"/>
          </a:xfrm>
          <a:prstGeom prst="rect">
            <a:avLst/>
          </a:prstGeom>
        </p:spPr>
        <p:txBody>
          <a:bodyPr wrap="square">
            <a:spAutoFit/>
          </a:bodyPr>
          <a:lstStyle/>
          <a:p>
            <a:r>
              <a:rPr lang="en-US" sz="1400" dirty="0">
                <a:solidFill>
                  <a:schemeClr val="tx2">
                    <a:lumMod val="75000"/>
                  </a:schemeClr>
                </a:solidFill>
              </a:rPr>
              <a:t>Each REC represents the positive environmental attributes of one megawatt hour (MWh) of electricity generated by a renewable power plant and is retired on behalf of customers wishing to promote their environmental commitment. The purchase of RECs supports the operation and development of facilities that generate clean, renewable energy.</a:t>
            </a:r>
          </a:p>
        </p:txBody>
      </p:sp>
      <p:sp>
        <p:nvSpPr>
          <p:cNvPr id="10" name="TextBox 9">
            <a:extLst>
              <a:ext uri="{FF2B5EF4-FFF2-40B4-BE49-F238E27FC236}">
                <a16:creationId xmlns:a16="http://schemas.microsoft.com/office/drawing/2014/main" id="{3BAB997E-CDEE-40C8-B005-2B7C95C88FE3}"/>
              </a:ext>
            </a:extLst>
          </p:cNvPr>
          <p:cNvSpPr txBox="1"/>
          <p:nvPr/>
        </p:nvSpPr>
        <p:spPr>
          <a:xfrm>
            <a:off x="1512620" y="5917319"/>
            <a:ext cx="7692524" cy="415498"/>
          </a:xfrm>
          <a:prstGeom prst="rect">
            <a:avLst/>
          </a:prstGeom>
          <a:noFill/>
        </p:spPr>
        <p:txBody>
          <a:bodyPr wrap="square" rtlCol="0">
            <a:spAutoFit/>
          </a:bodyPr>
          <a:lstStyle/>
          <a:p>
            <a:r>
              <a:rPr lang="en-US" sz="1050" i="1" dirty="0">
                <a:solidFill>
                  <a:schemeClr val="tx2">
                    <a:lumMod val="75000"/>
                  </a:schemeClr>
                </a:solidFill>
              </a:rPr>
              <a:t>*The NewMix® product is Green-e® Energy Certified and meets the environmental and consumer-protection standards set forth by the nonprofit Center for Resource Solutions.  </a:t>
            </a:r>
            <a:r>
              <a:rPr lang="en-US" sz="1050" i="1" dirty="0">
                <a:hlinkClick r:id="rId3"/>
              </a:rPr>
              <a:t>www.green-e.org</a:t>
            </a:r>
            <a:r>
              <a:rPr lang="en-US" sz="1050" i="1" dirty="0"/>
              <a:t>. </a:t>
            </a:r>
          </a:p>
        </p:txBody>
      </p:sp>
      <p:sp>
        <p:nvSpPr>
          <p:cNvPr id="15" name="Rectangle 14">
            <a:extLst>
              <a:ext uri="{FF2B5EF4-FFF2-40B4-BE49-F238E27FC236}">
                <a16:creationId xmlns:a16="http://schemas.microsoft.com/office/drawing/2014/main" id="{4B17D735-7929-4125-8063-9FF7E53C8829}"/>
              </a:ext>
            </a:extLst>
          </p:cNvPr>
          <p:cNvSpPr/>
          <p:nvPr/>
        </p:nvSpPr>
        <p:spPr>
          <a:xfrm>
            <a:off x="9640956" y="6037940"/>
            <a:ext cx="2405737" cy="646331"/>
          </a:xfrm>
          <a:prstGeom prst="rect">
            <a:avLst/>
          </a:prstGeom>
          <a:noFill/>
        </p:spPr>
        <p:txBody>
          <a:bodyPr wrap="square">
            <a:spAutoFit/>
          </a:bodyPr>
          <a:lstStyle/>
          <a:p>
            <a:pPr lvl="0">
              <a:defRPr/>
            </a:pPr>
            <a:r>
              <a:rPr lang="en-US" sz="600" kern="0" dirty="0">
                <a:solidFill>
                  <a:schemeClr val="bg1">
                    <a:lumMod val="65000"/>
                  </a:schemeClr>
                </a:solidFill>
              </a:rPr>
              <a:t>© 2023 Constellation Energy Resources, LLC.  The offerings described herein are those of either Constellation NewEnergy, Inc. or Constellation NewEnergy-Gas Division, LLC, affiliates of each other.  Brand names and product names are trademarks or service marks of their respective holders. All rights reserved. Errors and omissions excepted.</a:t>
            </a:r>
          </a:p>
        </p:txBody>
      </p:sp>
    </p:spTree>
    <p:extLst>
      <p:ext uri="{BB962C8B-B14F-4D97-AF65-F5344CB8AC3E}">
        <p14:creationId xmlns:p14="http://schemas.microsoft.com/office/powerpoint/2010/main" val="15125956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1">
            <a:extLst>
              <a:ext uri="{FF2B5EF4-FFF2-40B4-BE49-F238E27FC236}">
                <a16:creationId xmlns:a16="http://schemas.microsoft.com/office/drawing/2014/main" id="{757E44B4-F564-48A5-861F-91D184A82979}"/>
              </a:ext>
            </a:extLst>
          </p:cNvPr>
          <p:cNvSpPr>
            <a:spLocks noGrp="1" noChangeArrowheads="1"/>
          </p:cNvSpPr>
          <p:nvPr>
            <p:ph idx="1"/>
          </p:nvPr>
        </p:nvSpPr>
        <p:spPr>
          <a:xfrm>
            <a:off x="1400432" y="1096963"/>
            <a:ext cx="8229600" cy="5029200"/>
          </a:xfrm>
        </p:spPr>
        <p:txBody>
          <a:bodyPr>
            <a:normAutofit lnSpcReduction="10000"/>
          </a:bodyPr>
          <a:lstStyle/>
          <a:p>
            <a:pPr marL="0" indent="0" algn="just">
              <a:buNone/>
            </a:pPr>
            <a:r>
              <a:rPr lang="en-US" altLang="en-US" sz="1400" dirty="0"/>
              <a:t>The information contained herein has been obtained from sources which Constellation </a:t>
            </a:r>
            <a:r>
              <a:rPr lang="en-US" altLang="en-US" sz="1400" dirty="0" err="1"/>
              <a:t>NewEnergy</a:t>
            </a:r>
            <a:r>
              <a:rPr lang="en-US" altLang="en-US" sz="1400" dirty="0"/>
              <a:t>, Inc. and Constellation </a:t>
            </a:r>
            <a:r>
              <a:rPr lang="en-US" altLang="en-US" sz="1400" dirty="0" err="1"/>
              <a:t>NewEnergy</a:t>
            </a:r>
            <a:r>
              <a:rPr lang="en-US" altLang="en-US" sz="1400" dirty="0"/>
              <a:t>-Gas Division, LLC (collectively, “Constellation”) believe to be reliable. Constellation does not represent or warrant as to its accuracy or completeness. All representations and estimates included herein constitute Constellation’s judgment as of the date of this document and may be subject to change without notice. This material has been prepared solely for informational purposes relating to our business as a physical energy provider.  We are not providing advice regarding the value or advisability of trading, or soliciting or accepting orders for, swaps, options or futures, or any other activity which would cause us or any of our affiliates to be considered a commodity trading advisor or introducing broker under the Commodity Exchange Act.  These materials are not intended as a recommendation of, or advice in connection with, a municipal financial product or an issuance of municipal securities. Constellation is not a municipal advisor (within the meaning of the Securities and Exchange Commission’s rules as to the Registration of Municipal Advisors), is not making any financial recommendations to you and is not providing any financial advice. Constellation is not your agent, advisor or fiduciary. Constellation has not assumed, and does not owe, a fiduciary duty to you (within the meaning of the Securities and Exchange Commission’s rules as to the Registration of Municipal Advisors, or otherwise) with respect to the information and material contained herein. You should discuss information of a financial nature with internal or external advisors and experts that you deem appropriate before taking any action related thereto. Constellation does not make and expressly disclaims, any express or implied guaranty, representation or warranty regarding any opinions or statements set forth herein.  Constellation shall not be responsible for any reliance upon any information, opinions, or statements contained herein or for any omission or error of fact.  All prices referenced herein are indicative and informational and do not connote the prices at which Constellation may be willing to transact, and the possible performance results of any product discussed herein are not necessarily indicative of future results.  This material shall not be reproduced (in whole or in part) to any other person without the prior written approval of Constellation.  </a:t>
            </a:r>
          </a:p>
        </p:txBody>
      </p:sp>
      <p:sp>
        <p:nvSpPr>
          <p:cNvPr id="7171" name="Title 2">
            <a:extLst>
              <a:ext uri="{FF2B5EF4-FFF2-40B4-BE49-F238E27FC236}">
                <a16:creationId xmlns:a16="http://schemas.microsoft.com/office/drawing/2014/main" id="{6319AC8B-5320-4D91-8AA1-86639C0DA701}"/>
              </a:ext>
            </a:extLst>
          </p:cNvPr>
          <p:cNvSpPr>
            <a:spLocks noGrp="1" noChangeArrowheads="1"/>
          </p:cNvSpPr>
          <p:nvPr>
            <p:ph type="title"/>
          </p:nvPr>
        </p:nvSpPr>
        <p:spPr>
          <a:xfrm>
            <a:off x="1481443" y="400685"/>
            <a:ext cx="8229600" cy="549275"/>
          </a:xfrm>
        </p:spPr>
        <p:txBody>
          <a:bodyPr/>
          <a:lstStyle/>
          <a:p>
            <a:r>
              <a:rPr lang="en-US" altLang="en-US" sz="2800" dirty="0"/>
              <a:t>Disclaimer</a:t>
            </a:r>
          </a:p>
        </p:txBody>
      </p:sp>
      <p:sp>
        <p:nvSpPr>
          <p:cNvPr id="2" name="Footer Placeholder 4">
            <a:extLst>
              <a:ext uri="{FF2B5EF4-FFF2-40B4-BE49-F238E27FC236}">
                <a16:creationId xmlns:a16="http://schemas.microsoft.com/office/drawing/2014/main" id="{90682EF0-231D-458E-E552-8AE5240A496C}"/>
              </a:ext>
            </a:extLst>
          </p:cNvPr>
          <p:cNvSpPr>
            <a:spLocks noGrp="1" noChangeArrowheads="1"/>
          </p:cNvSpPr>
          <p:nvPr>
            <p:ph type="ftr" sz="quarter" idx="3"/>
          </p:nvPr>
        </p:nvSpPr>
        <p:spPr bwMode="auto">
          <a:xfrm>
            <a:off x="1481443" y="6019619"/>
            <a:ext cx="8148589" cy="2390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bodyPr>
          <a:lstStyle>
            <a:defPPr>
              <a:defRPr lang="en-US"/>
            </a:defPPr>
            <a:lvl1pPr algn="l" rtl="0" eaLnBrk="1" fontAlgn="auto" hangingPunct="1">
              <a:spcBef>
                <a:spcPts val="0"/>
              </a:spcBef>
              <a:spcAft>
                <a:spcPts val="0"/>
              </a:spcAft>
              <a:defRPr sz="700" kern="1200">
                <a:solidFill>
                  <a:srgbClr val="2372B9"/>
                </a:solidFill>
                <a:latin typeface="BentonSans"/>
                <a:ea typeface="+mn-ea"/>
                <a:cs typeface="+mn-cs"/>
              </a:defRPr>
            </a:lvl1pPr>
            <a:lvl2pPr marL="457200" algn="l" rtl="0" eaLnBrk="0" fontAlgn="base" hangingPunct="0">
              <a:spcBef>
                <a:spcPct val="0"/>
              </a:spcBef>
              <a:spcAft>
                <a:spcPct val="0"/>
              </a:spcAft>
              <a:defRPr kern="1200">
                <a:solidFill>
                  <a:schemeClr val="tx1"/>
                </a:solidFill>
                <a:latin typeface="BentonSans" panose="02000503000000020004"/>
                <a:ea typeface="+mn-ea"/>
                <a:cs typeface="+mn-cs"/>
              </a:defRPr>
            </a:lvl2pPr>
            <a:lvl3pPr marL="914400" algn="l" rtl="0" eaLnBrk="0" fontAlgn="base" hangingPunct="0">
              <a:spcBef>
                <a:spcPct val="0"/>
              </a:spcBef>
              <a:spcAft>
                <a:spcPct val="0"/>
              </a:spcAft>
              <a:defRPr kern="1200">
                <a:solidFill>
                  <a:schemeClr val="tx1"/>
                </a:solidFill>
                <a:latin typeface="BentonSans" panose="02000503000000020004"/>
                <a:ea typeface="+mn-ea"/>
                <a:cs typeface="+mn-cs"/>
              </a:defRPr>
            </a:lvl3pPr>
            <a:lvl4pPr marL="1371600" algn="l" rtl="0" eaLnBrk="0" fontAlgn="base" hangingPunct="0">
              <a:spcBef>
                <a:spcPct val="0"/>
              </a:spcBef>
              <a:spcAft>
                <a:spcPct val="0"/>
              </a:spcAft>
              <a:defRPr kern="1200">
                <a:solidFill>
                  <a:schemeClr val="tx1"/>
                </a:solidFill>
                <a:latin typeface="BentonSans" panose="02000503000000020004"/>
                <a:ea typeface="+mn-ea"/>
                <a:cs typeface="+mn-cs"/>
              </a:defRPr>
            </a:lvl4pPr>
            <a:lvl5pPr marL="1828800" algn="l" rtl="0" eaLnBrk="0" fontAlgn="base" hangingPunct="0">
              <a:spcBef>
                <a:spcPct val="0"/>
              </a:spcBef>
              <a:spcAft>
                <a:spcPct val="0"/>
              </a:spcAft>
              <a:defRPr kern="1200">
                <a:solidFill>
                  <a:schemeClr val="tx1"/>
                </a:solidFill>
                <a:latin typeface="BentonSans" panose="02000503000000020004"/>
                <a:ea typeface="+mn-ea"/>
                <a:cs typeface="+mn-cs"/>
              </a:defRPr>
            </a:lvl5pPr>
            <a:lvl6pPr marL="2286000" algn="l" defTabSz="914400" rtl="0" eaLnBrk="1" latinLnBrk="0" hangingPunct="1">
              <a:defRPr kern="1200">
                <a:solidFill>
                  <a:schemeClr val="tx1"/>
                </a:solidFill>
                <a:latin typeface="BentonSans" panose="02000503000000020004"/>
                <a:ea typeface="+mn-ea"/>
                <a:cs typeface="+mn-cs"/>
              </a:defRPr>
            </a:lvl6pPr>
            <a:lvl7pPr marL="2743200" algn="l" defTabSz="914400" rtl="0" eaLnBrk="1" latinLnBrk="0" hangingPunct="1">
              <a:defRPr kern="1200">
                <a:solidFill>
                  <a:schemeClr val="tx1"/>
                </a:solidFill>
                <a:latin typeface="BentonSans" panose="02000503000000020004"/>
                <a:ea typeface="+mn-ea"/>
                <a:cs typeface="+mn-cs"/>
              </a:defRPr>
            </a:lvl7pPr>
            <a:lvl8pPr marL="3200400" algn="l" defTabSz="914400" rtl="0" eaLnBrk="1" latinLnBrk="0" hangingPunct="1">
              <a:defRPr kern="1200">
                <a:solidFill>
                  <a:schemeClr val="tx1"/>
                </a:solidFill>
                <a:latin typeface="BentonSans" panose="02000503000000020004"/>
                <a:ea typeface="+mn-ea"/>
                <a:cs typeface="+mn-cs"/>
              </a:defRPr>
            </a:lvl8pPr>
            <a:lvl9pPr marL="3657600" algn="l" defTabSz="914400" rtl="0" eaLnBrk="1" latinLnBrk="0" hangingPunct="1">
              <a:defRPr kern="1200">
                <a:solidFill>
                  <a:schemeClr val="tx1"/>
                </a:solidFill>
                <a:latin typeface="BentonSans" panose="02000503000000020004"/>
                <a:ea typeface="+mn-ea"/>
                <a:cs typeface="+mn-cs"/>
              </a:defRPr>
            </a:lvl9pPr>
          </a:lstStyle>
          <a:p>
            <a:pPr>
              <a:defRPr/>
            </a:pPr>
            <a:r>
              <a:rPr lang="en-US" dirty="0"/>
              <a:t>© 2022 Constellation Energy Resources, LLC. The offerings described herein are those of either Constellation </a:t>
            </a:r>
            <a:r>
              <a:rPr lang="en-US" dirty="0" err="1"/>
              <a:t>NewEnergy</a:t>
            </a:r>
            <a:r>
              <a:rPr lang="en-US" dirty="0"/>
              <a:t>, Inc. or Constellation </a:t>
            </a:r>
            <a:r>
              <a:rPr lang="en-US" dirty="0" err="1"/>
              <a:t>NewEnergy</a:t>
            </a:r>
            <a:r>
              <a:rPr lang="en-US" dirty="0"/>
              <a:t>-Gas Division, LLC, affiliates of each other and ultimate subsidiaries of Constellation Energy Company. Brand names and product names are trademarks or service marks of their respective holders. All rights reserved. Errors and omissions excepted.</a:t>
            </a:r>
          </a:p>
        </p:txBody>
      </p:sp>
    </p:spTree>
    <p:extLst>
      <p:ext uri="{BB962C8B-B14F-4D97-AF65-F5344CB8AC3E}">
        <p14:creationId xmlns:p14="http://schemas.microsoft.com/office/powerpoint/2010/main" val="4076651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E77B4E-56E5-981E-641C-432A7776F914}"/>
              </a:ext>
            </a:extLst>
          </p:cNvPr>
          <p:cNvSpPr>
            <a:spLocks noGrp="1"/>
          </p:cNvSpPr>
          <p:nvPr>
            <p:ph type="body" sz="quarter" idx="10"/>
          </p:nvPr>
        </p:nvSpPr>
        <p:spPr>
          <a:xfrm>
            <a:off x="4816231" y="3761154"/>
            <a:ext cx="7004538" cy="1045308"/>
          </a:xfrm>
        </p:spPr>
        <p:txBody>
          <a:bodyPr vert="horz" lIns="76200" tIns="38100" rIns="76200" bIns="38100" rtlCol="0" anchor="t">
            <a:normAutofit fontScale="92500" lnSpcReduction="20000"/>
          </a:bodyPr>
          <a:lstStyle/>
          <a:p>
            <a:pPr marL="0" indent="0">
              <a:buNone/>
            </a:pPr>
            <a:r>
              <a:rPr lang="en-US" sz="3000" dirty="0"/>
              <a:t>Matt Davis          Robert Sullivan</a:t>
            </a:r>
          </a:p>
          <a:p>
            <a:pPr marL="0" indent="0">
              <a:buNone/>
            </a:pPr>
            <a:r>
              <a:rPr lang="en-US" sz="3000" dirty="0"/>
              <a:t>Director            Assistant Director</a:t>
            </a:r>
          </a:p>
        </p:txBody>
      </p:sp>
      <p:sp>
        <p:nvSpPr>
          <p:cNvPr id="4" name="Text Placeholder 3">
            <a:extLst>
              <a:ext uri="{FF2B5EF4-FFF2-40B4-BE49-F238E27FC236}">
                <a16:creationId xmlns:a16="http://schemas.microsoft.com/office/drawing/2014/main" id="{2C6A6BE2-A0AE-6A6C-D7F4-8F84DFD8228C}"/>
              </a:ext>
            </a:extLst>
          </p:cNvPr>
          <p:cNvSpPr>
            <a:spLocks noGrp="1"/>
          </p:cNvSpPr>
          <p:nvPr>
            <p:ph type="body" sz="quarter" idx="11"/>
          </p:nvPr>
        </p:nvSpPr>
        <p:spPr>
          <a:xfrm>
            <a:off x="9716402" y="6368930"/>
            <a:ext cx="2365633" cy="388856"/>
          </a:xfrm>
        </p:spPr>
        <p:txBody>
          <a:bodyPr vert="horz" lIns="76200" tIns="38100" rIns="76200" bIns="38100" rtlCol="0" anchor="t">
            <a:normAutofit fontScale="92500" lnSpcReduction="20000"/>
          </a:bodyPr>
          <a:lstStyle/>
          <a:p>
            <a:pPr marL="0" indent="0" algn="r">
              <a:buNone/>
            </a:pPr>
            <a:r>
              <a:rPr lang="en-US" dirty="0"/>
              <a:t>5-21-2024</a:t>
            </a:r>
          </a:p>
        </p:txBody>
      </p:sp>
      <p:sp>
        <p:nvSpPr>
          <p:cNvPr id="7" name="TextBox 6">
            <a:extLst>
              <a:ext uri="{FF2B5EF4-FFF2-40B4-BE49-F238E27FC236}">
                <a16:creationId xmlns:a16="http://schemas.microsoft.com/office/drawing/2014/main" id="{FD4C9E5F-6096-0CED-BB01-71D663BBC863}"/>
              </a:ext>
            </a:extLst>
          </p:cNvPr>
          <p:cNvSpPr txBox="1"/>
          <p:nvPr/>
        </p:nvSpPr>
        <p:spPr>
          <a:xfrm>
            <a:off x="4816231" y="5021385"/>
            <a:ext cx="3565769" cy="1015663"/>
          </a:xfrm>
          <a:prstGeom prst="rect">
            <a:avLst/>
          </a:prstGeom>
          <a:noFill/>
        </p:spPr>
        <p:txBody>
          <a:bodyPr wrap="square" rtlCol="0">
            <a:spAutoFit/>
          </a:bodyPr>
          <a:lstStyle/>
          <a:p>
            <a:r>
              <a:rPr lang="en-US" sz="3000" dirty="0">
                <a:solidFill>
                  <a:schemeClr val="bg1"/>
                </a:solidFill>
              </a:rPr>
              <a:t>Suzanne Watson</a:t>
            </a:r>
          </a:p>
          <a:p>
            <a:r>
              <a:rPr lang="en-US" sz="3000" dirty="0">
                <a:solidFill>
                  <a:schemeClr val="bg1"/>
                </a:solidFill>
              </a:rPr>
              <a:t>Energy Advisor</a:t>
            </a:r>
          </a:p>
        </p:txBody>
      </p:sp>
      <p:sp>
        <p:nvSpPr>
          <p:cNvPr id="8" name="TextBox 7">
            <a:extLst>
              <a:ext uri="{FF2B5EF4-FFF2-40B4-BE49-F238E27FC236}">
                <a16:creationId xmlns:a16="http://schemas.microsoft.com/office/drawing/2014/main" id="{43C03B29-A318-0A76-6DD6-268E1E637D1E}"/>
              </a:ext>
            </a:extLst>
          </p:cNvPr>
          <p:cNvSpPr txBox="1"/>
          <p:nvPr/>
        </p:nvSpPr>
        <p:spPr>
          <a:xfrm>
            <a:off x="6096000" y="2539246"/>
            <a:ext cx="4724400" cy="784830"/>
          </a:xfrm>
          <a:prstGeom prst="rect">
            <a:avLst/>
          </a:prstGeom>
          <a:noFill/>
        </p:spPr>
        <p:txBody>
          <a:bodyPr wrap="square" rtlCol="0">
            <a:spAutoFit/>
          </a:bodyPr>
          <a:lstStyle/>
          <a:p>
            <a:r>
              <a:rPr lang="en-US" sz="4500" dirty="0">
                <a:solidFill>
                  <a:srgbClr val="26448A"/>
                </a:solidFill>
                <a:latin typeface="+mj-lt"/>
              </a:rPr>
              <a:t>603-502-3670</a:t>
            </a:r>
          </a:p>
        </p:txBody>
      </p:sp>
    </p:spTree>
    <p:extLst>
      <p:ext uri="{BB962C8B-B14F-4D97-AF65-F5344CB8AC3E}">
        <p14:creationId xmlns:p14="http://schemas.microsoft.com/office/powerpoint/2010/main" val="27852811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
            <a:extLst>
              <a:ext uri="{FF2B5EF4-FFF2-40B4-BE49-F238E27FC236}">
                <a16:creationId xmlns:a16="http://schemas.microsoft.com/office/drawing/2014/main" id="{D8012842-BBF0-7B81-57EF-F68B7D195134}"/>
              </a:ext>
            </a:extLst>
          </p:cNvPr>
          <p:cNvSpPr txBox="1">
            <a:spLocks/>
          </p:cNvSpPr>
          <p:nvPr/>
        </p:nvSpPr>
        <p:spPr>
          <a:xfrm>
            <a:off x="557531" y="2105981"/>
            <a:ext cx="11212760" cy="4029096"/>
          </a:xfrm>
          <a:prstGeom prst="rect">
            <a:avLst/>
          </a:prstGeom>
        </p:spPr>
        <p:txBody>
          <a:bodyPr lIns="76200" tIns="38100" rIns="76200" bIns="38100" anchor="t"/>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endParaRPr lang="en-US" sz="3000" dirty="0">
              <a:solidFill>
                <a:srgbClr val="000000"/>
              </a:solidFill>
              <a:latin typeface="Calibri"/>
              <a:cs typeface="Calibri"/>
            </a:endParaRPr>
          </a:p>
          <a:p>
            <a:pPr marL="380985" indent="-380985">
              <a:buAutoNum type="arabicPeriod"/>
            </a:pPr>
            <a:endParaRPr lang="en-US" sz="2000" dirty="0">
              <a:solidFill>
                <a:srgbClr val="000000"/>
              </a:solidFill>
              <a:latin typeface="Calibri"/>
              <a:cs typeface="Calibri"/>
            </a:endParaRPr>
          </a:p>
          <a:p>
            <a:pPr marL="380985" indent="-380985">
              <a:buAutoNum type="arabicPeriod"/>
            </a:pPr>
            <a:endParaRPr lang="en-US" sz="2000" dirty="0">
              <a:solidFill>
                <a:srgbClr val="000000"/>
              </a:solidFill>
              <a:latin typeface="Calibri"/>
              <a:cs typeface="Calibri"/>
            </a:endParaRPr>
          </a:p>
          <a:p>
            <a:r>
              <a:rPr lang="en-US" sz="2000" dirty="0">
                <a:solidFill>
                  <a:srgbClr val="000000"/>
                </a:solidFill>
                <a:latin typeface="Calibri"/>
                <a:cs typeface="Calibri"/>
              </a:rPr>
              <a:t> </a:t>
            </a:r>
            <a:endParaRPr lang="en-US" sz="2333" dirty="0">
              <a:latin typeface="Calibri"/>
              <a:cs typeface="Calibri"/>
            </a:endParaRPr>
          </a:p>
          <a:p>
            <a:endParaRPr lang="en-US" sz="2000" dirty="0">
              <a:solidFill>
                <a:srgbClr val="000000"/>
              </a:solidFill>
              <a:latin typeface="Calibri"/>
              <a:cs typeface="Calibri"/>
            </a:endParaRPr>
          </a:p>
          <a:p>
            <a:endParaRPr lang="en-US" sz="2000" dirty="0">
              <a:latin typeface="Calibri"/>
              <a:cs typeface="Calibri"/>
            </a:endParaRPr>
          </a:p>
        </p:txBody>
      </p:sp>
      <p:pic>
        <p:nvPicPr>
          <p:cNvPr id="72" name="Picture 71" descr="A black sign with blue text&#10;&#10;Description automatically generated">
            <a:extLst>
              <a:ext uri="{FF2B5EF4-FFF2-40B4-BE49-F238E27FC236}">
                <a16:creationId xmlns:a16="http://schemas.microsoft.com/office/drawing/2014/main" id="{B5EF3132-AF96-3BAC-C369-67C40708DE71}"/>
              </a:ext>
            </a:extLst>
          </p:cNvPr>
          <p:cNvPicPr>
            <a:picLocks noChangeAspect="1"/>
          </p:cNvPicPr>
          <p:nvPr/>
        </p:nvPicPr>
        <p:blipFill>
          <a:blip r:embed="rId2"/>
          <a:stretch>
            <a:fillRect/>
          </a:stretch>
        </p:blipFill>
        <p:spPr>
          <a:xfrm>
            <a:off x="421709" y="43126"/>
            <a:ext cx="5511453" cy="2066137"/>
          </a:xfrm>
          <a:prstGeom prst="rect">
            <a:avLst/>
          </a:prstGeom>
        </p:spPr>
      </p:pic>
      <p:grpSp>
        <p:nvGrpSpPr>
          <p:cNvPr id="2" name="object 10">
            <a:extLst>
              <a:ext uri="{FF2B5EF4-FFF2-40B4-BE49-F238E27FC236}">
                <a16:creationId xmlns:a16="http://schemas.microsoft.com/office/drawing/2014/main" id="{334FE979-53A9-9F57-D319-A2CEBAFB96D3}"/>
              </a:ext>
            </a:extLst>
          </p:cNvPr>
          <p:cNvGrpSpPr/>
          <p:nvPr/>
        </p:nvGrpSpPr>
        <p:grpSpPr>
          <a:xfrm>
            <a:off x="1" y="1897811"/>
            <a:ext cx="12191999" cy="5244860"/>
            <a:chOff x="0" y="1776983"/>
            <a:chExt cx="10058400" cy="4797551"/>
          </a:xfrm>
        </p:grpSpPr>
        <p:pic>
          <p:nvPicPr>
            <p:cNvPr id="3" name="object 11">
              <a:extLst>
                <a:ext uri="{FF2B5EF4-FFF2-40B4-BE49-F238E27FC236}">
                  <a16:creationId xmlns:a16="http://schemas.microsoft.com/office/drawing/2014/main" id="{1F32CE51-F9DB-3E9A-2824-2465B2D47724}"/>
                </a:ext>
              </a:extLst>
            </p:cNvPr>
            <p:cNvPicPr/>
            <p:nvPr/>
          </p:nvPicPr>
          <p:blipFill>
            <a:blip r:embed="rId3" cstate="print"/>
            <a:stretch>
              <a:fillRect/>
            </a:stretch>
          </p:blipFill>
          <p:spPr>
            <a:xfrm>
              <a:off x="0" y="1776983"/>
              <a:ext cx="10058400" cy="4797551"/>
            </a:xfrm>
            <a:prstGeom prst="rect">
              <a:avLst/>
            </a:prstGeom>
          </p:spPr>
        </p:pic>
        <p:pic>
          <p:nvPicPr>
            <p:cNvPr id="4" name="object 12">
              <a:extLst>
                <a:ext uri="{FF2B5EF4-FFF2-40B4-BE49-F238E27FC236}">
                  <a16:creationId xmlns:a16="http://schemas.microsoft.com/office/drawing/2014/main" id="{0F437551-70CD-C5FD-4135-F543E938C198}"/>
                </a:ext>
              </a:extLst>
            </p:cNvPr>
            <p:cNvPicPr/>
            <p:nvPr/>
          </p:nvPicPr>
          <p:blipFill>
            <a:blip r:embed="rId4" cstate="print"/>
            <a:stretch>
              <a:fillRect/>
            </a:stretch>
          </p:blipFill>
          <p:spPr>
            <a:xfrm>
              <a:off x="0" y="1792223"/>
              <a:ext cx="1117092" cy="4728972"/>
            </a:xfrm>
            <a:prstGeom prst="rect">
              <a:avLst/>
            </a:prstGeom>
          </p:spPr>
        </p:pic>
        <p:pic>
          <p:nvPicPr>
            <p:cNvPr id="5" name="object 13">
              <a:extLst>
                <a:ext uri="{FF2B5EF4-FFF2-40B4-BE49-F238E27FC236}">
                  <a16:creationId xmlns:a16="http://schemas.microsoft.com/office/drawing/2014/main" id="{611251E2-F796-02C1-9D63-AEF4C84431A3}"/>
                </a:ext>
              </a:extLst>
            </p:cNvPr>
            <p:cNvPicPr/>
            <p:nvPr/>
          </p:nvPicPr>
          <p:blipFill>
            <a:blip r:embed="rId5" cstate="print"/>
            <a:stretch>
              <a:fillRect/>
            </a:stretch>
          </p:blipFill>
          <p:spPr>
            <a:xfrm>
              <a:off x="1109472" y="1792223"/>
              <a:ext cx="7078979" cy="539496"/>
            </a:xfrm>
            <a:prstGeom prst="rect">
              <a:avLst/>
            </a:prstGeom>
          </p:spPr>
        </p:pic>
        <p:pic>
          <p:nvPicPr>
            <p:cNvPr id="6" name="object 14">
              <a:extLst>
                <a:ext uri="{FF2B5EF4-FFF2-40B4-BE49-F238E27FC236}">
                  <a16:creationId xmlns:a16="http://schemas.microsoft.com/office/drawing/2014/main" id="{39FE0CF4-82D7-D027-D76D-7D0D072898E7}"/>
                </a:ext>
              </a:extLst>
            </p:cNvPr>
            <p:cNvPicPr/>
            <p:nvPr/>
          </p:nvPicPr>
          <p:blipFill>
            <a:blip r:embed="rId6" cstate="print"/>
            <a:stretch>
              <a:fillRect/>
            </a:stretch>
          </p:blipFill>
          <p:spPr>
            <a:xfrm>
              <a:off x="8180832" y="1792223"/>
              <a:ext cx="1863851" cy="728472"/>
            </a:xfrm>
            <a:prstGeom prst="rect">
              <a:avLst/>
            </a:prstGeom>
          </p:spPr>
        </p:pic>
        <p:pic>
          <p:nvPicPr>
            <p:cNvPr id="7" name="object 15">
              <a:extLst>
                <a:ext uri="{FF2B5EF4-FFF2-40B4-BE49-F238E27FC236}">
                  <a16:creationId xmlns:a16="http://schemas.microsoft.com/office/drawing/2014/main" id="{F9A98163-643E-B4B4-C8EA-80AFD2D50310}"/>
                </a:ext>
              </a:extLst>
            </p:cNvPr>
            <p:cNvPicPr/>
            <p:nvPr/>
          </p:nvPicPr>
          <p:blipFill>
            <a:blip r:embed="rId7" cstate="print"/>
            <a:stretch>
              <a:fillRect/>
            </a:stretch>
          </p:blipFill>
          <p:spPr>
            <a:xfrm>
              <a:off x="9105900" y="2514600"/>
              <a:ext cx="938783" cy="1958339"/>
            </a:xfrm>
            <a:prstGeom prst="rect">
              <a:avLst/>
            </a:prstGeom>
          </p:spPr>
        </p:pic>
        <p:pic>
          <p:nvPicPr>
            <p:cNvPr id="8" name="object 16">
              <a:extLst>
                <a:ext uri="{FF2B5EF4-FFF2-40B4-BE49-F238E27FC236}">
                  <a16:creationId xmlns:a16="http://schemas.microsoft.com/office/drawing/2014/main" id="{396D14A3-9435-4F1E-1EF9-BCBAC0C33215}"/>
                </a:ext>
              </a:extLst>
            </p:cNvPr>
            <p:cNvPicPr/>
            <p:nvPr/>
          </p:nvPicPr>
          <p:blipFill>
            <a:blip r:embed="rId8" cstate="print"/>
            <a:stretch>
              <a:fillRect/>
            </a:stretch>
          </p:blipFill>
          <p:spPr>
            <a:xfrm>
              <a:off x="8926068" y="4469892"/>
              <a:ext cx="1118615" cy="2051303"/>
            </a:xfrm>
            <a:prstGeom prst="rect">
              <a:avLst/>
            </a:prstGeom>
          </p:spPr>
        </p:pic>
        <p:pic>
          <p:nvPicPr>
            <p:cNvPr id="9" name="object 17">
              <a:extLst>
                <a:ext uri="{FF2B5EF4-FFF2-40B4-BE49-F238E27FC236}">
                  <a16:creationId xmlns:a16="http://schemas.microsoft.com/office/drawing/2014/main" id="{7BB32145-BB62-2258-217F-429C58F1714F}"/>
                </a:ext>
              </a:extLst>
            </p:cNvPr>
            <p:cNvPicPr/>
            <p:nvPr/>
          </p:nvPicPr>
          <p:blipFill>
            <a:blip r:embed="rId9" cstate="print"/>
            <a:stretch>
              <a:fillRect/>
            </a:stretch>
          </p:blipFill>
          <p:spPr>
            <a:xfrm>
              <a:off x="1109472" y="5600699"/>
              <a:ext cx="4846319" cy="920496"/>
            </a:xfrm>
            <a:prstGeom prst="rect">
              <a:avLst/>
            </a:prstGeom>
          </p:spPr>
        </p:pic>
        <p:pic>
          <p:nvPicPr>
            <p:cNvPr id="10" name="object 18">
              <a:extLst>
                <a:ext uri="{FF2B5EF4-FFF2-40B4-BE49-F238E27FC236}">
                  <a16:creationId xmlns:a16="http://schemas.microsoft.com/office/drawing/2014/main" id="{283DBFB6-AA0D-65E8-5577-62E5E1965421}"/>
                </a:ext>
              </a:extLst>
            </p:cNvPr>
            <p:cNvPicPr/>
            <p:nvPr/>
          </p:nvPicPr>
          <p:blipFill>
            <a:blip r:embed="rId10" cstate="print"/>
            <a:stretch>
              <a:fillRect/>
            </a:stretch>
          </p:blipFill>
          <p:spPr>
            <a:xfrm>
              <a:off x="5948171" y="5600699"/>
              <a:ext cx="2985515" cy="920496"/>
            </a:xfrm>
            <a:prstGeom prst="rect">
              <a:avLst/>
            </a:prstGeom>
          </p:spPr>
        </p:pic>
        <p:pic>
          <p:nvPicPr>
            <p:cNvPr id="11" name="object 19">
              <a:extLst>
                <a:ext uri="{FF2B5EF4-FFF2-40B4-BE49-F238E27FC236}">
                  <a16:creationId xmlns:a16="http://schemas.microsoft.com/office/drawing/2014/main" id="{36AAB109-B09A-C2AF-0C0B-38793CAFC333}"/>
                </a:ext>
              </a:extLst>
            </p:cNvPr>
            <p:cNvPicPr/>
            <p:nvPr/>
          </p:nvPicPr>
          <p:blipFill>
            <a:blip r:embed="rId11" cstate="print"/>
            <a:stretch>
              <a:fillRect/>
            </a:stretch>
          </p:blipFill>
          <p:spPr>
            <a:xfrm>
              <a:off x="766572" y="2331719"/>
              <a:ext cx="2177795" cy="2183891"/>
            </a:xfrm>
            <a:prstGeom prst="rect">
              <a:avLst/>
            </a:prstGeom>
          </p:spPr>
        </p:pic>
        <p:pic>
          <p:nvPicPr>
            <p:cNvPr id="12" name="object 20">
              <a:extLst>
                <a:ext uri="{FF2B5EF4-FFF2-40B4-BE49-F238E27FC236}">
                  <a16:creationId xmlns:a16="http://schemas.microsoft.com/office/drawing/2014/main" id="{A5C7A0D3-2560-AB89-CF55-E0A03D86F9C6}"/>
                </a:ext>
              </a:extLst>
            </p:cNvPr>
            <p:cNvPicPr/>
            <p:nvPr/>
          </p:nvPicPr>
          <p:blipFill>
            <a:blip r:embed="rId12" cstate="print"/>
            <a:stretch>
              <a:fillRect/>
            </a:stretch>
          </p:blipFill>
          <p:spPr>
            <a:xfrm>
              <a:off x="2938272" y="2331719"/>
              <a:ext cx="2183891" cy="2183891"/>
            </a:xfrm>
            <a:prstGeom prst="rect">
              <a:avLst/>
            </a:prstGeom>
          </p:spPr>
        </p:pic>
        <p:pic>
          <p:nvPicPr>
            <p:cNvPr id="13" name="object 21">
              <a:extLst>
                <a:ext uri="{FF2B5EF4-FFF2-40B4-BE49-F238E27FC236}">
                  <a16:creationId xmlns:a16="http://schemas.microsoft.com/office/drawing/2014/main" id="{AE71E451-A4C3-7BF4-05E2-73E90370B931}"/>
                </a:ext>
              </a:extLst>
            </p:cNvPr>
            <p:cNvPicPr/>
            <p:nvPr/>
          </p:nvPicPr>
          <p:blipFill>
            <a:blip r:embed="rId13" cstate="print"/>
            <a:stretch>
              <a:fillRect/>
            </a:stretch>
          </p:blipFill>
          <p:spPr>
            <a:xfrm>
              <a:off x="5116067" y="2331719"/>
              <a:ext cx="2182367" cy="2183891"/>
            </a:xfrm>
            <a:prstGeom prst="rect">
              <a:avLst/>
            </a:prstGeom>
          </p:spPr>
        </p:pic>
        <p:pic>
          <p:nvPicPr>
            <p:cNvPr id="14" name="object 22">
              <a:extLst>
                <a:ext uri="{FF2B5EF4-FFF2-40B4-BE49-F238E27FC236}">
                  <a16:creationId xmlns:a16="http://schemas.microsoft.com/office/drawing/2014/main" id="{B759BD7E-8109-8EE5-6A5A-00C6A7B815E5}"/>
                </a:ext>
              </a:extLst>
            </p:cNvPr>
            <p:cNvPicPr/>
            <p:nvPr/>
          </p:nvPicPr>
          <p:blipFill>
            <a:blip r:embed="rId14" cstate="print"/>
            <a:stretch>
              <a:fillRect/>
            </a:stretch>
          </p:blipFill>
          <p:spPr>
            <a:xfrm>
              <a:off x="7290816" y="2331719"/>
              <a:ext cx="1818131" cy="2912363"/>
            </a:xfrm>
            <a:prstGeom prst="rect">
              <a:avLst/>
            </a:prstGeom>
          </p:spPr>
        </p:pic>
        <p:pic>
          <p:nvPicPr>
            <p:cNvPr id="15" name="object 23">
              <a:extLst>
                <a:ext uri="{FF2B5EF4-FFF2-40B4-BE49-F238E27FC236}">
                  <a16:creationId xmlns:a16="http://schemas.microsoft.com/office/drawing/2014/main" id="{03F22F5A-4848-39BC-39EF-5F974F928904}"/>
                </a:ext>
              </a:extLst>
            </p:cNvPr>
            <p:cNvPicPr/>
            <p:nvPr/>
          </p:nvPicPr>
          <p:blipFill>
            <a:blip r:embed="rId15" cstate="print"/>
            <a:stretch>
              <a:fillRect/>
            </a:stretch>
          </p:blipFill>
          <p:spPr>
            <a:xfrm>
              <a:off x="766572" y="4509516"/>
              <a:ext cx="6531863" cy="1094232"/>
            </a:xfrm>
            <a:prstGeom prst="rect">
              <a:avLst/>
            </a:prstGeom>
          </p:spPr>
        </p:pic>
        <p:pic>
          <p:nvPicPr>
            <p:cNvPr id="16" name="object 24">
              <a:extLst>
                <a:ext uri="{FF2B5EF4-FFF2-40B4-BE49-F238E27FC236}">
                  <a16:creationId xmlns:a16="http://schemas.microsoft.com/office/drawing/2014/main" id="{E377211C-2A8D-4EC8-717D-DEA2C491E956}"/>
                </a:ext>
              </a:extLst>
            </p:cNvPr>
            <p:cNvPicPr/>
            <p:nvPr/>
          </p:nvPicPr>
          <p:blipFill>
            <a:blip r:embed="rId16" cstate="print"/>
            <a:stretch>
              <a:fillRect/>
            </a:stretch>
          </p:blipFill>
          <p:spPr>
            <a:xfrm>
              <a:off x="7290816" y="5237987"/>
              <a:ext cx="1818131" cy="365760"/>
            </a:xfrm>
            <a:prstGeom prst="rect">
              <a:avLst/>
            </a:prstGeom>
          </p:spPr>
        </p:pic>
      </p:grpSp>
    </p:spTree>
    <p:extLst>
      <p:ext uri="{BB962C8B-B14F-4D97-AF65-F5344CB8AC3E}">
        <p14:creationId xmlns:p14="http://schemas.microsoft.com/office/powerpoint/2010/main" val="23680374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32378-1736-8916-FCF2-6840B477FA38}"/>
              </a:ext>
            </a:extLst>
          </p:cNvPr>
          <p:cNvSpPr>
            <a:spLocks noGrp="1"/>
          </p:cNvSpPr>
          <p:nvPr>
            <p:ph type="title"/>
          </p:nvPr>
        </p:nvSpPr>
        <p:spPr>
          <a:xfrm>
            <a:off x="566824" y="437004"/>
            <a:ext cx="10795000" cy="817563"/>
          </a:xfrm>
        </p:spPr>
        <p:txBody>
          <a:bodyPr>
            <a:normAutofit fontScale="90000"/>
          </a:bodyPr>
          <a:lstStyle/>
          <a:p>
            <a:r>
              <a:rPr lang="en-US" dirty="0"/>
              <a:t>Onsite Energy Technical Assistance Partnerships </a:t>
            </a:r>
            <a:br>
              <a:rPr lang="en-US" dirty="0"/>
            </a:br>
            <a:r>
              <a:rPr lang="en-US" dirty="0"/>
              <a:t>(TAPs)</a:t>
            </a:r>
          </a:p>
        </p:txBody>
      </p:sp>
      <p:pic>
        <p:nvPicPr>
          <p:cNvPr id="12" name="Picture 11">
            <a:extLst>
              <a:ext uri="{FF2B5EF4-FFF2-40B4-BE49-F238E27FC236}">
                <a16:creationId xmlns:a16="http://schemas.microsoft.com/office/drawing/2014/main" id="{F7674EA6-BDF4-F613-E38C-1A376E4FAB19}"/>
              </a:ext>
            </a:extLst>
          </p:cNvPr>
          <p:cNvPicPr>
            <a:picLocks noChangeAspect="1"/>
          </p:cNvPicPr>
          <p:nvPr/>
        </p:nvPicPr>
        <p:blipFill>
          <a:blip r:embed="rId2"/>
          <a:stretch>
            <a:fillRect/>
          </a:stretch>
        </p:blipFill>
        <p:spPr>
          <a:xfrm>
            <a:off x="7488412" y="1733356"/>
            <a:ext cx="4473240" cy="3676256"/>
          </a:xfrm>
          <a:prstGeom prst="rect">
            <a:avLst/>
          </a:prstGeom>
        </p:spPr>
      </p:pic>
      <p:cxnSp>
        <p:nvCxnSpPr>
          <p:cNvPr id="13" name="Straight Connector 12">
            <a:extLst>
              <a:ext uri="{FF2B5EF4-FFF2-40B4-BE49-F238E27FC236}">
                <a16:creationId xmlns:a16="http://schemas.microsoft.com/office/drawing/2014/main" id="{AB1083E9-AE70-3106-F78F-AE0D010BAA82}"/>
              </a:ext>
            </a:extLst>
          </p:cNvPr>
          <p:cNvCxnSpPr>
            <a:cxnSpLocks/>
          </p:cNvCxnSpPr>
          <p:nvPr/>
        </p:nvCxnSpPr>
        <p:spPr>
          <a:xfrm>
            <a:off x="7383243" y="1744557"/>
            <a:ext cx="0" cy="4391593"/>
          </a:xfrm>
          <a:prstGeom prst="line">
            <a:avLst/>
          </a:prstGeom>
          <a:ln>
            <a:solidFill>
              <a:srgbClr val="2B5793"/>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C2F23197-74E0-4C3F-E6C6-F58C599CE50C}"/>
              </a:ext>
            </a:extLst>
          </p:cNvPr>
          <p:cNvSpPr txBox="1"/>
          <p:nvPr/>
        </p:nvSpPr>
        <p:spPr>
          <a:xfrm>
            <a:off x="7882332" y="5516291"/>
            <a:ext cx="3996177" cy="553998"/>
          </a:xfrm>
          <a:prstGeom prst="rect">
            <a:avLst/>
          </a:prstGeom>
          <a:noFill/>
        </p:spPr>
        <p:txBody>
          <a:bodyPr wrap="square" rtlCol="0">
            <a:spAutoFit/>
          </a:bodyPr>
          <a:lstStyle/>
          <a:p>
            <a:pPr algn="ctr" defTabSz="761970">
              <a:defRPr/>
            </a:pPr>
            <a:r>
              <a:rPr lang="en-US" sz="1500" kern="0" dirty="0">
                <a:solidFill>
                  <a:sysClr val="windowText" lastClr="000000"/>
                </a:solidFill>
                <a:hlinkClick r:id="rId3"/>
              </a:rPr>
              <a:t>https://betterbuildingssolutioncenter.energy.gov/onsite-energy/taps</a:t>
            </a:r>
            <a:r>
              <a:rPr lang="en-US" sz="1500" kern="0" dirty="0">
                <a:solidFill>
                  <a:sysClr val="windowText" lastClr="000000"/>
                </a:solidFill>
              </a:rPr>
              <a:t> </a:t>
            </a:r>
          </a:p>
        </p:txBody>
      </p:sp>
      <p:sp>
        <p:nvSpPr>
          <p:cNvPr id="3" name="TextBox 2">
            <a:extLst>
              <a:ext uri="{FF2B5EF4-FFF2-40B4-BE49-F238E27FC236}">
                <a16:creationId xmlns:a16="http://schemas.microsoft.com/office/drawing/2014/main" id="{9E8AE576-FFD1-C403-B9D0-AE4053627898}"/>
              </a:ext>
            </a:extLst>
          </p:cNvPr>
          <p:cNvSpPr txBox="1"/>
          <p:nvPr/>
        </p:nvSpPr>
        <p:spPr>
          <a:xfrm>
            <a:off x="332155" y="1442247"/>
            <a:ext cx="6945922" cy="4283352"/>
          </a:xfrm>
          <a:prstGeom prst="rect">
            <a:avLst/>
          </a:prstGeom>
          <a:noFill/>
        </p:spPr>
        <p:txBody>
          <a:bodyPr rot="0" spcFirstLastPara="0" vertOverflow="overflow" horzOverflow="overflow" vert="horz" wrap="square" lIns="76200" tIns="38100" rIns="76200" bIns="38100" numCol="1" spcCol="0" rtlCol="0" fromWordArt="0" anchor="t" anchorCtr="0" forceAA="0" compatLnSpc="1">
            <a:prstTxWarp prst="textNoShape">
              <a:avLst/>
            </a:prstTxWarp>
            <a:spAutoFit/>
          </a:bodyPr>
          <a:lstStyle/>
          <a:p>
            <a:pPr marL="285739" indent="-285739">
              <a:buFont typeface="Courier New"/>
              <a:buChar char="o"/>
            </a:pPr>
            <a:r>
              <a:rPr lang="en-US" sz="2000" dirty="0">
                <a:latin typeface="Calibri"/>
                <a:ea typeface="Calibri"/>
                <a:cs typeface="Calibri"/>
              </a:rPr>
              <a:t>The U.S. Department of Energy created the Onsite Energy Program to </a:t>
            </a:r>
            <a:r>
              <a:rPr lang="en-US" sz="2000" b="1" i="1" dirty="0">
                <a:latin typeface="Calibri"/>
                <a:ea typeface="Calibri"/>
                <a:cs typeface="Calibri"/>
              </a:rPr>
              <a:t>help industrial facilities and other large energy users</a:t>
            </a:r>
            <a:r>
              <a:rPr lang="en-US" sz="2000" dirty="0">
                <a:latin typeface="Calibri"/>
                <a:ea typeface="Calibri"/>
                <a:cs typeface="Calibri"/>
              </a:rPr>
              <a:t> transition to clean energy, lower costs, reduce emissions, and contribute to a clean energy economy.</a:t>
            </a:r>
            <a:endParaRPr lang="en-US" sz="2000" dirty="0"/>
          </a:p>
          <a:p>
            <a:pPr marL="285739" indent="-285739">
              <a:buFont typeface="Courier New"/>
              <a:buChar char="o"/>
            </a:pPr>
            <a:endParaRPr lang="en-US" sz="1667" dirty="0">
              <a:latin typeface="Calibri"/>
              <a:ea typeface="Calibri"/>
              <a:cs typeface="Calibri"/>
            </a:endParaRPr>
          </a:p>
          <a:p>
            <a:pPr marL="285739" indent="-285739">
              <a:buFont typeface="Courier New"/>
              <a:buChar char="o"/>
            </a:pPr>
            <a:r>
              <a:rPr lang="en-US" sz="2000" b="1" i="1" dirty="0"/>
              <a:t>TAPs evaluate sites for opportunities to implement onsite energy technologies and provide advanced services. </a:t>
            </a:r>
            <a:r>
              <a:rPr lang="en-US" sz="2000" dirty="0"/>
              <a:t> </a:t>
            </a:r>
          </a:p>
          <a:p>
            <a:pPr marL="285739" indent="-285739">
              <a:buFont typeface="Courier New"/>
              <a:buChar char="o"/>
            </a:pPr>
            <a:endParaRPr lang="en-US" sz="1667" dirty="0"/>
          </a:p>
          <a:p>
            <a:pPr marL="285739" indent="-285739">
              <a:buFont typeface="Courier New"/>
              <a:buChar char="o"/>
            </a:pPr>
            <a:r>
              <a:rPr lang="en-US" sz="2000" dirty="0"/>
              <a:t>Industrial Assessment Center Implementation Grant Program - </a:t>
            </a:r>
            <a:r>
              <a:rPr lang="en-US" sz="2000" b="1" i="1" dirty="0"/>
              <a:t>small and medium-sized manufacturers may receive grants of up to $300,000 to implement projects</a:t>
            </a:r>
            <a:r>
              <a:rPr lang="en-US" sz="2000" dirty="0"/>
              <a:t> identified in screenings conducted by the Onsite Energy TAPs.</a:t>
            </a:r>
          </a:p>
        </p:txBody>
      </p:sp>
    </p:spTree>
    <p:extLst>
      <p:ext uri="{BB962C8B-B14F-4D97-AF65-F5344CB8AC3E}">
        <p14:creationId xmlns:p14="http://schemas.microsoft.com/office/powerpoint/2010/main" val="34085207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32378-1736-8916-FCF2-6840B477FA38}"/>
              </a:ext>
            </a:extLst>
          </p:cNvPr>
          <p:cNvSpPr>
            <a:spLocks noGrp="1"/>
          </p:cNvSpPr>
          <p:nvPr>
            <p:ph type="title"/>
          </p:nvPr>
        </p:nvSpPr>
        <p:spPr>
          <a:xfrm>
            <a:off x="698500" y="223521"/>
            <a:ext cx="10795000" cy="817563"/>
          </a:xfrm>
        </p:spPr>
        <p:txBody>
          <a:bodyPr>
            <a:normAutofit fontScale="90000"/>
          </a:bodyPr>
          <a:lstStyle/>
          <a:p>
            <a:r>
              <a:rPr lang="en-US" dirty="0"/>
              <a:t>Onsite Energy Technical Assistance Partnerships (TAPs)</a:t>
            </a:r>
          </a:p>
        </p:txBody>
      </p:sp>
      <p:sp>
        <p:nvSpPr>
          <p:cNvPr id="5" name="Text Placeholder 3">
            <a:extLst>
              <a:ext uri="{FF2B5EF4-FFF2-40B4-BE49-F238E27FC236}">
                <a16:creationId xmlns:a16="http://schemas.microsoft.com/office/drawing/2014/main" id="{A7E540F8-331A-34AD-56E7-8D505AB1D0F2}"/>
              </a:ext>
            </a:extLst>
          </p:cNvPr>
          <p:cNvSpPr txBox="1">
            <a:spLocks/>
          </p:cNvSpPr>
          <p:nvPr/>
        </p:nvSpPr>
        <p:spPr>
          <a:xfrm>
            <a:off x="701948" y="1039767"/>
            <a:ext cx="10336893" cy="740773"/>
          </a:xfrm>
          <a:prstGeom prst="rect">
            <a:avLst/>
          </a:prstGeom>
        </p:spPr>
        <p:txBody>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defTabSz="761970">
              <a:defRPr/>
            </a:pPr>
            <a:r>
              <a:rPr lang="en-US" sz="3000" kern="0" dirty="0">
                <a:solidFill>
                  <a:srgbClr val="000000"/>
                </a:solidFill>
                <a:latin typeface="Franklin Gothic Book" panose="020B0503020102020204"/>
              </a:rPr>
              <a:t>Key services include:</a:t>
            </a:r>
          </a:p>
        </p:txBody>
      </p:sp>
      <p:pic>
        <p:nvPicPr>
          <p:cNvPr id="7" name="Picture 6">
            <a:extLst>
              <a:ext uri="{FF2B5EF4-FFF2-40B4-BE49-F238E27FC236}">
                <a16:creationId xmlns:a16="http://schemas.microsoft.com/office/drawing/2014/main" id="{102BFB34-1244-B05E-23CB-3BB57B5F3F88}"/>
              </a:ext>
            </a:extLst>
          </p:cNvPr>
          <p:cNvPicPr>
            <a:picLocks noChangeAspect="1"/>
          </p:cNvPicPr>
          <p:nvPr/>
        </p:nvPicPr>
        <p:blipFill>
          <a:blip r:embed="rId2"/>
          <a:stretch>
            <a:fillRect/>
          </a:stretch>
        </p:blipFill>
        <p:spPr>
          <a:xfrm>
            <a:off x="355160" y="1888296"/>
            <a:ext cx="1209674" cy="1209674"/>
          </a:xfrm>
          <a:prstGeom prst="rect">
            <a:avLst/>
          </a:prstGeom>
          <a:solidFill>
            <a:srgbClr val="2B5793"/>
          </a:solidFill>
        </p:spPr>
      </p:pic>
      <p:pic>
        <p:nvPicPr>
          <p:cNvPr id="8" name="Picture 7">
            <a:extLst>
              <a:ext uri="{FF2B5EF4-FFF2-40B4-BE49-F238E27FC236}">
                <a16:creationId xmlns:a16="http://schemas.microsoft.com/office/drawing/2014/main" id="{4BD80E0F-4034-5117-F1EF-7F7190944729}"/>
              </a:ext>
            </a:extLst>
          </p:cNvPr>
          <p:cNvPicPr>
            <a:picLocks noChangeAspect="1"/>
          </p:cNvPicPr>
          <p:nvPr/>
        </p:nvPicPr>
        <p:blipFill>
          <a:blip r:embed="rId3"/>
          <a:stretch>
            <a:fillRect/>
          </a:stretch>
        </p:blipFill>
        <p:spPr>
          <a:xfrm>
            <a:off x="375479" y="3305300"/>
            <a:ext cx="1209674" cy="1209674"/>
          </a:xfrm>
          <a:prstGeom prst="rect">
            <a:avLst/>
          </a:prstGeom>
        </p:spPr>
      </p:pic>
      <p:sp>
        <p:nvSpPr>
          <p:cNvPr id="9" name="TextBox 8">
            <a:extLst>
              <a:ext uri="{FF2B5EF4-FFF2-40B4-BE49-F238E27FC236}">
                <a16:creationId xmlns:a16="http://schemas.microsoft.com/office/drawing/2014/main" id="{730EB4EC-9855-9AA7-C3EE-4940C8AB679C}"/>
              </a:ext>
            </a:extLst>
          </p:cNvPr>
          <p:cNvSpPr txBox="1"/>
          <p:nvPr/>
        </p:nvSpPr>
        <p:spPr>
          <a:xfrm>
            <a:off x="1687294" y="1937597"/>
            <a:ext cx="8472706" cy="1308050"/>
          </a:xfrm>
          <a:prstGeom prst="rect">
            <a:avLst/>
          </a:prstGeom>
          <a:noFill/>
        </p:spPr>
        <p:txBody>
          <a:bodyPr wrap="square" lIns="76200" tIns="38100" rIns="76200" bIns="38100" rtlCol="0" anchor="t">
            <a:spAutoFit/>
          </a:bodyPr>
          <a:lstStyle/>
          <a:p>
            <a:pPr defTabSz="761970">
              <a:defRPr/>
            </a:pPr>
            <a:r>
              <a:rPr lang="en-US" sz="2000" b="1" kern="0" dirty="0"/>
              <a:t>Technical Assistance</a:t>
            </a:r>
            <a:r>
              <a:rPr lang="en-US" sz="2000" kern="0" dirty="0"/>
              <a:t>: Screen sites for opportunities to implement onsite energy technologies and provide advanced services to maximize economic impact and reduce risk from initial screening to installation to operation and maintenance.</a:t>
            </a:r>
          </a:p>
        </p:txBody>
      </p:sp>
      <p:grpSp>
        <p:nvGrpSpPr>
          <p:cNvPr id="3" name="Group 2">
            <a:extLst>
              <a:ext uri="{FF2B5EF4-FFF2-40B4-BE49-F238E27FC236}">
                <a16:creationId xmlns:a16="http://schemas.microsoft.com/office/drawing/2014/main" id="{52746BFF-70FC-4F8D-744F-322DB5A7E169}"/>
              </a:ext>
            </a:extLst>
          </p:cNvPr>
          <p:cNvGrpSpPr/>
          <p:nvPr/>
        </p:nvGrpSpPr>
        <p:grpSpPr>
          <a:xfrm>
            <a:off x="385637" y="4806597"/>
            <a:ext cx="9578977" cy="1209674"/>
            <a:chOff x="462765" y="5950796"/>
            <a:chExt cx="11494772" cy="1451609"/>
          </a:xfrm>
        </p:grpSpPr>
        <p:pic>
          <p:nvPicPr>
            <p:cNvPr id="6" name="Content Placeholder 5">
              <a:extLst>
                <a:ext uri="{FF2B5EF4-FFF2-40B4-BE49-F238E27FC236}">
                  <a16:creationId xmlns:a16="http://schemas.microsoft.com/office/drawing/2014/main" id="{C01313F2-42CD-01B9-E2E1-651CB20E0313}"/>
                </a:ext>
              </a:extLst>
            </p:cNvPr>
            <p:cNvPicPr>
              <a:picLocks noChangeAspect="1"/>
            </p:cNvPicPr>
            <p:nvPr/>
          </p:nvPicPr>
          <p:blipFill>
            <a:blip r:embed="rId4"/>
            <a:stretch>
              <a:fillRect/>
            </a:stretch>
          </p:blipFill>
          <p:spPr>
            <a:xfrm>
              <a:off x="462765" y="5950796"/>
              <a:ext cx="1451609" cy="1451609"/>
            </a:xfrm>
            <a:prstGeom prst="rect">
              <a:avLst/>
            </a:prstGeom>
          </p:spPr>
        </p:pic>
        <p:sp>
          <p:nvSpPr>
            <p:cNvPr id="10" name="TextBox 9">
              <a:extLst>
                <a:ext uri="{FF2B5EF4-FFF2-40B4-BE49-F238E27FC236}">
                  <a16:creationId xmlns:a16="http://schemas.microsoft.com/office/drawing/2014/main" id="{79DD51BC-FD8C-95FE-4AA6-8AF59B9E79A2}"/>
                </a:ext>
              </a:extLst>
            </p:cNvPr>
            <p:cNvSpPr txBox="1"/>
            <p:nvPr/>
          </p:nvSpPr>
          <p:spPr>
            <a:xfrm>
              <a:off x="2061328" y="6076378"/>
              <a:ext cx="9896209" cy="1200329"/>
            </a:xfrm>
            <a:prstGeom prst="rect">
              <a:avLst/>
            </a:prstGeom>
            <a:noFill/>
          </p:spPr>
          <p:txBody>
            <a:bodyPr wrap="square" lIns="76200" tIns="38100" rIns="76200" bIns="38100" rtlCol="0" anchor="t">
              <a:spAutoFit/>
            </a:bodyPr>
            <a:lstStyle/>
            <a:p>
              <a:pPr defTabSz="761970">
                <a:defRPr/>
              </a:pPr>
              <a:r>
                <a:rPr lang="en-US" sz="2000" b="1" kern="0" dirty="0"/>
                <a:t>End-User Engagement</a:t>
              </a:r>
              <a:r>
                <a:rPr lang="en-US" sz="2000" kern="0" dirty="0"/>
                <a:t>: Partner with organizations representing industrial and other large energy users to advance onsite energy as a cost-effective way to transition to a clean energy economy.</a:t>
              </a:r>
            </a:p>
          </p:txBody>
        </p:sp>
      </p:grpSp>
      <p:sp>
        <p:nvSpPr>
          <p:cNvPr id="11" name="TextBox 10">
            <a:extLst>
              <a:ext uri="{FF2B5EF4-FFF2-40B4-BE49-F238E27FC236}">
                <a16:creationId xmlns:a16="http://schemas.microsoft.com/office/drawing/2014/main" id="{D033D264-65A5-10ED-6508-277F4CA3F43C}"/>
              </a:ext>
            </a:extLst>
          </p:cNvPr>
          <p:cNvSpPr txBox="1"/>
          <p:nvPr/>
        </p:nvSpPr>
        <p:spPr>
          <a:xfrm>
            <a:off x="1717774" y="3432141"/>
            <a:ext cx="8472706" cy="1000274"/>
          </a:xfrm>
          <a:prstGeom prst="rect">
            <a:avLst/>
          </a:prstGeom>
          <a:noFill/>
        </p:spPr>
        <p:txBody>
          <a:bodyPr wrap="square" lIns="76200" tIns="38100" rIns="76200" bIns="38100" rtlCol="0" anchor="t">
            <a:spAutoFit/>
          </a:bodyPr>
          <a:lstStyle/>
          <a:p>
            <a:pPr defTabSz="761970">
              <a:defRPr/>
            </a:pPr>
            <a:r>
              <a:rPr lang="en-US" sz="2000" b="1" kern="0" dirty="0"/>
              <a:t>Stakeholder Engagement</a:t>
            </a:r>
            <a:r>
              <a:rPr lang="en-US" sz="2000" kern="0" dirty="0"/>
              <a:t>: Engage with strategic stakeholders, including utilities and policymakers, to identify and reduce barriers to onsite energy through fact-based, unbiased education.</a:t>
            </a:r>
          </a:p>
        </p:txBody>
      </p:sp>
    </p:spTree>
    <p:extLst>
      <p:ext uri="{BB962C8B-B14F-4D97-AF65-F5344CB8AC3E}">
        <p14:creationId xmlns:p14="http://schemas.microsoft.com/office/powerpoint/2010/main" val="484360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
            <a:extLst>
              <a:ext uri="{FF2B5EF4-FFF2-40B4-BE49-F238E27FC236}">
                <a16:creationId xmlns:a16="http://schemas.microsoft.com/office/drawing/2014/main" id="{D8012842-BBF0-7B81-57EF-F68B7D195134}"/>
              </a:ext>
            </a:extLst>
          </p:cNvPr>
          <p:cNvSpPr txBox="1">
            <a:spLocks/>
          </p:cNvSpPr>
          <p:nvPr/>
        </p:nvSpPr>
        <p:spPr>
          <a:xfrm>
            <a:off x="557531" y="2105981"/>
            <a:ext cx="11212760" cy="4029096"/>
          </a:xfrm>
          <a:prstGeom prst="rect">
            <a:avLst/>
          </a:prstGeom>
        </p:spPr>
        <p:txBody>
          <a:bodyPr lIns="76200" tIns="38100" rIns="76200" bIns="38100" anchor="t"/>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en-US" sz="5000" dirty="0">
                <a:solidFill>
                  <a:srgbClr val="000000"/>
                </a:solidFill>
                <a:latin typeface="Calibri"/>
                <a:cs typeface="Calibri"/>
              </a:rPr>
              <a:t>603-862-3171 / C: 603-502-3670 </a:t>
            </a:r>
          </a:p>
          <a:p>
            <a:pPr algn="ctr"/>
            <a:endParaRPr lang="en-US" sz="3333" dirty="0">
              <a:solidFill>
                <a:srgbClr val="000000"/>
              </a:solidFill>
              <a:latin typeface="Calibri"/>
              <a:cs typeface="Calibri"/>
            </a:endParaRPr>
          </a:p>
          <a:p>
            <a:pPr algn="ctr"/>
            <a:r>
              <a:rPr lang="en-US" sz="4000" dirty="0">
                <a:solidFill>
                  <a:srgbClr val="000000"/>
                </a:solidFill>
                <a:latin typeface="Calibri"/>
                <a:cs typeface="Calibri"/>
              </a:rPr>
              <a:t>ROBERT.SULLIVAN@UNH.EDU</a:t>
            </a:r>
          </a:p>
          <a:p>
            <a:pPr algn="ctr"/>
            <a:endParaRPr lang="en-US" sz="4000" dirty="0">
              <a:solidFill>
                <a:srgbClr val="000000"/>
              </a:solidFill>
              <a:latin typeface="Calibri"/>
              <a:cs typeface="Calibri"/>
            </a:endParaRPr>
          </a:p>
          <a:p>
            <a:pPr algn="ctr"/>
            <a:r>
              <a:rPr lang="en-US" sz="4000" dirty="0">
                <a:solidFill>
                  <a:srgbClr val="000000"/>
                </a:solidFill>
                <a:latin typeface="Calibri"/>
                <a:cs typeface="Calibri"/>
              </a:rPr>
              <a:t>MATT.DAVIS @UNH.EDU</a:t>
            </a:r>
          </a:p>
          <a:p>
            <a:pPr algn="ctr"/>
            <a:endParaRPr lang="en-US" sz="4000" dirty="0">
              <a:solidFill>
                <a:srgbClr val="000000"/>
              </a:solidFill>
              <a:latin typeface="Calibri"/>
              <a:cs typeface="Calibri"/>
            </a:endParaRPr>
          </a:p>
          <a:p>
            <a:pPr algn="ctr"/>
            <a:r>
              <a:rPr lang="en-US" sz="4000" dirty="0">
                <a:solidFill>
                  <a:srgbClr val="000000"/>
                </a:solidFill>
                <a:latin typeface="Calibri"/>
                <a:cs typeface="Calibri"/>
              </a:rPr>
              <a:t>SWATSON@WATSONSTRATEGY.COM</a:t>
            </a:r>
          </a:p>
          <a:p>
            <a:pPr marL="380985" indent="-380985">
              <a:buAutoNum type="arabicPeriod"/>
            </a:pPr>
            <a:endParaRPr lang="en-US" sz="3000" dirty="0">
              <a:solidFill>
                <a:srgbClr val="000000"/>
              </a:solidFill>
              <a:latin typeface="Calibri"/>
              <a:cs typeface="Calibri"/>
            </a:endParaRPr>
          </a:p>
          <a:p>
            <a:pPr marL="380985" indent="-380985">
              <a:buAutoNum type="arabicPeriod"/>
            </a:pPr>
            <a:endParaRPr lang="en-US" sz="2000" dirty="0">
              <a:solidFill>
                <a:srgbClr val="000000"/>
              </a:solidFill>
              <a:latin typeface="Calibri"/>
              <a:cs typeface="Calibri"/>
            </a:endParaRPr>
          </a:p>
          <a:p>
            <a:pPr marL="380985" indent="-380985">
              <a:buAutoNum type="arabicPeriod"/>
            </a:pPr>
            <a:endParaRPr lang="en-US" sz="2000" dirty="0">
              <a:solidFill>
                <a:srgbClr val="000000"/>
              </a:solidFill>
              <a:latin typeface="Calibri"/>
              <a:cs typeface="Calibri"/>
            </a:endParaRPr>
          </a:p>
          <a:p>
            <a:r>
              <a:rPr lang="en-US" sz="2000" dirty="0">
                <a:solidFill>
                  <a:srgbClr val="000000"/>
                </a:solidFill>
                <a:latin typeface="Calibri"/>
                <a:cs typeface="Calibri"/>
              </a:rPr>
              <a:t> </a:t>
            </a:r>
            <a:endParaRPr lang="en-US" sz="2333" dirty="0">
              <a:latin typeface="Calibri"/>
              <a:cs typeface="Calibri"/>
            </a:endParaRPr>
          </a:p>
          <a:p>
            <a:endParaRPr lang="en-US" sz="2000" dirty="0">
              <a:solidFill>
                <a:srgbClr val="000000"/>
              </a:solidFill>
              <a:latin typeface="Calibri"/>
              <a:cs typeface="Calibri"/>
            </a:endParaRPr>
          </a:p>
          <a:p>
            <a:endParaRPr lang="en-US" sz="2000" dirty="0">
              <a:latin typeface="Calibri"/>
              <a:cs typeface="Calibri"/>
            </a:endParaRPr>
          </a:p>
        </p:txBody>
      </p:sp>
      <p:pic>
        <p:nvPicPr>
          <p:cNvPr id="72" name="Picture 71" descr="A black sign with blue text&#10;&#10;Description automatically generated">
            <a:extLst>
              <a:ext uri="{FF2B5EF4-FFF2-40B4-BE49-F238E27FC236}">
                <a16:creationId xmlns:a16="http://schemas.microsoft.com/office/drawing/2014/main" id="{B5EF3132-AF96-3BAC-C369-67C40708DE71}"/>
              </a:ext>
            </a:extLst>
          </p:cNvPr>
          <p:cNvPicPr>
            <a:picLocks noChangeAspect="1"/>
          </p:cNvPicPr>
          <p:nvPr/>
        </p:nvPicPr>
        <p:blipFill>
          <a:blip r:embed="rId2"/>
          <a:stretch>
            <a:fillRect/>
          </a:stretch>
        </p:blipFill>
        <p:spPr>
          <a:xfrm>
            <a:off x="421709" y="43126"/>
            <a:ext cx="5511453" cy="2066137"/>
          </a:xfrm>
          <a:prstGeom prst="rect">
            <a:avLst/>
          </a:prstGeom>
        </p:spPr>
      </p:pic>
    </p:spTree>
    <p:extLst>
      <p:ext uri="{BB962C8B-B14F-4D97-AF65-F5344CB8AC3E}">
        <p14:creationId xmlns:p14="http://schemas.microsoft.com/office/powerpoint/2010/main" val="42289445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90D19-CD7A-7D4E-A542-3EE2CC3836D1}"/>
              </a:ext>
            </a:extLst>
          </p:cNvPr>
          <p:cNvSpPr>
            <a:spLocks noGrp="1"/>
          </p:cNvSpPr>
          <p:nvPr>
            <p:ph type="title"/>
          </p:nvPr>
        </p:nvSpPr>
        <p:spPr/>
        <p:txBody>
          <a:bodyPr lIns="0" tIns="0" rIns="0" bIns="0">
            <a:noAutofit/>
          </a:bodyPr>
          <a:lstStyle/>
          <a:p>
            <a:r>
              <a:rPr lang="en-US" dirty="0"/>
              <a:t>Commercial and Industrial</a:t>
            </a:r>
            <a:br>
              <a:rPr lang="en-US" dirty="0"/>
            </a:br>
            <a:r>
              <a:rPr lang="en-US" dirty="0"/>
              <a:t>Custom Incentive Programs</a:t>
            </a:r>
          </a:p>
        </p:txBody>
      </p:sp>
      <p:sp>
        <p:nvSpPr>
          <p:cNvPr id="5" name="Subtitle 4">
            <a:extLst>
              <a:ext uri="{FF2B5EF4-FFF2-40B4-BE49-F238E27FC236}">
                <a16:creationId xmlns:a16="http://schemas.microsoft.com/office/drawing/2014/main" id="{191BF607-3151-F41E-F4D0-2D65E2E36948}"/>
              </a:ext>
            </a:extLst>
          </p:cNvPr>
          <p:cNvSpPr>
            <a:spLocks noGrp="1"/>
          </p:cNvSpPr>
          <p:nvPr>
            <p:ph type="body" idx="1"/>
          </p:nvPr>
        </p:nvSpPr>
        <p:spPr/>
        <p:txBody>
          <a:bodyPr>
            <a:normAutofit/>
          </a:bodyPr>
          <a:lstStyle/>
          <a:p>
            <a:r>
              <a:rPr lang="en-US" dirty="0"/>
              <a:t>Efficiency Maine – Jesse Remillard</a:t>
            </a:r>
          </a:p>
        </p:txBody>
      </p:sp>
      <p:sp>
        <p:nvSpPr>
          <p:cNvPr id="6" name="Slide Number Placeholder 5">
            <a:extLst>
              <a:ext uri="{FF2B5EF4-FFF2-40B4-BE49-F238E27FC236}">
                <a16:creationId xmlns:a16="http://schemas.microsoft.com/office/drawing/2014/main" id="{73DDE3CC-808D-EC96-3919-341E30BE26ED}"/>
              </a:ext>
            </a:extLst>
          </p:cNvPr>
          <p:cNvSpPr>
            <a:spLocks noGrp="1"/>
          </p:cNvSpPr>
          <p:nvPr>
            <p:ph type="sldNum" sz="quarter" idx="12"/>
          </p:nvPr>
        </p:nvSpPr>
        <p:spPr/>
        <p:txBody>
          <a:bodyPr/>
          <a:lstStyle/>
          <a:p>
            <a:fld id="{4573CFF5-95FE-48F1-8536-9021E3950276}" type="slidenum">
              <a:rPr lang="en-US" smtClean="0"/>
              <a:pPr/>
              <a:t>49</a:t>
            </a:fld>
            <a:endParaRPr lang="en-US" dirty="0"/>
          </a:p>
        </p:txBody>
      </p:sp>
    </p:spTree>
    <p:extLst>
      <p:ext uri="{BB962C8B-B14F-4D97-AF65-F5344CB8AC3E}">
        <p14:creationId xmlns:p14="http://schemas.microsoft.com/office/powerpoint/2010/main" val="206421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226C0-3E89-14C1-9A9C-5032EFAB80CD}"/>
              </a:ext>
            </a:extLst>
          </p:cNvPr>
          <p:cNvSpPr>
            <a:spLocks noGrp="1"/>
          </p:cNvSpPr>
          <p:nvPr>
            <p:ph type="title"/>
          </p:nvPr>
        </p:nvSpPr>
        <p:spPr/>
        <p:txBody>
          <a:bodyPr/>
          <a:lstStyle/>
          <a:p>
            <a:r>
              <a:rPr lang="en-US" dirty="0"/>
              <a:t>MAME Community</a:t>
            </a:r>
          </a:p>
        </p:txBody>
      </p:sp>
      <p:sp>
        <p:nvSpPr>
          <p:cNvPr id="4" name="Slide Number Placeholder 3">
            <a:extLst>
              <a:ext uri="{FF2B5EF4-FFF2-40B4-BE49-F238E27FC236}">
                <a16:creationId xmlns:a16="http://schemas.microsoft.com/office/drawing/2014/main" id="{B9CB86EF-85AB-A938-F0B2-4E6EA5189F27}"/>
              </a:ext>
            </a:extLst>
          </p:cNvPr>
          <p:cNvSpPr>
            <a:spLocks noGrp="1"/>
          </p:cNvSpPr>
          <p:nvPr>
            <p:ph type="sldNum" sz="quarter" idx="12"/>
          </p:nvPr>
        </p:nvSpPr>
        <p:spPr/>
        <p:txBody>
          <a:bodyPr/>
          <a:lstStyle/>
          <a:p>
            <a:fld id="{4573CFF5-95FE-48F1-8536-9021E3950276}" type="slidenum">
              <a:rPr lang="en-US" smtClean="0"/>
              <a:t>5</a:t>
            </a:fld>
            <a:endParaRPr lang="en-US" dirty="0"/>
          </a:p>
        </p:txBody>
      </p:sp>
      <p:sp>
        <p:nvSpPr>
          <p:cNvPr id="5" name="TextBox 4">
            <a:extLst>
              <a:ext uri="{FF2B5EF4-FFF2-40B4-BE49-F238E27FC236}">
                <a16:creationId xmlns:a16="http://schemas.microsoft.com/office/drawing/2014/main" id="{AA616E89-D9E2-E1AB-C1F2-09C8A2F81B75}"/>
              </a:ext>
            </a:extLst>
          </p:cNvPr>
          <p:cNvSpPr txBox="1"/>
          <p:nvPr/>
        </p:nvSpPr>
        <p:spPr>
          <a:xfrm>
            <a:off x="3081130" y="1489677"/>
            <a:ext cx="5367130" cy="523220"/>
          </a:xfrm>
          <a:prstGeom prst="rect">
            <a:avLst/>
          </a:prstGeom>
          <a:noFill/>
        </p:spPr>
        <p:txBody>
          <a:bodyPr wrap="square" rtlCol="0">
            <a:spAutoFit/>
          </a:bodyPr>
          <a:lstStyle/>
          <a:p>
            <a:pPr algn="ctr"/>
            <a:r>
              <a:rPr lang="en-US" sz="2800" b="1" dirty="0">
                <a:solidFill>
                  <a:srgbClr val="0070C0"/>
                </a:solidFill>
              </a:rPr>
              <a:t>www.mainemfg.org</a:t>
            </a:r>
          </a:p>
        </p:txBody>
      </p:sp>
      <p:pic>
        <p:nvPicPr>
          <p:cNvPr id="6" name="Picture 5">
            <a:extLst>
              <a:ext uri="{FF2B5EF4-FFF2-40B4-BE49-F238E27FC236}">
                <a16:creationId xmlns:a16="http://schemas.microsoft.com/office/drawing/2014/main" id="{5C3CE0DC-97A0-018D-07E1-D1A05F0A7E60}"/>
              </a:ext>
            </a:extLst>
          </p:cNvPr>
          <p:cNvPicPr>
            <a:picLocks noChangeAspect="1"/>
          </p:cNvPicPr>
          <p:nvPr/>
        </p:nvPicPr>
        <p:blipFill>
          <a:blip r:embed="rId2"/>
          <a:stretch>
            <a:fillRect/>
          </a:stretch>
        </p:blipFill>
        <p:spPr>
          <a:xfrm>
            <a:off x="1480400" y="2012897"/>
            <a:ext cx="8571945" cy="4597680"/>
          </a:xfrm>
          <a:prstGeom prst="rect">
            <a:avLst/>
          </a:prstGeom>
        </p:spPr>
      </p:pic>
    </p:spTree>
    <p:extLst>
      <p:ext uri="{BB962C8B-B14F-4D97-AF65-F5344CB8AC3E}">
        <p14:creationId xmlns:p14="http://schemas.microsoft.com/office/powerpoint/2010/main" val="13159473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Down 5">
            <a:extLst>
              <a:ext uri="{FF2B5EF4-FFF2-40B4-BE49-F238E27FC236}">
                <a16:creationId xmlns:a16="http://schemas.microsoft.com/office/drawing/2014/main" id="{BF8C4CEA-386D-B275-8425-A7DE803593EF}"/>
              </a:ext>
            </a:extLst>
          </p:cNvPr>
          <p:cNvSpPr/>
          <p:nvPr/>
        </p:nvSpPr>
        <p:spPr>
          <a:xfrm>
            <a:off x="8584519" y="2549070"/>
            <a:ext cx="381008" cy="533426"/>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7" name="Arrow: Down 6">
            <a:extLst>
              <a:ext uri="{FF2B5EF4-FFF2-40B4-BE49-F238E27FC236}">
                <a16:creationId xmlns:a16="http://schemas.microsoft.com/office/drawing/2014/main" id="{661EAEBA-B81C-E171-4213-E1FC3FEFE7F5}"/>
              </a:ext>
            </a:extLst>
          </p:cNvPr>
          <p:cNvSpPr/>
          <p:nvPr/>
        </p:nvSpPr>
        <p:spPr>
          <a:xfrm>
            <a:off x="5079782" y="2613665"/>
            <a:ext cx="381008" cy="533426"/>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8" name="Arrow: Down 7">
            <a:extLst>
              <a:ext uri="{FF2B5EF4-FFF2-40B4-BE49-F238E27FC236}">
                <a16:creationId xmlns:a16="http://schemas.microsoft.com/office/drawing/2014/main" id="{0B0077D9-F857-592D-F7A2-655129A6BA70}"/>
              </a:ext>
            </a:extLst>
          </p:cNvPr>
          <p:cNvSpPr/>
          <p:nvPr/>
        </p:nvSpPr>
        <p:spPr>
          <a:xfrm>
            <a:off x="1665728" y="2549070"/>
            <a:ext cx="381008" cy="533426"/>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9" name="Text Placeholder 1">
            <a:extLst>
              <a:ext uri="{FF2B5EF4-FFF2-40B4-BE49-F238E27FC236}">
                <a16:creationId xmlns:a16="http://schemas.microsoft.com/office/drawing/2014/main" id="{327347AA-9382-488D-C847-98D233722404}"/>
              </a:ext>
            </a:extLst>
          </p:cNvPr>
          <p:cNvSpPr txBox="1">
            <a:spLocks/>
          </p:cNvSpPr>
          <p:nvPr/>
        </p:nvSpPr>
        <p:spPr>
          <a:xfrm>
            <a:off x="433653" y="3207670"/>
            <a:ext cx="3502960" cy="2534224"/>
          </a:xfrm>
          <a:prstGeom prst="rect">
            <a:avLst/>
          </a:prstGeom>
        </p:spPr>
        <p:txBody>
          <a:bodyPr>
            <a:normAutofit fontScale="92500" lnSpcReduction="20000"/>
          </a:bodyPr>
          <a:lst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SzPct val="75000"/>
              <a:buFont typeface="Courier New" panose="02070309020205020404" pitchFamily="49" charset="0"/>
              <a:buChar char="o"/>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Wingdings" pitchFamily="2" charset="2"/>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marL="228543" indent="-228543" defTabSz="914172">
              <a:lnSpc>
                <a:spcPct val="100000"/>
              </a:lnSpc>
              <a:spcBef>
                <a:spcPts val="300"/>
              </a:spcBef>
              <a:spcAft>
                <a:spcPts val="300"/>
              </a:spcAft>
              <a:buClr>
                <a:srgbClr val="25598D"/>
              </a:buClr>
            </a:pPr>
            <a:r>
              <a:rPr lang="en-US" sz="2100" dirty="0">
                <a:solidFill>
                  <a:srgbClr val="25598D"/>
                </a:solidFill>
                <a:latin typeface="Calibri" charset="0"/>
                <a:cs typeface="Calibri" charset="0"/>
              </a:rPr>
              <a:t>Compressed air systems</a:t>
            </a:r>
          </a:p>
          <a:p>
            <a:pPr marL="228543" indent="-228543" defTabSz="914172">
              <a:lnSpc>
                <a:spcPct val="100000"/>
              </a:lnSpc>
              <a:spcBef>
                <a:spcPts val="300"/>
              </a:spcBef>
              <a:spcAft>
                <a:spcPts val="300"/>
              </a:spcAft>
              <a:buClr>
                <a:srgbClr val="25598D"/>
              </a:buClr>
            </a:pPr>
            <a:r>
              <a:rPr lang="en-US" sz="2100" dirty="0">
                <a:solidFill>
                  <a:srgbClr val="25598D"/>
                </a:solidFill>
                <a:latin typeface="Calibri" charset="0"/>
                <a:cs typeface="Calibri" charset="0"/>
              </a:rPr>
              <a:t>High efficiency HVAC systems and controls</a:t>
            </a:r>
          </a:p>
          <a:p>
            <a:pPr marL="228543" indent="-228543" defTabSz="914172">
              <a:lnSpc>
                <a:spcPct val="100000"/>
              </a:lnSpc>
              <a:spcBef>
                <a:spcPts val="300"/>
              </a:spcBef>
              <a:spcAft>
                <a:spcPts val="300"/>
              </a:spcAft>
              <a:buClr>
                <a:srgbClr val="25598D"/>
              </a:buClr>
            </a:pPr>
            <a:r>
              <a:rPr lang="en-US" sz="2100" dirty="0">
                <a:solidFill>
                  <a:srgbClr val="25598D"/>
                </a:solidFill>
                <a:latin typeface="Calibri" charset="0"/>
                <a:cs typeface="Calibri" charset="0"/>
              </a:rPr>
              <a:t>Variable frequency drives (VFDs)</a:t>
            </a:r>
          </a:p>
          <a:p>
            <a:pPr marL="228543" indent="-228543" defTabSz="914172">
              <a:lnSpc>
                <a:spcPct val="100000"/>
              </a:lnSpc>
              <a:spcBef>
                <a:spcPts val="300"/>
              </a:spcBef>
              <a:spcAft>
                <a:spcPts val="300"/>
              </a:spcAft>
              <a:buClr>
                <a:srgbClr val="25598D"/>
              </a:buClr>
            </a:pPr>
            <a:r>
              <a:rPr lang="en-US" sz="2100" dirty="0">
                <a:solidFill>
                  <a:srgbClr val="25598D"/>
                </a:solidFill>
                <a:latin typeface="Calibri" charset="0"/>
                <a:cs typeface="Calibri" charset="0"/>
              </a:rPr>
              <a:t>Pumps, blowers, motors</a:t>
            </a:r>
          </a:p>
          <a:p>
            <a:pPr marL="228543" indent="-228543" defTabSz="914172">
              <a:lnSpc>
                <a:spcPct val="100000"/>
              </a:lnSpc>
              <a:spcBef>
                <a:spcPts val="300"/>
              </a:spcBef>
              <a:spcAft>
                <a:spcPts val="300"/>
              </a:spcAft>
              <a:buClr>
                <a:srgbClr val="25598D"/>
              </a:buClr>
            </a:pPr>
            <a:r>
              <a:rPr lang="en-US" sz="2100" dirty="0">
                <a:solidFill>
                  <a:srgbClr val="25598D"/>
                </a:solidFill>
                <a:latin typeface="Calibri" charset="0"/>
                <a:cs typeface="Calibri" charset="0"/>
              </a:rPr>
              <a:t>New chillers</a:t>
            </a:r>
          </a:p>
          <a:p>
            <a:pPr marL="228543" indent="-228543" defTabSz="914172">
              <a:lnSpc>
                <a:spcPct val="100000"/>
              </a:lnSpc>
              <a:spcBef>
                <a:spcPts val="300"/>
              </a:spcBef>
              <a:spcAft>
                <a:spcPts val="300"/>
              </a:spcAft>
              <a:buClr>
                <a:srgbClr val="25598D"/>
              </a:buClr>
            </a:pPr>
            <a:r>
              <a:rPr lang="en-US" sz="2100" dirty="0">
                <a:solidFill>
                  <a:srgbClr val="25598D"/>
                </a:solidFill>
                <a:latin typeface="Calibri" charset="0"/>
                <a:cs typeface="Calibri" charset="0"/>
              </a:rPr>
              <a:t>Refrigeration upgrades</a:t>
            </a:r>
          </a:p>
          <a:p>
            <a:pPr>
              <a:spcBef>
                <a:spcPts val="300"/>
              </a:spcBef>
              <a:spcAft>
                <a:spcPts val="300"/>
              </a:spcAft>
              <a:buClr>
                <a:srgbClr val="25598D"/>
              </a:buClr>
            </a:pPr>
            <a:endParaRPr lang="en-US" sz="1800" dirty="0">
              <a:solidFill>
                <a:srgbClr val="25598D"/>
              </a:solidFill>
            </a:endParaRPr>
          </a:p>
        </p:txBody>
      </p:sp>
      <p:pic>
        <p:nvPicPr>
          <p:cNvPr id="10" name="Picture 8" descr="C:\Users\ecushman\Downloads\EM-Electric_Projects-300 (1).png">
            <a:hlinkClick r:id="rId3"/>
            <a:extLst>
              <a:ext uri="{FF2B5EF4-FFF2-40B4-BE49-F238E27FC236}">
                <a16:creationId xmlns:a16="http://schemas.microsoft.com/office/drawing/2014/main" id="{0BE6FE0F-17AD-9D8F-35E7-06247B8CBD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653" y="584330"/>
            <a:ext cx="1955159" cy="19551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
            <a:extLst>
              <a:ext uri="{FF2B5EF4-FFF2-40B4-BE49-F238E27FC236}">
                <a16:creationId xmlns:a16="http://schemas.microsoft.com/office/drawing/2014/main" id="{3E7CABD4-1024-F172-0C5D-C5D80E828D4C}"/>
              </a:ext>
            </a:extLst>
          </p:cNvPr>
          <p:cNvSpPr txBox="1">
            <a:spLocks/>
          </p:cNvSpPr>
          <p:nvPr/>
        </p:nvSpPr>
        <p:spPr>
          <a:xfrm>
            <a:off x="3943921" y="3264890"/>
            <a:ext cx="3647488" cy="2303972"/>
          </a:xfrm>
          <a:prstGeom prst="rect">
            <a:avLst/>
          </a:prstGeom>
        </p:spPr>
        <p:txBody>
          <a:bodyPr vert="horz" lIns="45720" tIns="22860" rIns="45720" bIns="22860" rtlCol="0">
            <a:noAutofit/>
          </a:bodyPr>
          <a:lstStyle>
            <a:lvl1pPr marL="228600" indent="-228600" algn="l" defTabSz="914400" rtl="0" eaLnBrk="1" latinLnBrk="0" hangingPunct="1">
              <a:lnSpc>
                <a:spcPct val="90000"/>
              </a:lnSpc>
              <a:spcBef>
                <a:spcPts val="1000"/>
              </a:spcBef>
              <a:buClr>
                <a:srgbClr val="F1BB1B"/>
              </a:buClr>
              <a:buFont typeface="Arial"/>
              <a:buChar char="•"/>
              <a:defRPr sz="2800" kern="1200">
                <a:solidFill>
                  <a:srgbClr val="25598D"/>
                </a:solidFill>
                <a:latin typeface="Mundo Sans Std" charset="0"/>
                <a:ea typeface="Mundo Sans Std" charset="0"/>
                <a:cs typeface="Mundo Sans Std" charset="0"/>
              </a:defRPr>
            </a:lvl1pPr>
            <a:lvl2pPr marL="685800" indent="-228600" algn="l" defTabSz="914400" rtl="0" eaLnBrk="1" latinLnBrk="0" hangingPunct="1">
              <a:lnSpc>
                <a:spcPct val="90000"/>
              </a:lnSpc>
              <a:spcBef>
                <a:spcPts val="500"/>
              </a:spcBef>
              <a:buClr>
                <a:srgbClr val="F1BB1B"/>
              </a:buClr>
              <a:buFont typeface="Arial"/>
              <a:buChar char="•"/>
              <a:defRPr sz="2400" kern="1200">
                <a:solidFill>
                  <a:srgbClr val="25598D"/>
                </a:solidFill>
                <a:latin typeface="Mundo Sans Std" charset="0"/>
                <a:ea typeface="Mundo Sans Std" charset="0"/>
                <a:cs typeface="Mundo Sans Std" charset="0"/>
              </a:defRPr>
            </a:lvl2pPr>
            <a:lvl3pPr marL="1143000" indent="-228600" algn="l" defTabSz="914400" rtl="0" eaLnBrk="1" latinLnBrk="0" hangingPunct="1">
              <a:lnSpc>
                <a:spcPct val="90000"/>
              </a:lnSpc>
              <a:spcBef>
                <a:spcPts val="500"/>
              </a:spcBef>
              <a:buClr>
                <a:srgbClr val="F1BB1B"/>
              </a:buClr>
              <a:buFont typeface="Arial"/>
              <a:buChar char="•"/>
              <a:defRPr sz="2000" kern="1200">
                <a:solidFill>
                  <a:srgbClr val="25598D"/>
                </a:solidFill>
                <a:latin typeface="Mundo Sans Std" charset="0"/>
                <a:ea typeface="Mundo Sans Std" charset="0"/>
                <a:cs typeface="Mundo Sans Std" charset="0"/>
              </a:defRPr>
            </a:lvl3pPr>
            <a:lvl4pPr marL="1600200" indent="-228600" algn="l" defTabSz="914400" rtl="0" eaLnBrk="1" latinLnBrk="0" hangingPunct="1">
              <a:lnSpc>
                <a:spcPct val="90000"/>
              </a:lnSpc>
              <a:spcBef>
                <a:spcPts val="500"/>
              </a:spcBef>
              <a:buClr>
                <a:srgbClr val="F1BB1B"/>
              </a:buClr>
              <a:buFont typeface="Arial"/>
              <a:buChar char="•"/>
              <a:defRPr sz="1800" kern="1200">
                <a:solidFill>
                  <a:srgbClr val="25598D"/>
                </a:solidFill>
                <a:latin typeface="Mundo Sans Std" charset="0"/>
                <a:ea typeface="Mundo Sans Std" charset="0"/>
                <a:cs typeface="Mundo Sans Std" charset="0"/>
              </a:defRPr>
            </a:lvl4pPr>
            <a:lvl5pPr marL="2057400" indent="-228600" algn="l" defTabSz="914400" rtl="0" eaLnBrk="1" latinLnBrk="0" hangingPunct="1">
              <a:lnSpc>
                <a:spcPct val="90000"/>
              </a:lnSpc>
              <a:spcBef>
                <a:spcPts val="500"/>
              </a:spcBef>
              <a:buClr>
                <a:srgbClr val="F1BB1B"/>
              </a:buClr>
              <a:buFont typeface="Arial"/>
              <a:buChar char="•"/>
              <a:defRPr sz="1800" kern="1200">
                <a:solidFill>
                  <a:srgbClr val="25598D"/>
                </a:solidFill>
                <a:latin typeface="Mundo Sans Std" charset="0"/>
                <a:ea typeface="Mundo Sans Std" charset="0"/>
                <a:cs typeface="Mundo Sans Std"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543" indent="-228543" defTabSz="914172">
              <a:spcBef>
                <a:spcPts val="300"/>
              </a:spcBef>
              <a:spcAft>
                <a:spcPts val="300"/>
              </a:spcAft>
              <a:buClr>
                <a:srgbClr val="25598D"/>
              </a:buClr>
              <a:buFont typeface="Arial" panose="020B0604020202020204" pitchFamily="34" charset="0"/>
              <a:buChar char="•"/>
            </a:pPr>
            <a:r>
              <a:rPr lang="en-US" sz="1800" dirty="0">
                <a:latin typeface="Calibri" charset="0"/>
                <a:ea typeface="+mn-ea"/>
                <a:cs typeface="Calibri" charset="0"/>
              </a:rPr>
              <a:t>Beneficial electrification </a:t>
            </a:r>
          </a:p>
          <a:p>
            <a:pPr marL="228543" indent="-228543" defTabSz="914172">
              <a:spcBef>
                <a:spcPts val="300"/>
              </a:spcBef>
              <a:spcAft>
                <a:spcPts val="300"/>
              </a:spcAft>
              <a:buClr>
                <a:srgbClr val="25598D"/>
              </a:buClr>
              <a:buFont typeface="Arial" panose="020B0604020202020204" pitchFamily="34" charset="0"/>
              <a:buChar char="•"/>
            </a:pPr>
            <a:r>
              <a:rPr lang="en-US" sz="1800" dirty="0">
                <a:latin typeface="Calibri" charset="0"/>
                <a:ea typeface="+mn-ea"/>
                <a:cs typeface="Calibri" charset="0"/>
              </a:rPr>
              <a:t>Heat recovery</a:t>
            </a:r>
          </a:p>
          <a:p>
            <a:pPr marL="228543" indent="-228543" defTabSz="914172">
              <a:spcBef>
                <a:spcPts val="300"/>
              </a:spcBef>
              <a:spcAft>
                <a:spcPts val="300"/>
              </a:spcAft>
              <a:buClr>
                <a:srgbClr val="25598D"/>
              </a:buClr>
              <a:buFont typeface="Arial" panose="020B0604020202020204" pitchFamily="34" charset="0"/>
              <a:buChar char="•"/>
            </a:pPr>
            <a:r>
              <a:rPr lang="en-US" sz="1800" dirty="0">
                <a:latin typeface="Calibri" charset="0"/>
                <a:ea typeface="+mn-ea"/>
                <a:cs typeface="Calibri" charset="0"/>
              </a:rPr>
              <a:t>Process equipment upgrades</a:t>
            </a:r>
          </a:p>
          <a:p>
            <a:pPr marL="228543" indent="-228543" defTabSz="914172">
              <a:spcBef>
                <a:spcPts val="300"/>
              </a:spcBef>
              <a:spcAft>
                <a:spcPts val="300"/>
              </a:spcAft>
              <a:buClr>
                <a:srgbClr val="25598D"/>
              </a:buClr>
              <a:buFont typeface="Arial" panose="020B0604020202020204" pitchFamily="34" charset="0"/>
              <a:buChar char="•"/>
            </a:pPr>
            <a:r>
              <a:rPr lang="en-US" sz="1800" dirty="0">
                <a:latin typeface="Calibri" charset="0"/>
                <a:ea typeface="+mn-ea"/>
                <a:cs typeface="Calibri" charset="0"/>
              </a:rPr>
              <a:t>HVAC controls and optimization</a:t>
            </a:r>
          </a:p>
          <a:p>
            <a:pPr marL="228543" indent="-228543" defTabSz="914172">
              <a:spcBef>
                <a:spcPts val="300"/>
              </a:spcBef>
              <a:spcAft>
                <a:spcPts val="300"/>
              </a:spcAft>
              <a:buClr>
                <a:srgbClr val="25598D"/>
              </a:buClr>
              <a:buFont typeface="Arial" panose="020B0604020202020204" pitchFamily="34" charset="0"/>
              <a:buChar char="•"/>
            </a:pPr>
            <a:r>
              <a:rPr lang="en-US" sz="1800" dirty="0">
                <a:latin typeface="Calibri" charset="0"/>
                <a:ea typeface="+mn-ea"/>
                <a:cs typeface="Calibri" charset="0"/>
              </a:rPr>
              <a:t>Condensate recovery</a:t>
            </a:r>
          </a:p>
          <a:p>
            <a:pPr marL="228543" indent="-228543" defTabSz="914172">
              <a:spcBef>
                <a:spcPts val="300"/>
              </a:spcBef>
              <a:spcAft>
                <a:spcPts val="300"/>
              </a:spcAft>
              <a:buClr>
                <a:srgbClr val="25598D"/>
              </a:buClr>
              <a:buFont typeface="Arial" panose="020B0604020202020204" pitchFamily="34" charset="0"/>
              <a:buChar char="•"/>
            </a:pPr>
            <a:r>
              <a:rPr lang="en-US" sz="1800" dirty="0">
                <a:latin typeface="Calibri" charset="0"/>
                <a:ea typeface="+mn-ea"/>
                <a:cs typeface="Calibri" charset="0"/>
              </a:rPr>
              <a:t>Mechanical insulation</a:t>
            </a:r>
          </a:p>
        </p:txBody>
      </p:sp>
      <p:sp>
        <p:nvSpPr>
          <p:cNvPr id="12" name="Text Placeholder 1">
            <a:extLst>
              <a:ext uri="{FF2B5EF4-FFF2-40B4-BE49-F238E27FC236}">
                <a16:creationId xmlns:a16="http://schemas.microsoft.com/office/drawing/2014/main" id="{1BE20048-162E-4D26-7BAA-A8783A618114}"/>
              </a:ext>
            </a:extLst>
          </p:cNvPr>
          <p:cNvSpPr txBox="1">
            <a:spLocks/>
          </p:cNvSpPr>
          <p:nvPr/>
        </p:nvSpPr>
        <p:spPr>
          <a:xfrm>
            <a:off x="7524070" y="3242679"/>
            <a:ext cx="2882913" cy="2035955"/>
          </a:xfrm>
          <a:prstGeom prst="rect">
            <a:avLst/>
          </a:prstGeom>
        </p:spPr>
        <p:txBody>
          <a:bodyPr vert="horz" lIns="45720" tIns="22860" rIns="45720" bIns="22860" rtlCol="0">
            <a:noAutofit/>
          </a:bodyPr>
          <a:lstStyle>
            <a:lvl1pPr marL="228600" indent="-228600" algn="l" defTabSz="914400" rtl="0" eaLnBrk="1" latinLnBrk="0" hangingPunct="1">
              <a:lnSpc>
                <a:spcPct val="90000"/>
              </a:lnSpc>
              <a:spcBef>
                <a:spcPts val="1000"/>
              </a:spcBef>
              <a:buClr>
                <a:srgbClr val="F1BB1B"/>
              </a:buClr>
              <a:buFont typeface="Arial"/>
              <a:buChar char="•"/>
              <a:defRPr sz="2800" kern="1200">
                <a:solidFill>
                  <a:srgbClr val="25598D"/>
                </a:solidFill>
                <a:latin typeface="Mundo Sans Std" charset="0"/>
                <a:ea typeface="Mundo Sans Std" charset="0"/>
                <a:cs typeface="Mundo Sans Std" charset="0"/>
              </a:defRPr>
            </a:lvl1pPr>
            <a:lvl2pPr marL="685800" indent="-228600" algn="l" defTabSz="914400" rtl="0" eaLnBrk="1" latinLnBrk="0" hangingPunct="1">
              <a:lnSpc>
                <a:spcPct val="90000"/>
              </a:lnSpc>
              <a:spcBef>
                <a:spcPts val="500"/>
              </a:spcBef>
              <a:buClr>
                <a:srgbClr val="F1BB1B"/>
              </a:buClr>
              <a:buFont typeface="Arial"/>
              <a:buChar char="•"/>
              <a:defRPr sz="2400" kern="1200">
                <a:solidFill>
                  <a:srgbClr val="25598D"/>
                </a:solidFill>
                <a:latin typeface="Mundo Sans Std" charset="0"/>
                <a:ea typeface="Mundo Sans Std" charset="0"/>
                <a:cs typeface="Mundo Sans Std" charset="0"/>
              </a:defRPr>
            </a:lvl2pPr>
            <a:lvl3pPr marL="1143000" indent="-228600" algn="l" defTabSz="914400" rtl="0" eaLnBrk="1" latinLnBrk="0" hangingPunct="1">
              <a:lnSpc>
                <a:spcPct val="90000"/>
              </a:lnSpc>
              <a:spcBef>
                <a:spcPts val="500"/>
              </a:spcBef>
              <a:buClr>
                <a:srgbClr val="F1BB1B"/>
              </a:buClr>
              <a:buFont typeface="Arial"/>
              <a:buChar char="•"/>
              <a:defRPr sz="2000" kern="1200">
                <a:solidFill>
                  <a:srgbClr val="25598D"/>
                </a:solidFill>
                <a:latin typeface="Mundo Sans Std" charset="0"/>
                <a:ea typeface="Mundo Sans Std" charset="0"/>
                <a:cs typeface="Mundo Sans Std" charset="0"/>
              </a:defRPr>
            </a:lvl3pPr>
            <a:lvl4pPr marL="1600200" indent="-228600" algn="l" defTabSz="914400" rtl="0" eaLnBrk="1" latinLnBrk="0" hangingPunct="1">
              <a:lnSpc>
                <a:spcPct val="90000"/>
              </a:lnSpc>
              <a:spcBef>
                <a:spcPts val="500"/>
              </a:spcBef>
              <a:buClr>
                <a:srgbClr val="F1BB1B"/>
              </a:buClr>
              <a:buFont typeface="Arial"/>
              <a:buChar char="•"/>
              <a:defRPr sz="1800" kern="1200">
                <a:solidFill>
                  <a:srgbClr val="25598D"/>
                </a:solidFill>
                <a:latin typeface="Mundo Sans Std" charset="0"/>
                <a:ea typeface="Mundo Sans Std" charset="0"/>
                <a:cs typeface="Mundo Sans Std" charset="0"/>
              </a:defRPr>
            </a:lvl4pPr>
            <a:lvl5pPr marL="2057400" indent="-228600" algn="l" defTabSz="914400" rtl="0" eaLnBrk="1" latinLnBrk="0" hangingPunct="1">
              <a:lnSpc>
                <a:spcPct val="90000"/>
              </a:lnSpc>
              <a:spcBef>
                <a:spcPts val="500"/>
              </a:spcBef>
              <a:buClr>
                <a:srgbClr val="F1BB1B"/>
              </a:buClr>
              <a:buFont typeface="Arial"/>
              <a:buChar char="•"/>
              <a:defRPr sz="1800" kern="1200">
                <a:solidFill>
                  <a:srgbClr val="25598D"/>
                </a:solidFill>
                <a:latin typeface="Mundo Sans Std" charset="0"/>
                <a:ea typeface="Mundo Sans Std" charset="0"/>
                <a:cs typeface="Mundo Sans Std"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543" indent="-228543" defTabSz="914172">
              <a:spcBef>
                <a:spcPts val="300"/>
              </a:spcBef>
              <a:spcAft>
                <a:spcPts val="300"/>
              </a:spcAft>
              <a:buClr>
                <a:srgbClr val="25598D"/>
              </a:buClr>
              <a:buFont typeface="Arial" panose="020B0604020202020204" pitchFamily="34" charset="0"/>
              <a:buChar char="•"/>
            </a:pPr>
            <a:r>
              <a:rPr lang="en-US" sz="1800" dirty="0">
                <a:latin typeface="Calibri" charset="0"/>
                <a:ea typeface="+mn-ea"/>
                <a:cs typeface="Calibri" charset="0"/>
              </a:rPr>
              <a:t>Reciprocating engines</a:t>
            </a:r>
          </a:p>
          <a:p>
            <a:pPr marL="228543" indent="-228543" defTabSz="914172">
              <a:spcBef>
                <a:spcPts val="300"/>
              </a:spcBef>
              <a:spcAft>
                <a:spcPts val="300"/>
              </a:spcAft>
              <a:buClr>
                <a:srgbClr val="25598D"/>
              </a:buClr>
              <a:buFont typeface="Arial" panose="020B0604020202020204" pitchFamily="34" charset="0"/>
              <a:buChar char="•"/>
            </a:pPr>
            <a:r>
              <a:rPr lang="en-US" sz="1800" dirty="0">
                <a:latin typeface="Calibri" charset="0"/>
                <a:ea typeface="+mn-ea"/>
                <a:cs typeface="Calibri" charset="0"/>
              </a:rPr>
              <a:t>Steam turbines</a:t>
            </a:r>
          </a:p>
        </p:txBody>
      </p:sp>
      <p:pic>
        <p:nvPicPr>
          <p:cNvPr id="13" name="Picture 12">
            <a:hlinkClick r:id="rId5"/>
            <a:extLst>
              <a:ext uri="{FF2B5EF4-FFF2-40B4-BE49-F238E27FC236}">
                <a16:creationId xmlns:a16="http://schemas.microsoft.com/office/drawing/2014/main" id="{CF60C79B-CAB5-8637-FE0A-ADFCD55BFACB}"/>
              </a:ext>
            </a:extLst>
          </p:cNvPr>
          <p:cNvPicPr>
            <a:picLocks noChangeAspect="1"/>
          </p:cNvPicPr>
          <p:nvPr/>
        </p:nvPicPr>
        <p:blipFill>
          <a:blip r:embed="rId6"/>
          <a:stretch>
            <a:fillRect/>
          </a:stretch>
        </p:blipFill>
        <p:spPr>
          <a:xfrm>
            <a:off x="7795777" y="625838"/>
            <a:ext cx="1909968" cy="1923232"/>
          </a:xfrm>
          <a:prstGeom prst="rect">
            <a:avLst/>
          </a:prstGeom>
        </p:spPr>
      </p:pic>
      <p:pic>
        <p:nvPicPr>
          <p:cNvPr id="14" name="Picture 13">
            <a:hlinkClick r:id="rId7"/>
            <a:extLst>
              <a:ext uri="{FF2B5EF4-FFF2-40B4-BE49-F238E27FC236}">
                <a16:creationId xmlns:a16="http://schemas.microsoft.com/office/drawing/2014/main" id="{1F0A6B96-2B10-051F-F958-4799A154D7A6}"/>
              </a:ext>
            </a:extLst>
          </p:cNvPr>
          <p:cNvPicPr>
            <a:picLocks noChangeAspect="1"/>
          </p:cNvPicPr>
          <p:nvPr/>
        </p:nvPicPr>
        <p:blipFill>
          <a:blip r:embed="rId8"/>
          <a:stretch>
            <a:fillRect/>
          </a:stretch>
        </p:blipFill>
        <p:spPr>
          <a:xfrm>
            <a:off x="4276489" y="584330"/>
            <a:ext cx="1985928" cy="2029335"/>
          </a:xfrm>
          <a:prstGeom prst="rect">
            <a:avLst/>
          </a:prstGeom>
        </p:spPr>
      </p:pic>
      <p:sp>
        <p:nvSpPr>
          <p:cNvPr id="2" name="Slide Number Placeholder 1">
            <a:extLst>
              <a:ext uri="{FF2B5EF4-FFF2-40B4-BE49-F238E27FC236}">
                <a16:creationId xmlns:a16="http://schemas.microsoft.com/office/drawing/2014/main" id="{5AE6370E-DFF2-E837-82DA-28D0CB9A8F6A}"/>
              </a:ext>
            </a:extLst>
          </p:cNvPr>
          <p:cNvSpPr>
            <a:spLocks noGrp="1"/>
          </p:cNvSpPr>
          <p:nvPr>
            <p:ph type="sldNum" sz="quarter" idx="10"/>
          </p:nvPr>
        </p:nvSpPr>
        <p:spPr/>
        <p:txBody>
          <a:bodyPr/>
          <a:lstStyle/>
          <a:p>
            <a:fld id="{A507256E-185D-42E7-825A-5B475B83DA3A}" type="slidenum">
              <a:rPr lang="en-US" smtClean="0"/>
              <a:pPr/>
              <a:t>50</a:t>
            </a:fld>
            <a:endParaRPr lang="en-US" dirty="0"/>
          </a:p>
        </p:txBody>
      </p:sp>
    </p:spTree>
    <p:extLst>
      <p:ext uri="{BB962C8B-B14F-4D97-AF65-F5344CB8AC3E}">
        <p14:creationId xmlns:p14="http://schemas.microsoft.com/office/powerpoint/2010/main" val="5252760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055F-0E4C-9F73-0D53-E5F9FA3C0F4F}"/>
              </a:ext>
            </a:extLst>
          </p:cNvPr>
          <p:cNvSpPr>
            <a:spLocks noGrp="1"/>
          </p:cNvSpPr>
          <p:nvPr>
            <p:ph type="title"/>
          </p:nvPr>
        </p:nvSpPr>
        <p:spPr/>
        <p:txBody>
          <a:bodyPr>
            <a:normAutofit fontScale="90000"/>
          </a:bodyPr>
          <a:lstStyle/>
          <a:p>
            <a:r>
              <a:rPr lang="en-US" dirty="0"/>
              <a:t>Electric, or Distributed Generation Incentives</a:t>
            </a:r>
          </a:p>
        </p:txBody>
      </p:sp>
      <p:graphicFrame>
        <p:nvGraphicFramePr>
          <p:cNvPr id="7" name="Content Placeholder 6">
            <a:extLst>
              <a:ext uri="{FF2B5EF4-FFF2-40B4-BE49-F238E27FC236}">
                <a16:creationId xmlns:a16="http://schemas.microsoft.com/office/drawing/2014/main" id="{ECD1DE8B-407E-C117-A438-5BFA4D86A035}"/>
              </a:ext>
            </a:extLst>
          </p:cNvPr>
          <p:cNvGraphicFramePr>
            <a:graphicFrameLocks noGrp="1"/>
          </p:cNvGraphicFramePr>
          <p:nvPr>
            <p:ph idx="1"/>
            <p:extLst>
              <p:ext uri="{D42A27DB-BD31-4B8C-83A1-F6EECF244321}">
                <p14:modId xmlns:p14="http://schemas.microsoft.com/office/powerpoint/2010/main" val="3350898417"/>
              </p:ext>
            </p:extLst>
          </p:nvPr>
        </p:nvGraphicFramePr>
        <p:xfrm>
          <a:off x="1358153" y="1863093"/>
          <a:ext cx="10167935" cy="4636788"/>
        </p:xfrm>
        <a:graphic>
          <a:graphicData uri="http://schemas.openxmlformats.org/drawingml/2006/table">
            <a:tbl>
              <a:tblPr/>
              <a:tblGrid>
                <a:gridCol w="3223086">
                  <a:extLst>
                    <a:ext uri="{9D8B030D-6E8A-4147-A177-3AD203B41FA5}">
                      <a16:colId xmlns:a16="http://schemas.microsoft.com/office/drawing/2014/main" val="1306729778"/>
                    </a:ext>
                  </a:extLst>
                </a:gridCol>
                <a:gridCol w="2925087">
                  <a:extLst>
                    <a:ext uri="{9D8B030D-6E8A-4147-A177-3AD203B41FA5}">
                      <a16:colId xmlns:a16="http://schemas.microsoft.com/office/drawing/2014/main" val="2197258377"/>
                    </a:ext>
                  </a:extLst>
                </a:gridCol>
                <a:gridCol w="4019762">
                  <a:extLst>
                    <a:ext uri="{9D8B030D-6E8A-4147-A177-3AD203B41FA5}">
                      <a16:colId xmlns:a16="http://schemas.microsoft.com/office/drawing/2014/main" val="4156475186"/>
                    </a:ext>
                  </a:extLst>
                </a:gridCol>
              </a:tblGrid>
              <a:tr h="874059">
                <a:tc>
                  <a:txBody>
                    <a:bodyPr/>
                    <a:lstStyle/>
                    <a:p>
                      <a:pPr algn="r" fontAlgn="b"/>
                      <a:r>
                        <a:rPr lang="en-US" sz="2000" b="1" i="0" u="none" strike="noStrike" dirty="0">
                          <a:solidFill>
                            <a:srgbClr val="000000"/>
                          </a:solidFill>
                          <a:effectLst/>
                          <a:highlight>
                            <a:srgbClr val="D9D9D9"/>
                          </a:highlight>
                          <a:latin typeface="Aptos Narrow" panose="020B0004020202020204" pitchFamily="34" charset="0"/>
                        </a:rPr>
                        <a:t>Limitation</a:t>
                      </a:r>
                    </a:p>
                  </a:txBody>
                  <a:tcPr marL="7315" marT="73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b"/>
                      <a:r>
                        <a:rPr lang="en-US" sz="2000" b="1" i="0" u="none" strike="noStrike" dirty="0">
                          <a:solidFill>
                            <a:srgbClr val="000000"/>
                          </a:solidFill>
                          <a:effectLst/>
                          <a:highlight>
                            <a:srgbClr val="D9D9D9"/>
                          </a:highlight>
                          <a:latin typeface="Aptos Narrow" panose="020B0004020202020204" pitchFamily="34" charset="0"/>
                        </a:rPr>
                        <a:t>Retrofit</a:t>
                      </a:r>
                    </a:p>
                  </a:txBody>
                  <a:tcPr marL="7315" marR="7315" marT="73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b"/>
                      <a:r>
                        <a:rPr lang="en-US" sz="2000" b="1" i="0" u="none" strike="noStrike" dirty="0">
                          <a:solidFill>
                            <a:srgbClr val="000000"/>
                          </a:solidFill>
                          <a:effectLst/>
                          <a:highlight>
                            <a:srgbClr val="D9D9D9"/>
                          </a:highlight>
                          <a:latin typeface="Aptos Narrow" panose="020B0004020202020204" pitchFamily="34" charset="0"/>
                        </a:rPr>
                        <a:t>New Construction or Equipment at End of Life</a:t>
                      </a:r>
                    </a:p>
                  </a:txBody>
                  <a:tcPr marL="7315" marR="7315" marT="73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3249753020"/>
                  </a:ext>
                </a:extLst>
              </a:tr>
              <a:tr h="1151155">
                <a:tc>
                  <a:txBody>
                    <a:bodyPr/>
                    <a:lstStyle/>
                    <a:p>
                      <a:pPr algn="r" fontAlgn="b"/>
                      <a:r>
                        <a:rPr lang="en-US" sz="2000" b="1" i="0" u="none" strike="noStrike" dirty="0">
                          <a:solidFill>
                            <a:srgbClr val="000000"/>
                          </a:solidFill>
                          <a:effectLst/>
                          <a:highlight>
                            <a:srgbClr val="D9D9D9"/>
                          </a:highlight>
                          <a:latin typeface="Aptos Narrow" panose="020B0004020202020204" pitchFamily="34" charset="0"/>
                        </a:rPr>
                        <a:t>Base Incentive Rate</a:t>
                      </a:r>
                    </a:p>
                  </a:txBody>
                  <a:tcPr marL="7315" marT="73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gridSpan="2">
                  <a:txBody>
                    <a:bodyPr/>
                    <a:lstStyle/>
                    <a:p>
                      <a:pPr algn="ctr" fontAlgn="ctr"/>
                      <a:r>
                        <a:rPr lang="en-US" sz="2000" b="0" i="0" u="none" strike="noStrike" dirty="0">
                          <a:solidFill>
                            <a:srgbClr val="000000"/>
                          </a:solidFill>
                          <a:effectLst/>
                          <a:latin typeface="Aptos Narrow" panose="020B0004020202020204" pitchFamily="34" charset="0"/>
                        </a:rPr>
                        <a:t>Electric: $0.30 per kWh saved annually </a:t>
                      </a:r>
                      <a:br>
                        <a:rPr lang="en-US" sz="2000" b="0" i="0" u="none" strike="noStrike" dirty="0">
                          <a:solidFill>
                            <a:srgbClr val="000000"/>
                          </a:solidFill>
                          <a:effectLst/>
                          <a:latin typeface="Aptos Narrow" panose="020B0004020202020204" pitchFamily="34" charset="0"/>
                        </a:rPr>
                      </a:br>
                      <a:r>
                        <a:rPr lang="en-US" sz="2000" b="0" i="0" u="none" strike="noStrike" dirty="0">
                          <a:solidFill>
                            <a:srgbClr val="000000"/>
                          </a:solidFill>
                          <a:effectLst/>
                          <a:latin typeface="Aptos Narrow" panose="020B0004020202020204" pitchFamily="34" charset="0"/>
                        </a:rPr>
                        <a:t>DG: $0.28 per kWh saved annually</a:t>
                      </a:r>
                    </a:p>
                  </a:txBody>
                  <a:tcPr marL="7315" marR="7315" marT="73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193217137"/>
                  </a:ext>
                </a:extLst>
              </a:tr>
              <a:tr h="841890">
                <a:tc>
                  <a:txBody>
                    <a:bodyPr/>
                    <a:lstStyle/>
                    <a:p>
                      <a:pPr algn="r" fontAlgn="b"/>
                      <a:r>
                        <a:rPr lang="en-US" sz="2000" b="1" i="0" u="none" strike="noStrike" dirty="0">
                          <a:solidFill>
                            <a:srgbClr val="000000"/>
                          </a:solidFill>
                          <a:effectLst/>
                          <a:highlight>
                            <a:srgbClr val="D9D9D9"/>
                          </a:highlight>
                          <a:latin typeface="Aptos Narrow" panose="020B0004020202020204" pitchFamily="34" charset="0"/>
                        </a:rPr>
                        <a:t>Standard EMT Cost Share</a:t>
                      </a:r>
                    </a:p>
                  </a:txBody>
                  <a:tcPr marL="7315" marT="73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ctr"/>
                      <a:r>
                        <a:rPr lang="en-US" sz="2000" b="0" i="0" u="none" strike="noStrike" dirty="0">
                          <a:solidFill>
                            <a:srgbClr val="000000"/>
                          </a:solidFill>
                          <a:effectLst/>
                          <a:latin typeface="Aptos Narrow" panose="020B0004020202020204" pitchFamily="34" charset="0"/>
                        </a:rPr>
                        <a:t>50% of net cost</a:t>
                      </a:r>
                    </a:p>
                  </a:txBody>
                  <a:tcPr marL="7315" marR="7315" marT="73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2000" b="0" i="0" u="none" strike="noStrike" dirty="0">
                          <a:solidFill>
                            <a:srgbClr val="000000"/>
                          </a:solidFill>
                          <a:effectLst/>
                          <a:latin typeface="Aptos Narrow" panose="020B0004020202020204" pitchFamily="34" charset="0"/>
                        </a:rPr>
                        <a:t>75% of net incremental cost</a:t>
                      </a:r>
                    </a:p>
                  </a:txBody>
                  <a:tcPr marL="7315" marR="7315" marT="73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3225073"/>
                  </a:ext>
                </a:extLst>
              </a:tr>
              <a:tr h="670075">
                <a:tc>
                  <a:txBody>
                    <a:bodyPr/>
                    <a:lstStyle/>
                    <a:p>
                      <a:pPr algn="r" fontAlgn="b"/>
                      <a:r>
                        <a:rPr lang="en-US" sz="2000" b="1" i="0" u="none" strike="noStrike" dirty="0">
                          <a:solidFill>
                            <a:srgbClr val="000000"/>
                          </a:solidFill>
                          <a:effectLst/>
                          <a:highlight>
                            <a:srgbClr val="D9D9D9"/>
                          </a:highlight>
                          <a:latin typeface="Aptos Narrow" panose="020B0004020202020204" pitchFamily="34" charset="0"/>
                        </a:rPr>
                        <a:t>Fiscal Year Limit</a:t>
                      </a:r>
                    </a:p>
                  </a:txBody>
                  <a:tcPr marL="7315" marT="73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gridSpan="2">
                  <a:txBody>
                    <a:bodyPr/>
                    <a:lstStyle/>
                    <a:p>
                      <a:pPr algn="ctr" fontAlgn="ctr"/>
                      <a:r>
                        <a:rPr lang="en-US" sz="2000" b="0" i="0" u="none" strike="noStrike" dirty="0">
                          <a:solidFill>
                            <a:srgbClr val="000000"/>
                          </a:solidFill>
                          <a:effectLst/>
                          <a:latin typeface="Aptos Narrow" panose="020B0004020202020204" pitchFamily="34" charset="0"/>
                        </a:rPr>
                        <a:t>$1,000,000 </a:t>
                      </a:r>
                    </a:p>
                  </a:txBody>
                  <a:tcPr marL="7315" marR="7315" marT="73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906398554"/>
                  </a:ext>
                </a:extLst>
              </a:tr>
              <a:tr h="1099609">
                <a:tc>
                  <a:txBody>
                    <a:bodyPr/>
                    <a:lstStyle/>
                    <a:p>
                      <a:pPr algn="r" fontAlgn="b"/>
                      <a:r>
                        <a:rPr lang="en-US" sz="2000" b="1" i="0" u="none" strike="noStrike" dirty="0">
                          <a:solidFill>
                            <a:srgbClr val="000000"/>
                          </a:solidFill>
                          <a:effectLst/>
                          <a:highlight>
                            <a:srgbClr val="D9D9D9"/>
                          </a:highlight>
                          <a:latin typeface="Aptos Narrow" panose="020B0004020202020204" pitchFamily="34" charset="0"/>
                        </a:rPr>
                        <a:t>Simple Payback</a:t>
                      </a:r>
                    </a:p>
                  </a:txBody>
                  <a:tcPr marL="7315" marT="73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fontAlgn="ctr"/>
                      <a:r>
                        <a:rPr lang="en-US" sz="2000" b="0" i="0" u="none" strike="noStrike" dirty="0">
                          <a:solidFill>
                            <a:srgbClr val="000000"/>
                          </a:solidFill>
                          <a:effectLst/>
                          <a:latin typeface="Aptos Narrow" panose="020B0004020202020204" pitchFamily="34" charset="0"/>
                        </a:rPr>
                        <a:t>1 year based on net project cost</a:t>
                      </a:r>
                    </a:p>
                  </a:txBody>
                  <a:tcPr marL="7315" marR="7315" marT="73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2000" b="0" i="0" u="none" strike="noStrike" dirty="0">
                          <a:solidFill>
                            <a:srgbClr val="000000"/>
                          </a:solidFill>
                          <a:effectLst/>
                          <a:latin typeface="Aptos Narrow" panose="020B0004020202020204" pitchFamily="34" charset="0"/>
                        </a:rPr>
                        <a:t>1 year based on net incremental cost</a:t>
                      </a:r>
                    </a:p>
                  </a:txBody>
                  <a:tcPr marT="73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49962677"/>
                  </a:ext>
                </a:extLst>
              </a:tr>
            </a:tbl>
          </a:graphicData>
        </a:graphic>
      </p:graphicFrame>
      <p:sp>
        <p:nvSpPr>
          <p:cNvPr id="6" name="Slide Number Placeholder 5">
            <a:extLst>
              <a:ext uri="{FF2B5EF4-FFF2-40B4-BE49-F238E27FC236}">
                <a16:creationId xmlns:a16="http://schemas.microsoft.com/office/drawing/2014/main" id="{33C84C39-1209-B2F5-0F4F-54DD0810AF44}"/>
              </a:ext>
            </a:extLst>
          </p:cNvPr>
          <p:cNvSpPr>
            <a:spLocks noGrp="1"/>
          </p:cNvSpPr>
          <p:nvPr>
            <p:ph type="sldNum" sz="quarter" idx="12"/>
          </p:nvPr>
        </p:nvSpPr>
        <p:spPr/>
        <p:txBody>
          <a:bodyPr/>
          <a:lstStyle/>
          <a:p>
            <a:fld id="{4573CFF5-95FE-48F1-8536-9021E3950276}" type="slidenum">
              <a:rPr lang="en-US" smtClean="0"/>
              <a:t>51</a:t>
            </a:fld>
            <a:endParaRPr lang="en-US" dirty="0"/>
          </a:p>
        </p:txBody>
      </p:sp>
      <p:sp>
        <p:nvSpPr>
          <p:cNvPr id="9" name="Content Placeholder 2">
            <a:extLst>
              <a:ext uri="{FF2B5EF4-FFF2-40B4-BE49-F238E27FC236}">
                <a16:creationId xmlns:a16="http://schemas.microsoft.com/office/drawing/2014/main" id="{AB6F14C9-3FC4-6464-5804-3F6D19CC4CB9}"/>
              </a:ext>
            </a:extLst>
          </p:cNvPr>
          <p:cNvSpPr txBox="1">
            <a:spLocks/>
          </p:cNvSpPr>
          <p:nvPr/>
        </p:nvSpPr>
        <p:spPr>
          <a:xfrm>
            <a:off x="145317" y="2793364"/>
            <a:ext cx="1212836" cy="2431494"/>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600"/>
              </a:spcBef>
              <a:buClr>
                <a:srgbClr val="F1BB1B"/>
              </a:buClr>
              <a:buNone/>
            </a:pPr>
            <a:r>
              <a:rPr lang="en-US" sz="2000" dirty="0">
                <a:solidFill>
                  <a:srgbClr val="25598D"/>
                </a:solidFill>
                <a:latin typeface="Mundo Sans Std" charset="0"/>
              </a:rPr>
              <a:t>Incentive</a:t>
            </a:r>
          </a:p>
          <a:p>
            <a:pPr marL="0" indent="0">
              <a:spcBef>
                <a:spcPts val="600"/>
              </a:spcBef>
              <a:buClr>
                <a:srgbClr val="F1BB1B"/>
              </a:buClr>
              <a:buNone/>
            </a:pPr>
            <a:r>
              <a:rPr lang="en-US" sz="2000" dirty="0">
                <a:solidFill>
                  <a:srgbClr val="25598D"/>
                </a:solidFill>
                <a:latin typeface="Mundo Sans Std" charset="0"/>
              </a:rPr>
              <a:t>capped at the </a:t>
            </a:r>
            <a:r>
              <a:rPr lang="en-US" sz="2000" b="1" i="1" dirty="0">
                <a:solidFill>
                  <a:srgbClr val="25598D"/>
                </a:solidFill>
                <a:latin typeface="Mundo Sans Std" charset="0"/>
              </a:rPr>
              <a:t>lesser</a:t>
            </a:r>
            <a:r>
              <a:rPr lang="en-US" sz="2000" dirty="0">
                <a:solidFill>
                  <a:srgbClr val="25598D"/>
                </a:solidFill>
                <a:latin typeface="Mundo Sans Std" charset="0"/>
              </a:rPr>
              <a:t> of:</a:t>
            </a:r>
          </a:p>
          <a:p>
            <a:pPr marL="0" indent="0">
              <a:spcBef>
                <a:spcPts val="600"/>
              </a:spcBef>
              <a:buNone/>
            </a:pPr>
            <a:endParaRPr lang="en-US" dirty="0"/>
          </a:p>
        </p:txBody>
      </p:sp>
    </p:spTree>
    <p:extLst>
      <p:ext uri="{BB962C8B-B14F-4D97-AF65-F5344CB8AC3E}">
        <p14:creationId xmlns:p14="http://schemas.microsoft.com/office/powerpoint/2010/main" val="15565359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FC07D44E-0236-6419-0628-B142BD003ED6}"/>
              </a:ext>
            </a:extLst>
          </p:cNvPr>
          <p:cNvSpPr txBox="1">
            <a:spLocks/>
          </p:cNvSpPr>
          <p:nvPr/>
        </p:nvSpPr>
        <p:spPr>
          <a:xfrm>
            <a:off x="145317" y="2793364"/>
            <a:ext cx="1212836" cy="2431494"/>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600"/>
              </a:spcBef>
              <a:buClr>
                <a:srgbClr val="F1BB1B"/>
              </a:buClr>
              <a:buNone/>
            </a:pPr>
            <a:r>
              <a:rPr lang="en-US" sz="2000" dirty="0">
                <a:solidFill>
                  <a:srgbClr val="25598D"/>
                </a:solidFill>
                <a:latin typeface="Mundo Sans Std" charset="0"/>
              </a:rPr>
              <a:t>Incentive</a:t>
            </a:r>
          </a:p>
          <a:p>
            <a:pPr marL="0" indent="0">
              <a:spcBef>
                <a:spcPts val="600"/>
              </a:spcBef>
              <a:buClr>
                <a:srgbClr val="F1BB1B"/>
              </a:buClr>
              <a:buNone/>
            </a:pPr>
            <a:r>
              <a:rPr lang="en-US" sz="2000" dirty="0">
                <a:solidFill>
                  <a:srgbClr val="25598D"/>
                </a:solidFill>
                <a:latin typeface="Mundo Sans Std" charset="0"/>
              </a:rPr>
              <a:t>capped at the </a:t>
            </a:r>
            <a:r>
              <a:rPr lang="en-US" sz="2000" b="1" i="1" dirty="0">
                <a:solidFill>
                  <a:srgbClr val="25598D"/>
                </a:solidFill>
                <a:latin typeface="Mundo Sans Std" charset="0"/>
              </a:rPr>
              <a:t>lesser</a:t>
            </a:r>
            <a:r>
              <a:rPr lang="en-US" sz="2000" dirty="0">
                <a:solidFill>
                  <a:srgbClr val="25598D"/>
                </a:solidFill>
                <a:latin typeface="Mundo Sans Std" charset="0"/>
              </a:rPr>
              <a:t> of:</a:t>
            </a:r>
          </a:p>
          <a:p>
            <a:pPr marL="0" indent="0">
              <a:spcBef>
                <a:spcPts val="600"/>
              </a:spcBef>
              <a:buNone/>
            </a:pPr>
            <a:endParaRPr lang="en-US" dirty="0"/>
          </a:p>
        </p:txBody>
      </p:sp>
      <p:sp>
        <p:nvSpPr>
          <p:cNvPr id="25" name="Oval 24">
            <a:extLst>
              <a:ext uri="{FF2B5EF4-FFF2-40B4-BE49-F238E27FC236}">
                <a16:creationId xmlns:a16="http://schemas.microsoft.com/office/drawing/2014/main" id="{490AC0F2-BEB3-B8A0-19C2-3D26400ED955}"/>
              </a:ext>
            </a:extLst>
          </p:cNvPr>
          <p:cNvSpPr/>
          <p:nvPr/>
        </p:nvSpPr>
        <p:spPr>
          <a:xfrm>
            <a:off x="9623221" y="226593"/>
            <a:ext cx="2568779" cy="1574537"/>
          </a:xfrm>
          <a:prstGeom prst="ellipse">
            <a:avLst/>
          </a:prstGeom>
          <a:solidFill>
            <a:schemeClr val="bg1"/>
          </a:solidFill>
          <a:ln w="22225">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25598D"/>
                </a:solidFill>
              </a:rPr>
              <a:t>Compares to $25 per MMBtu in standard Thermal Program</a:t>
            </a:r>
            <a:endParaRPr lang="en-US" sz="1600" dirty="0">
              <a:solidFill>
                <a:srgbClr val="25598D"/>
              </a:solidFill>
            </a:endParaRPr>
          </a:p>
        </p:txBody>
      </p:sp>
      <p:sp>
        <p:nvSpPr>
          <p:cNvPr id="27" name="Title 26">
            <a:extLst>
              <a:ext uri="{FF2B5EF4-FFF2-40B4-BE49-F238E27FC236}">
                <a16:creationId xmlns:a16="http://schemas.microsoft.com/office/drawing/2014/main" id="{30BDC946-0BA4-020A-365C-F73A994639E4}"/>
              </a:ext>
            </a:extLst>
          </p:cNvPr>
          <p:cNvSpPr>
            <a:spLocks noGrp="1"/>
          </p:cNvSpPr>
          <p:nvPr>
            <p:ph type="title"/>
          </p:nvPr>
        </p:nvSpPr>
        <p:spPr>
          <a:xfrm>
            <a:off x="759520" y="548640"/>
            <a:ext cx="8863701" cy="1179576"/>
          </a:xfrm>
        </p:spPr>
        <p:txBody>
          <a:bodyPr>
            <a:normAutofit fontScale="90000"/>
          </a:bodyPr>
          <a:lstStyle/>
          <a:p>
            <a:pPr algn="ctr"/>
            <a:r>
              <a:rPr lang="en-US" dirty="0"/>
              <a:t>Manufacturer Fuel Savings Incentives</a:t>
            </a:r>
          </a:p>
        </p:txBody>
      </p:sp>
      <p:sp>
        <p:nvSpPr>
          <p:cNvPr id="3" name="Slide Number Placeholder 2">
            <a:extLst>
              <a:ext uri="{FF2B5EF4-FFF2-40B4-BE49-F238E27FC236}">
                <a16:creationId xmlns:a16="http://schemas.microsoft.com/office/drawing/2014/main" id="{E0F55AB4-FB6B-4543-62CC-5744C7D0D4E3}"/>
              </a:ext>
            </a:extLst>
          </p:cNvPr>
          <p:cNvSpPr>
            <a:spLocks noGrp="1"/>
          </p:cNvSpPr>
          <p:nvPr>
            <p:ph type="sldNum" sz="quarter" idx="12"/>
          </p:nvPr>
        </p:nvSpPr>
        <p:spPr/>
        <p:txBody>
          <a:bodyPr/>
          <a:lstStyle/>
          <a:p>
            <a:fld id="{4573CFF5-95FE-48F1-8536-9021E3950276}" type="slidenum">
              <a:rPr lang="en-US" smtClean="0"/>
              <a:t>52</a:t>
            </a:fld>
            <a:endParaRPr lang="en-US" dirty="0"/>
          </a:p>
        </p:txBody>
      </p:sp>
      <p:pic>
        <p:nvPicPr>
          <p:cNvPr id="28" name="Picture 27">
            <a:extLst>
              <a:ext uri="{FF2B5EF4-FFF2-40B4-BE49-F238E27FC236}">
                <a16:creationId xmlns:a16="http://schemas.microsoft.com/office/drawing/2014/main" id="{93999C4F-0863-166D-4FFF-3AD162707B5B}"/>
              </a:ext>
            </a:extLst>
          </p:cNvPr>
          <p:cNvPicPr>
            <a:picLocks noChangeAspect="1"/>
          </p:cNvPicPr>
          <p:nvPr/>
        </p:nvPicPr>
        <p:blipFill>
          <a:blip r:embed="rId3"/>
          <a:stretch>
            <a:fillRect/>
          </a:stretch>
        </p:blipFill>
        <p:spPr>
          <a:xfrm>
            <a:off x="1447165" y="1801131"/>
            <a:ext cx="9722223" cy="4650833"/>
          </a:xfrm>
          <a:prstGeom prst="rect">
            <a:avLst/>
          </a:prstGeom>
        </p:spPr>
      </p:pic>
    </p:spTree>
    <p:extLst>
      <p:ext uri="{BB962C8B-B14F-4D97-AF65-F5344CB8AC3E}">
        <p14:creationId xmlns:p14="http://schemas.microsoft.com/office/powerpoint/2010/main" val="28484242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66C6B-FC87-5022-4E5B-9C0AD892E95B}"/>
              </a:ext>
            </a:extLst>
          </p:cNvPr>
          <p:cNvSpPr>
            <a:spLocks noGrp="1"/>
          </p:cNvSpPr>
          <p:nvPr>
            <p:ph type="title"/>
          </p:nvPr>
        </p:nvSpPr>
        <p:spPr/>
        <p:txBody>
          <a:bodyPr/>
          <a:lstStyle/>
          <a:p>
            <a:r>
              <a:rPr lang="en-US" dirty="0"/>
              <a:t>Heat Recovery From Process Heat</a:t>
            </a:r>
          </a:p>
        </p:txBody>
      </p:sp>
      <p:sp>
        <p:nvSpPr>
          <p:cNvPr id="3" name="Text Placeholder 2">
            <a:extLst>
              <a:ext uri="{FF2B5EF4-FFF2-40B4-BE49-F238E27FC236}">
                <a16:creationId xmlns:a16="http://schemas.microsoft.com/office/drawing/2014/main" id="{156E08AC-8ED2-B9A2-0CA2-A1CB09283FE3}"/>
              </a:ext>
            </a:extLst>
          </p:cNvPr>
          <p:cNvSpPr>
            <a:spLocks noGrp="1"/>
          </p:cNvSpPr>
          <p:nvPr>
            <p:ph idx="1"/>
          </p:nvPr>
        </p:nvSpPr>
        <p:spPr>
          <a:xfrm>
            <a:off x="653058" y="2520851"/>
            <a:ext cx="10167937" cy="4060160"/>
          </a:xfrm>
        </p:spPr>
        <p:txBody>
          <a:bodyPr>
            <a:normAutofit lnSpcReduction="10000"/>
          </a:bodyPr>
          <a:lstStyle/>
          <a:p>
            <a:pPr marL="0" indent="0">
              <a:buNone/>
            </a:pPr>
            <a:r>
              <a:rPr lang="en-US" dirty="0"/>
              <a:t>Thermal Program: Retrofit</a:t>
            </a:r>
          </a:p>
          <a:p>
            <a:r>
              <a:rPr lang="en-US" dirty="0"/>
              <a:t>Project cost: $1.3M</a:t>
            </a:r>
          </a:p>
          <a:p>
            <a:pPr lvl="1"/>
            <a:r>
              <a:rPr lang="en-US" dirty="0"/>
              <a:t>Incentive: $650k</a:t>
            </a:r>
          </a:p>
          <a:p>
            <a:r>
              <a:rPr lang="en-US" dirty="0"/>
              <a:t>Annual energy savings</a:t>
            </a:r>
          </a:p>
          <a:p>
            <a:pPr lvl="1"/>
            <a:r>
              <a:rPr lang="en-US" dirty="0"/>
              <a:t>4,500,000 kWh/year electric</a:t>
            </a:r>
          </a:p>
          <a:p>
            <a:r>
              <a:rPr lang="en-US" dirty="0"/>
              <a:t>Return on investment</a:t>
            </a:r>
          </a:p>
          <a:p>
            <a:pPr lvl="1"/>
            <a:r>
              <a:rPr lang="en-US" dirty="0"/>
              <a:t>Less than 4 years after incentive</a:t>
            </a:r>
          </a:p>
          <a:p>
            <a:r>
              <a:rPr lang="en-US" dirty="0"/>
              <a:t>Would now qualify for elevated </a:t>
            </a:r>
            <a:br>
              <a:rPr lang="en-US" dirty="0"/>
            </a:br>
            <a:r>
              <a:rPr lang="en-US" dirty="0"/>
              <a:t>Manufacturer incentives </a:t>
            </a:r>
          </a:p>
          <a:p>
            <a:endParaRPr lang="en-US" dirty="0"/>
          </a:p>
        </p:txBody>
      </p:sp>
      <p:sp>
        <p:nvSpPr>
          <p:cNvPr id="8" name="Slide Number Placeholder 7">
            <a:extLst>
              <a:ext uri="{FF2B5EF4-FFF2-40B4-BE49-F238E27FC236}">
                <a16:creationId xmlns:a16="http://schemas.microsoft.com/office/drawing/2014/main" id="{E07AFC6B-52D6-5C97-D235-52D17B5DC948}"/>
              </a:ext>
            </a:extLst>
          </p:cNvPr>
          <p:cNvSpPr>
            <a:spLocks noGrp="1"/>
          </p:cNvSpPr>
          <p:nvPr>
            <p:ph type="sldNum" sz="quarter" idx="12"/>
          </p:nvPr>
        </p:nvSpPr>
        <p:spPr/>
        <p:txBody>
          <a:bodyPr/>
          <a:lstStyle/>
          <a:p>
            <a:fld id="{4573CFF5-95FE-48F1-8536-9021E3950276}" type="slidenum">
              <a:rPr lang="en-US" smtClean="0"/>
              <a:t>53</a:t>
            </a:fld>
            <a:endParaRPr lang="en-US" dirty="0"/>
          </a:p>
        </p:txBody>
      </p:sp>
      <p:sp>
        <p:nvSpPr>
          <p:cNvPr id="6" name="Text Placeholder 3">
            <a:extLst>
              <a:ext uri="{FF2B5EF4-FFF2-40B4-BE49-F238E27FC236}">
                <a16:creationId xmlns:a16="http://schemas.microsoft.com/office/drawing/2014/main" id="{AA1950EF-0002-AE2F-20CA-1C5472185BA4}"/>
              </a:ext>
            </a:extLst>
          </p:cNvPr>
          <p:cNvSpPr txBox="1">
            <a:spLocks/>
          </p:cNvSpPr>
          <p:nvPr/>
        </p:nvSpPr>
        <p:spPr>
          <a:xfrm>
            <a:off x="814899" y="1667421"/>
            <a:ext cx="5610177" cy="98902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100000"/>
              <a:buFont typeface="Arial" panose="020B0604020202020204" pitchFamily="34" charset="0"/>
              <a:buChar char="•"/>
              <a:defRPr sz="1800" kern="1200">
                <a:solidFill>
                  <a:schemeClr val="tx1">
                    <a:lumMod val="65000"/>
                    <a:lumOff val="3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70000"/>
              <a:buFont typeface="Courier New" panose="02070309020205020404" pitchFamily="49" charset="0"/>
              <a:buChar char="o"/>
              <a:defRPr sz="1600" kern="1200">
                <a:solidFill>
                  <a:schemeClr val="tx1">
                    <a:lumMod val="65000"/>
                    <a:lumOff val="3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100000"/>
              <a:buFont typeface="Arial" panose="020B0604020202020204" pitchFamily="34" charset="0"/>
              <a:buChar char="•"/>
              <a:defRPr sz="1400" kern="1200">
                <a:solidFill>
                  <a:schemeClr val="tx1">
                    <a:lumMod val="65000"/>
                    <a:lumOff val="3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70000"/>
              <a:buFont typeface="Courier New" panose="02070309020205020404" pitchFamily="49" charset="0"/>
              <a:buChar char="o"/>
              <a:defRPr sz="1200" kern="1200">
                <a:solidFill>
                  <a:schemeClr val="tx1">
                    <a:lumMod val="65000"/>
                    <a:lumOff val="3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100000"/>
              <a:buFont typeface="Arial" panose="020B0604020202020204" pitchFamily="34" charset="0"/>
              <a:buChar char="•"/>
              <a:defRPr sz="1200" kern="1200">
                <a:solidFill>
                  <a:schemeClr val="tx1">
                    <a:lumMod val="65000"/>
                    <a:lumOff val="3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
                <a:srgbClr val="51839E"/>
              </a:buClr>
              <a:buSzPct val="80000"/>
              <a:buFontTx/>
              <a:buNone/>
              <a:defRPr/>
            </a:pPr>
            <a:r>
              <a:rPr lang="en-US" dirty="0">
                <a:solidFill>
                  <a:srgbClr val="000000">
                    <a:lumMod val="65000"/>
                    <a:lumOff val="35000"/>
                  </a:srgbClr>
                </a:solidFill>
                <a:latin typeface="Calibri" panose="020F0502020204030204"/>
              </a:rPr>
              <a:t>Project included installation of multiple heat exchangers to recover heat from electrically driven drying process.</a:t>
            </a:r>
            <a:endParaRPr lang="en-US" dirty="0"/>
          </a:p>
        </p:txBody>
      </p:sp>
      <p:pic>
        <p:nvPicPr>
          <p:cNvPr id="5" name="Picture 4">
            <a:extLst>
              <a:ext uri="{FF2B5EF4-FFF2-40B4-BE49-F238E27FC236}">
                <a16:creationId xmlns:a16="http://schemas.microsoft.com/office/drawing/2014/main" id="{54A27CD2-4C23-A542-1B57-12E990D214D6}"/>
              </a:ext>
            </a:extLst>
          </p:cNvPr>
          <p:cNvPicPr>
            <a:picLocks noChangeAspect="1"/>
          </p:cNvPicPr>
          <p:nvPr/>
        </p:nvPicPr>
        <p:blipFill>
          <a:blip r:embed="rId3"/>
          <a:stretch>
            <a:fillRect/>
          </a:stretch>
        </p:blipFill>
        <p:spPr>
          <a:xfrm>
            <a:off x="6586918" y="1803015"/>
            <a:ext cx="5203178" cy="4661006"/>
          </a:xfrm>
          <a:prstGeom prst="rect">
            <a:avLst/>
          </a:prstGeom>
        </p:spPr>
      </p:pic>
    </p:spTree>
    <p:extLst>
      <p:ext uri="{BB962C8B-B14F-4D97-AF65-F5344CB8AC3E}">
        <p14:creationId xmlns:p14="http://schemas.microsoft.com/office/powerpoint/2010/main" val="12360526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EAF50-D64F-842A-3BD5-A104BF5F9F0F}"/>
              </a:ext>
            </a:extLst>
          </p:cNvPr>
          <p:cNvSpPr>
            <a:spLocks noGrp="1"/>
          </p:cNvSpPr>
          <p:nvPr>
            <p:ph type="title"/>
          </p:nvPr>
        </p:nvSpPr>
        <p:spPr/>
        <p:txBody>
          <a:bodyPr>
            <a:normAutofit fontScale="90000"/>
          </a:bodyPr>
          <a:lstStyle/>
          <a:p>
            <a:r>
              <a:rPr lang="en-US" dirty="0"/>
              <a:t>Back-Pressure Steam Turbine Generator</a:t>
            </a:r>
          </a:p>
        </p:txBody>
      </p:sp>
      <p:pic>
        <p:nvPicPr>
          <p:cNvPr id="7" name="Content Placeholder 6">
            <a:extLst>
              <a:ext uri="{FF2B5EF4-FFF2-40B4-BE49-F238E27FC236}">
                <a16:creationId xmlns:a16="http://schemas.microsoft.com/office/drawing/2014/main" id="{01ABD77D-3C0D-1112-88DB-BEB12FF37A25}"/>
              </a:ext>
            </a:extLst>
          </p:cNvPr>
          <p:cNvPicPr>
            <a:picLocks noGrp="1"/>
          </p:cNvPicPr>
          <p:nvPr>
            <p:ph idx="1"/>
          </p:nvPr>
        </p:nvPicPr>
        <p:blipFill>
          <a:blip r:embed="rId3"/>
          <a:stretch>
            <a:fillRect/>
          </a:stretch>
        </p:blipFill>
        <p:spPr>
          <a:xfrm>
            <a:off x="603226" y="2575913"/>
            <a:ext cx="5868954" cy="3946268"/>
          </a:xfrm>
        </p:spPr>
      </p:pic>
      <p:sp>
        <p:nvSpPr>
          <p:cNvPr id="8" name="Slide Number Placeholder 7">
            <a:extLst>
              <a:ext uri="{FF2B5EF4-FFF2-40B4-BE49-F238E27FC236}">
                <a16:creationId xmlns:a16="http://schemas.microsoft.com/office/drawing/2014/main" id="{271AE482-6F7E-27E3-46E7-C75BF586AB31}"/>
              </a:ext>
            </a:extLst>
          </p:cNvPr>
          <p:cNvSpPr>
            <a:spLocks noGrp="1"/>
          </p:cNvSpPr>
          <p:nvPr>
            <p:ph type="sldNum" sz="quarter" idx="12"/>
          </p:nvPr>
        </p:nvSpPr>
        <p:spPr/>
        <p:txBody>
          <a:bodyPr/>
          <a:lstStyle/>
          <a:p>
            <a:fld id="{4573CFF5-95FE-48F1-8536-9021E3950276}" type="slidenum">
              <a:rPr lang="en-US" smtClean="0"/>
              <a:t>54</a:t>
            </a:fld>
            <a:endParaRPr lang="en-US" dirty="0"/>
          </a:p>
        </p:txBody>
      </p:sp>
      <p:sp>
        <p:nvSpPr>
          <p:cNvPr id="6" name="Text Placeholder 3">
            <a:extLst>
              <a:ext uri="{FF2B5EF4-FFF2-40B4-BE49-F238E27FC236}">
                <a16:creationId xmlns:a16="http://schemas.microsoft.com/office/drawing/2014/main" id="{5AD5A958-0E3C-8C54-5AE7-277A18C38732}"/>
              </a:ext>
            </a:extLst>
          </p:cNvPr>
          <p:cNvSpPr>
            <a:spLocks noGrp="1"/>
          </p:cNvSpPr>
          <p:nvPr>
            <p:ph type="body" sz="quarter" idx="4294967295"/>
          </p:nvPr>
        </p:nvSpPr>
        <p:spPr>
          <a:xfrm>
            <a:off x="7302500" y="2509838"/>
            <a:ext cx="4889500" cy="4110037"/>
          </a:xfrm>
        </p:spPr>
        <p:txBody>
          <a:bodyPr>
            <a:normAutofit fontScale="92500" lnSpcReduction="10000"/>
          </a:bodyPr>
          <a:lstStyle/>
          <a:p>
            <a:pPr marL="0" marR="0" lvl="0" indent="0" algn="l" defTabSz="457200" rtl="0" eaLnBrk="1" fontAlgn="auto" latinLnBrk="0" hangingPunct="1">
              <a:lnSpc>
                <a:spcPct val="100000"/>
              </a:lnSpc>
              <a:spcBef>
                <a:spcPts val="1000"/>
              </a:spcBef>
              <a:spcAft>
                <a:spcPts val="0"/>
              </a:spcAft>
              <a:buClr>
                <a:srgbClr val="51839E"/>
              </a:buClr>
              <a:buSzPct val="80000"/>
              <a:buFontTx/>
              <a:buNone/>
              <a:tabLst/>
              <a:defRPr/>
            </a:pPr>
            <a:r>
              <a:rPr kumimoji="0" lang="en-US" sz="2600" b="0" i="0" u="none" strike="noStrike" kern="1200" cap="none" spc="0" normalizeH="0" baseline="0" noProof="0" dirty="0">
                <a:ln>
                  <a:noFill/>
                </a:ln>
                <a:solidFill>
                  <a:srgbClr val="000000">
                    <a:lumMod val="65000"/>
                    <a:lumOff val="35000"/>
                  </a:srgbClr>
                </a:solidFill>
                <a:effectLst/>
                <a:uLnTx/>
                <a:uFillTx/>
                <a:ea typeface="+mn-ea"/>
                <a:cs typeface="+mn-cs"/>
              </a:rPr>
              <a:t>Distributed Generation Program: retrofit</a:t>
            </a:r>
          </a:p>
          <a:p>
            <a:pPr defTabSz="457200">
              <a:lnSpc>
                <a:spcPct val="100000"/>
              </a:lnSpc>
              <a:buClr>
                <a:srgbClr val="51839E"/>
              </a:buClr>
              <a:buSzPct val="80000"/>
              <a:defRPr/>
            </a:pPr>
            <a:r>
              <a:rPr kumimoji="0" lang="en-US" sz="2600" b="0" i="0" u="none" strike="noStrike" kern="1200" cap="none" spc="0" normalizeH="0" baseline="0" noProof="0" dirty="0">
                <a:ln>
                  <a:noFill/>
                </a:ln>
                <a:solidFill>
                  <a:srgbClr val="000000">
                    <a:lumMod val="65000"/>
                    <a:lumOff val="35000"/>
                  </a:srgbClr>
                </a:solidFill>
                <a:effectLst/>
                <a:uLnTx/>
                <a:uFillTx/>
                <a:ea typeface="+mn-ea"/>
                <a:cs typeface="+mn-cs"/>
              </a:rPr>
              <a:t>Project cost: $</a:t>
            </a:r>
            <a:r>
              <a:rPr lang="en-US" sz="2600" dirty="0">
                <a:solidFill>
                  <a:srgbClr val="000000">
                    <a:lumMod val="65000"/>
                    <a:lumOff val="35000"/>
                  </a:srgbClr>
                </a:solidFill>
              </a:rPr>
              <a:t>1.3M</a:t>
            </a:r>
          </a:p>
          <a:p>
            <a:pPr lvl="1" defTabSz="457200">
              <a:lnSpc>
                <a:spcPct val="100000"/>
              </a:lnSpc>
              <a:buClr>
                <a:srgbClr val="51839E"/>
              </a:buClr>
              <a:buSzPct val="80000"/>
              <a:defRPr/>
            </a:pPr>
            <a:r>
              <a:rPr kumimoji="0" lang="en-US" sz="2200" b="0" i="0" u="none" strike="noStrike" kern="1200" cap="none" spc="0" normalizeH="0" baseline="0" noProof="0" dirty="0">
                <a:ln>
                  <a:noFill/>
                </a:ln>
                <a:solidFill>
                  <a:srgbClr val="000000">
                    <a:lumMod val="65000"/>
                    <a:lumOff val="35000"/>
                  </a:srgbClr>
                </a:solidFill>
                <a:effectLst/>
                <a:uLnTx/>
                <a:uFillTx/>
                <a:ea typeface="+mn-ea"/>
                <a:cs typeface="+mn-cs"/>
              </a:rPr>
              <a:t>Incentive: $</a:t>
            </a:r>
            <a:r>
              <a:rPr lang="en-US" sz="2200" dirty="0">
                <a:solidFill>
                  <a:srgbClr val="000000">
                    <a:lumMod val="65000"/>
                    <a:lumOff val="35000"/>
                  </a:srgbClr>
                </a:solidFill>
              </a:rPr>
              <a:t>625k</a:t>
            </a:r>
            <a:endParaRPr kumimoji="0" lang="en-US" sz="2200" b="0" i="0" u="none" strike="noStrike" kern="1200" cap="none" spc="0" normalizeH="0" baseline="0" noProof="0" dirty="0">
              <a:ln>
                <a:noFill/>
              </a:ln>
              <a:solidFill>
                <a:srgbClr val="000000">
                  <a:lumMod val="65000"/>
                  <a:lumOff val="35000"/>
                </a:srgbClr>
              </a:solidFill>
              <a:effectLst/>
              <a:uLnTx/>
              <a:uFillTx/>
              <a:ea typeface="+mn-ea"/>
              <a:cs typeface="+mn-cs"/>
            </a:endParaRPr>
          </a:p>
          <a:p>
            <a:pPr defTabSz="457200">
              <a:lnSpc>
                <a:spcPct val="100000"/>
              </a:lnSpc>
              <a:buClr>
                <a:srgbClr val="51839E"/>
              </a:buClr>
              <a:buSzPct val="80000"/>
              <a:defRPr/>
            </a:pPr>
            <a:r>
              <a:rPr kumimoji="0" lang="en-US" sz="2600" b="0" i="0" u="none" strike="noStrike" kern="1200" cap="none" spc="0" normalizeH="0" baseline="0" noProof="0" dirty="0">
                <a:ln>
                  <a:noFill/>
                </a:ln>
                <a:solidFill>
                  <a:srgbClr val="000000">
                    <a:lumMod val="65000"/>
                    <a:lumOff val="35000"/>
                  </a:srgbClr>
                </a:solidFill>
                <a:effectLst/>
                <a:uLnTx/>
                <a:uFillTx/>
                <a:ea typeface="+mn-ea"/>
                <a:cs typeface="+mn-cs"/>
              </a:rPr>
              <a:t>Annual energy savings</a:t>
            </a:r>
          </a:p>
          <a:p>
            <a:pPr lvl="1" defTabSz="457200">
              <a:lnSpc>
                <a:spcPct val="100000"/>
              </a:lnSpc>
              <a:buClr>
                <a:srgbClr val="51839E"/>
              </a:buClr>
              <a:buSzPct val="80000"/>
              <a:defRPr/>
            </a:pPr>
            <a:r>
              <a:rPr kumimoji="0" lang="en-US" sz="2200" b="0" i="0" u="none" strike="noStrike" kern="1200" cap="none" spc="0" normalizeH="0" baseline="0" noProof="0" dirty="0">
                <a:ln>
                  <a:noFill/>
                </a:ln>
                <a:solidFill>
                  <a:srgbClr val="000000">
                    <a:lumMod val="65000"/>
                    <a:lumOff val="35000"/>
                  </a:srgbClr>
                </a:solidFill>
                <a:effectLst/>
                <a:uLnTx/>
                <a:uFillTx/>
                <a:ea typeface="+mn-ea"/>
                <a:cs typeface="+mn-cs"/>
              </a:rPr>
              <a:t>2,200,000 kWh/year electric</a:t>
            </a:r>
          </a:p>
          <a:p>
            <a:pPr defTabSz="457200">
              <a:lnSpc>
                <a:spcPct val="100000"/>
              </a:lnSpc>
              <a:buClr>
                <a:srgbClr val="51839E"/>
              </a:buClr>
              <a:buSzPct val="80000"/>
              <a:defRPr/>
            </a:pPr>
            <a:r>
              <a:rPr kumimoji="0" lang="en-US" sz="2600" b="0" i="0" u="none" strike="noStrike" kern="1200" cap="none" spc="0" normalizeH="0" baseline="0" noProof="0" dirty="0">
                <a:ln>
                  <a:noFill/>
                </a:ln>
                <a:solidFill>
                  <a:srgbClr val="000000">
                    <a:lumMod val="65000"/>
                    <a:lumOff val="35000"/>
                  </a:srgbClr>
                </a:solidFill>
                <a:effectLst/>
                <a:uLnTx/>
                <a:uFillTx/>
                <a:ea typeface="+mn-ea"/>
                <a:cs typeface="+mn-cs"/>
              </a:rPr>
              <a:t>Return on investment</a:t>
            </a:r>
          </a:p>
          <a:p>
            <a:pPr marL="742950" lvl="1" indent="-285750" defTabSz="457200">
              <a:lnSpc>
                <a:spcPct val="100000"/>
              </a:lnSpc>
              <a:spcBef>
                <a:spcPts val="1000"/>
              </a:spcBef>
              <a:buClr>
                <a:srgbClr val="51839E"/>
              </a:buClr>
              <a:buSzPct val="80000"/>
              <a:defRPr/>
            </a:pPr>
            <a:r>
              <a:rPr kumimoji="0" lang="en-US" sz="2200" b="0" i="0" u="none" strike="noStrike" kern="1200" cap="none" spc="0" normalizeH="0" baseline="0" noProof="0" dirty="0">
                <a:ln>
                  <a:noFill/>
                </a:ln>
                <a:solidFill>
                  <a:srgbClr val="000000">
                    <a:lumMod val="65000"/>
                    <a:lumOff val="35000"/>
                  </a:srgbClr>
                </a:solidFill>
                <a:effectLst/>
                <a:uLnTx/>
                <a:uFillTx/>
                <a:ea typeface="+mn-ea"/>
                <a:cs typeface="+mn-cs"/>
              </a:rPr>
              <a:t>Less than 4 years after incentive</a:t>
            </a:r>
          </a:p>
          <a:p>
            <a:pPr marL="285750" marR="0" lvl="0" indent="-285750" algn="l" defTabSz="457200" rtl="0" eaLnBrk="1" fontAlgn="auto" latinLnBrk="0" hangingPunct="1">
              <a:lnSpc>
                <a:spcPct val="100000"/>
              </a:lnSpc>
              <a:spcBef>
                <a:spcPts val="1000"/>
              </a:spcBef>
              <a:spcAft>
                <a:spcPts val="0"/>
              </a:spcAft>
              <a:buClr>
                <a:srgbClr val="51839E"/>
              </a:buClr>
              <a:buSzPct val="80000"/>
              <a:buFont typeface="Arial" panose="020B0604020202020204" pitchFamily="34" charset="0"/>
              <a:buChar char="•"/>
              <a:tabLst/>
              <a:defRPr/>
            </a:pPr>
            <a:r>
              <a:rPr lang="en-US" sz="2600" dirty="0">
                <a:solidFill>
                  <a:srgbClr val="000000">
                    <a:lumMod val="65000"/>
                    <a:lumOff val="35000"/>
                  </a:srgbClr>
                </a:solidFill>
              </a:rPr>
              <a:t>CHP now eligible for 30% Investment Tax Credit (ITC</a:t>
            </a:r>
            <a:r>
              <a:rPr lang="en-US" sz="2600" dirty="0">
                <a:solidFill>
                  <a:srgbClr val="000000">
                    <a:lumMod val="65000"/>
                    <a:lumOff val="35000"/>
                  </a:srgbClr>
                </a:solidFill>
                <a:latin typeface="Calibri" panose="020F0502020204030204"/>
              </a:rPr>
              <a:t>)</a:t>
            </a:r>
            <a:endParaRPr lang="en-US" sz="2600" dirty="0"/>
          </a:p>
        </p:txBody>
      </p:sp>
      <p:sp>
        <p:nvSpPr>
          <p:cNvPr id="5" name="Text Placeholder 3">
            <a:extLst>
              <a:ext uri="{FF2B5EF4-FFF2-40B4-BE49-F238E27FC236}">
                <a16:creationId xmlns:a16="http://schemas.microsoft.com/office/drawing/2014/main" id="{5950B279-596F-2FE5-2591-3C1213DC497B}"/>
              </a:ext>
            </a:extLst>
          </p:cNvPr>
          <p:cNvSpPr txBox="1">
            <a:spLocks/>
          </p:cNvSpPr>
          <p:nvPr/>
        </p:nvSpPr>
        <p:spPr>
          <a:xfrm>
            <a:off x="603225" y="1804211"/>
            <a:ext cx="9792546" cy="630821"/>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100000"/>
              <a:buFont typeface="Arial" panose="020B0604020202020204" pitchFamily="34" charset="0"/>
              <a:buChar char="•"/>
              <a:defRPr sz="1800" kern="1200">
                <a:solidFill>
                  <a:schemeClr val="tx1">
                    <a:lumMod val="65000"/>
                    <a:lumOff val="3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70000"/>
              <a:buFont typeface="Courier New" panose="02070309020205020404" pitchFamily="49" charset="0"/>
              <a:buChar char="o"/>
              <a:defRPr sz="1600" kern="1200">
                <a:solidFill>
                  <a:schemeClr val="tx1">
                    <a:lumMod val="65000"/>
                    <a:lumOff val="3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100000"/>
              <a:buFont typeface="Arial" panose="020B0604020202020204" pitchFamily="34" charset="0"/>
              <a:buChar char="•"/>
              <a:defRPr sz="1400" kern="1200">
                <a:solidFill>
                  <a:schemeClr val="tx1">
                    <a:lumMod val="65000"/>
                    <a:lumOff val="3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70000"/>
              <a:buFont typeface="Courier New" panose="02070309020205020404" pitchFamily="49" charset="0"/>
              <a:buChar char="o"/>
              <a:defRPr sz="1200" kern="1200">
                <a:solidFill>
                  <a:schemeClr val="tx1">
                    <a:lumMod val="65000"/>
                    <a:lumOff val="3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100000"/>
              <a:buFont typeface="Arial" panose="020B0604020202020204" pitchFamily="34" charset="0"/>
              <a:buChar char="•"/>
              <a:defRPr sz="1200" kern="1200">
                <a:solidFill>
                  <a:schemeClr val="tx1">
                    <a:lumMod val="65000"/>
                    <a:lumOff val="3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
                <a:srgbClr val="51839E"/>
              </a:buClr>
              <a:buSzPct val="80000"/>
              <a:buFontTx/>
              <a:buNone/>
              <a:defRPr/>
            </a:pPr>
            <a:r>
              <a:rPr lang="en-US" dirty="0">
                <a:solidFill>
                  <a:srgbClr val="000000">
                    <a:lumMod val="65000"/>
                    <a:lumOff val="35000"/>
                  </a:srgbClr>
                </a:solidFill>
              </a:rPr>
              <a:t>Combined heat and power is a great solution for facilities with continuous thermal loads and produces the best return on investment when there is access to low-cost fuels (NG or biomass). </a:t>
            </a:r>
            <a:endParaRPr lang="en-US" dirty="0"/>
          </a:p>
        </p:txBody>
      </p:sp>
    </p:spTree>
    <p:extLst>
      <p:ext uri="{BB962C8B-B14F-4D97-AF65-F5344CB8AC3E}">
        <p14:creationId xmlns:p14="http://schemas.microsoft.com/office/powerpoint/2010/main" val="39884651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66C6B-FC87-5022-4E5B-9C0AD892E95B}"/>
              </a:ext>
            </a:extLst>
          </p:cNvPr>
          <p:cNvSpPr>
            <a:spLocks noGrp="1"/>
          </p:cNvSpPr>
          <p:nvPr>
            <p:ph type="title"/>
          </p:nvPr>
        </p:nvSpPr>
        <p:spPr/>
        <p:txBody>
          <a:bodyPr>
            <a:normAutofit fontScale="90000"/>
          </a:bodyPr>
          <a:lstStyle/>
          <a:p>
            <a:r>
              <a:rPr lang="en-US" dirty="0"/>
              <a:t>High Efficiency Compressed Air Systems</a:t>
            </a:r>
          </a:p>
        </p:txBody>
      </p:sp>
      <p:sp>
        <p:nvSpPr>
          <p:cNvPr id="3" name="Text Placeholder 2">
            <a:extLst>
              <a:ext uri="{FF2B5EF4-FFF2-40B4-BE49-F238E27FC236}">
                <a16:creationId xmlns:a16="http://schemas.microsoft.com/office/drawing/2014/main" id="{156E08AC-8ED2-B9A2-0CA2-A1CB09283FE3}"/>
              </a:ext>
            </a:extLst>
          </p:cNvPr>
          <p:cNvSpPr>
            <a:spLocks noGrp="1"/>
          </p:cNvSpPr>
          <p:nvPr>
            <p:ph idx="1"/>
          </p:nvPr>
        </p:nvSpPr>
        <p:spPr>
          <a:xfrm>
            <a:off x="777775" y="2478841"/>
            <a:ext cx="5177963" cy="4132351"/>
          </a:xfrm>
        </p:spPr>
        <p:txBody>
          <a:bodyPr>
            <a:normAutofit lnSpcReduction="10000"/>
          </a:bodyPr>
          <a:lstStyle/>
          <a:p>
            <a:pPr marL="0" indent="0">
              <a:buNone/>
            </a:pPr>
            <a:r>
              <a:rPr lang="en-US" dirty="0"/>
              <a:t>Electric Program: end of life replacement</a:t>
            </a:r>
          </a:p>
          <a:p>
            <a:pPr marL="285750" indent="-285750">
              <a:buFont typeface="Arial" panose="020B0604020202020204" pitchFamily="34" charset="0"/>
              <a:buChar char="•"/>
            </a:pPr>
            <a:r>
              <a:rPr lang="en-US" dirty="0"/>
              <a:t>Additional cost for high efficiency system: $300k</a:t>
            </a:r>
          </a:p>
          <a:p>
            <a:pPr marL="742950" lvl="1" indent="-285750">
              <a:buFont typeface="Arial" panose="020B0604020202020204" pitchFamily="34" charset="0"/>
              <a:buChar char="•"/>
            </a:pPr>
            <a:r>
              <a:rPr lang="en-US" dirty="0"/>
              <a:t>Incentive: $180k</a:t>
            </a:r>
          </a:p>
          <a:p>
            <a:pPr marL="285750" indent="-285750">
              <a:buFont typeface="Arial" panose="020B0604020202020204" pitchFamily="34" charset="0"/>
              <a:buChar char="•"/>
            </a:pPr>
            <a:r>
              <a:rPr lang="en-US" dirty="0"/>
              <a:t>Annual energy savings</a:t>
            </a:r>
          </a:p>
          <a:p>
            <a:pPr marL="742950" lvl="1" indent="-285750">
              <a:buFont typeface="Arial" panose="020B0604020202020204" pitchFamily="34" charset="0"/>
              <a:buChar char="•"/>
            </a:pPr>
            <a:r>
              <a:rPr lang="en-US" sz="2200" dirty="0"/>
              <a:t>700,000 kWh/year electric</a:t>
            </a:r>
          </a:p>
          <a:p>
            <a:pPr marL="285750" indent="-285750">
              <a:buFont typeface="Arial" panose="020B0604020202020204" pitchFamily="34" charset="0"/>
              <a:buChar char="•"/>
            </a:pPr>
            <a:r>
              <a:rPr lang="en-US" sz="2600" dirty="0"/>
              <a:t>Return on investment</a:t>
            </a:r>
          </a:p>
          <a:p>
            <a:pPr marL="742950" lvl="1" indent="-285750">
              <a:buFont typeface="Arial" panose="020B0604020202020204" pitchFamily="34" charset="0"/>
              <a:buChar char="•"/>
            </a:pPr>
            <a:r>
              <a:rPr lang="en-US" sz="2200" dirty="0"/>
              <a:t>Less than 2 years after incentive</a:t>
            </a:r>
          </a:p>
          <a:p>
            <a:endParaRPr lang="en-US" dirty="0"/>
          </a:p>
        </p:txBody>
      </p:sp>
      <p:sp>
        <p:nvSpPr>
          <p:cNvPr id="5" name="Slide Number Placeholder 4">
            <a:extLst>
              <a:ext uri="{FF2B5EF4-FFF2-40B4-BE49-F238E27FC236}">
                <a16:creationId xmlns:a16="http://schemas.microsoft.com/office/drawing/2014/main" id="{778685DA-DD0D-39C6-F016-EFCEFC1B2B43}"/>
              </a:ext>
            </a:extLst>
          </p:cNvPr>
          <p:cNvSpPr>
            <a:spLocks noGrp="1"/>
          </p:cNvSpPr>
          <p:nvPr>
            <p:ph type="sldNum" sz="quarter" idx="12"/>
          </p:nvPr>
        </p:nvSpPr>
        <p:spPr/>
        <p:txBody>
          <a:bodyPr/>
          <a:lstStyle/>
          <a:p>
            <a:fld id="{4573CFF5-95FE-48F1-8536-9021E3950276}" type="slidenum">
              <a:rPr lang="en-US" smtClean="0"/>
              <a:t>55</a:t>
            </a:fld>
            <a:endParaRPr lang="en-US" dirty="0"/>
          </a:p>
        </p:txBody>
      </p:sp>
      <p:pic>
        <p:nvPicPr>
          <p:cNvPr id="4" name="Picture 3">
            <a:extLst>
              <a:ext uri="{FF2B5EF4-FFF2-40B4-BE49-F238E27FC236}">
                <a16:creationId xmlns:a16="http://schemas.microsoft.com/office/drawing/2014/main" id="{8E89B42D-30FE-6418-4BB5-2227CF3C7E88}"/>
              </a:ext>
            </a:extLst>
          </p:cNvPr>
          <p:cNvPicPr>
            <a:picLocks noChangeAspect="1"/>
          </p:cNvPicPr>
          <p:nvPr/>
        </p:nvPicPr>
        <p:blipFill>
          <a:blip r:embed="rId3"/>
          <a:stretch>
            <a:fillRect/>
          </a:stretch>
        </p:blipFill>
        <p:spPr>
          <a:xfrm>
            <a:off x="6031053" y="2168878"/>
            <a:ext cx="5869288" cy="4140482"/>
          </a:xfrm>
          <a:prstGeom prst="rect">
            <a:avLst/>
          </a:prstGeom>
        </p:spPr>
      </p:pic>
      <p:sp>
        <p:nvSpPr>
          <p:cNvPr id="6" name="Text Placeholder 3">
            <a:extLst>
              <a:ext uri="{FF2B5EF4-FFF2-40B4-BE49-F238E27FC236}">
                <a16:creationId xmlns:a16="http://schemas.microsoft.com/office/drawing/2014/main" id="{AA1950EF-0002-AE2F-20CA-1C5472185BA4}"/>
              </a:ext>
            </a:extLst>
          </p:cNvPr>
          <p:cNvSpPr txBox="1">
            <a:spLocks/>
          </p:cNvSpPr>
          <p:nvPr/>
        </p:nvSpPr>
        <p:spPr>
          <a:xfrm>
            <a:off x="777775" y="1728216"/>
            <a:ext cx="9792546" cy="98902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100000"/>
              <a:buFont typeface="Arial" panose="020B0604020202020204" pitchFamily="34" charset="0"/>
              <a:buChar char="•"/>
              <a:defRPr sz="1800" kern="1200">
                <a:solidFill>
                  <a:schemeClr val="tx1">
                    <a:lumMod val="65000"/>
                    <a:lumOff val="3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70000"/>
              <a:buFont typeface="Courier New" panose="02070309020205020404" pitchFamily="49" charset="0"/>
              <a:buChar char="o"/>
              <a:defRPr sz="1600" kern="1200">
                <a:solidFill>
                  <a:schemeClr val="tx1">
                    <a:lumMod val="65000"/>
                    <a:lumOff val="3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100000"/>
              <a:buFont typeface="Arial" panose="020B0604020202020204" pitchFamily="34" charset="0"/>
              <a:buChar char="•"/>
              <a:defRPr sz="1400" kern="1200">
                <a:solidFill>
                  <a:schemeClr val="tx1">
                    <a:lumMod val="65000"/>
                    <a:lumOff val="3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70000"/>
              <a:buFont typeface="Courier New" panose="02070309020205020404" pitchFamily="49" charset="0"/>
              <a:buChar char="o"/>
              <a:defRPr sz="1200" kern="1200">
                <a:solidFill>
                  <a:schemeClr val="tx1">
                    <a:lumMod val="65000"/>
                    <a:lumOff val="3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100000"/>
              <a:buFont typeface="Arial" panose="020B0604020202020204" pitchFamily="34" charset="0"/>
              <a:buChar char="•"/>
              <a:defRPr sz="1200" kern="1200">
                <a:solidFill>
                  <a:schemeClr val="tx1">
                    <a:lumMod val="65000"/>
                    <a:lumOff val="3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
                <a:srgbClr val="51839E"/>
              </a:buClr>
              <a:buSzPct val="80000"/>
              <a:buFontTx/>
              <a:buNone/>
              <a:defRPr/>
            </a:pPr>
            <a:r>
              <a:rPr lang="en-US" dirty="0">
                <a:solidFill>
                  <a:srgbClr val="000000">
                    <a:lumMod val="65000"/>
                    <a:lumOff val="35000"/>
                  </a:srgbClr>
                </a:solidFill>
              </a:rPr>
              <a:t>Project included high efficiency compressors, dryers, controls and piping improvements to allow reduction of operating pressures. </a:t>
            </a:r>
            <a:endParaRPr lang="en-US" dirty="0"/>
          </a:p>
        </p:txBody>
      </p:sp>
    </p:spTree>
    <p:extLst>
      <p:ext uri="{BB962C8B-B14F-4D97-AF65-F5344CB8AC3E}">
        <p14:creationId xmlns:p14="http://schemas.microsoft.com/office/powerpoint/2010/main" val="39196513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B41B0-A688-E265-B5E3-95896384E3E9}"/>
              </a:ext>
            </a:extLst>
          </p:cNvPr>
          <p:cNvSpPr>
            <a:spLocks noGrp="1"/>
          </p:cNvSpPr>
          <p:nvPr>
            <p:ph type="title"/>
          </p:nvPr>
        </p:nvSpPr>
        <p:spPr/>
        <p:txBody>
          <a:bodyPr>
            <a:normAutofit fontScale="90000"/>
          </a:bodyPr>
          <a:lstStyle/>
          <a:p>
            <a:r>
              <a:rPr lang="en-US" dirty="0"/>
              <a:t>High Efficiency Power Supply for Induction Furnace</a:t>
            </a:r>
          </a:p>
        </p:txBody>
      </p:sp>
      <p:pic>
        <p:nvPicPr>
          <p:cNvPr id="9" name="Content Placeholder 8" descr="A large blue machine with a screen and a blue barrel&#10;&#10;Description automatically generated with medium confidence">
            <a:extLst>
              <a:ext uri="{FF2B5EF4-FFF2-40B4-BE49-F238E27FC236}">
                <a16:creationId xmlns:a16="http://schemas.microsoft.com/office/drawing/2014/main" id="{50DC0CA1-CC79-4F13-06A8-AC43425E98D8}"/>
              </a:ext>
            </a:extLst>
          </p:cNvPr>
          <p:cNvPicPr>
            <a:picLocks noGrp="1" noChangeAspect="1"/>
          </p:cNvPicPr>
          <p:nvPr>
            <p:ph idx="1"/>
          </p:nvPr>
        </p:nvPicPr>
        <p:blipFill>
          <a:blip r:embed="rId2"/>
          <a:stretch>
            <a:fillRect/>
          </a:stretch>
        </p:blipFill>
        <p:spPr>
          <a:xfrm>
            <a:off x="7217510" y="1996992"/>
            <a:ext cx="4745851" cy="4244308"/>
          </a:xfrm>
          <a:prstGeom prst="rect">
            <a:avLst/>
          </a:prstGeom>
        </p:spPr>
      </p:pic>
      <p:sp>
        <p:nvSpPr>
          <p:cNvPr id="3" name="Slide Number Placeholder 2">
            <a:extLst>
              <a:ext uri="{FF2B5EF4-FFF2-40B4-BE49-F238E27FC236}">
                <a16:creationId xmlns:a16="http://schemas.microsoft.com/office/drawing/2014/main" id="{4DDC0C47-7E6C-2F89-8B0F-AC87E64D3564}"/>
              </a:ext>
            </a:extLst>
          </p:cNvPr>
          <p:cNvSpPr>
            <a:spLocks noGrp="1"/>
          </p:cNvSpPr>
          <p:nvPr>
            <p:ph type="sldNum" sz="quarter" idx="12"/>
          </p:nvPr>
        </p:nvSpPr>
        <p:spPr/>
        <p:txBody>
          <a:bodyPr/>
          <a:lstStyle/>
          <a:p>
            <a:fld id="{4573CFF5-95FE-48F1-8536-9021E3950276}" type="slidenum">
              <a:rPr lang="en-US" smtClean="0"/>
              <a:t>56</a:t>
            </a:fld>
            <a:endParaRPr lang="en-US" dirty="0"/>
          </a:p>
        </p:txBody>
      </p:sp>
      <p:sp>
        <p:nvSpPr>
          <p:cNvPr id="4" name="Text Placeholder 3">
            <a:extLst>
              <a:ext uri="{FF2B5EF4-FFF2-40B4-BE49-F238E27FC236}">
                <a16:creationId xmlns:a16="http://schemas.microsoft.com/office/drawing/2014/main" id="{0679866B-3A03-BAEB-E39F-F2D63C24E10B}"/>
              </a:ext>
            </a:extLst>
          </p:cNvPr>
          <p:cNvSpPr>
            <a:spLocks noGrp="1"/>
          </p:cNvSpPr>
          <p:nvPr>
            <p:ph type="body" sz="quarter" idx="4294967295"/>
          </p:nvPr>
        </p:nvSpPr>
        <p:spPr>
          <a:xfrm>
            <a:off x="0" y="2570163"/>
            <a:ext cx="6316663" cy="3630612"/>
          </a:xfrm>
        </p:spPr>
        <p:txBody>
          <a:bodyPr>
            <a:normAutofit fontScale="92500"/>
          </a:bodyPr>
          <a:lstStyle/>
          <a:p>
            <a:pPr marL="0" marR="0" lvl="0" indent="0" algn="l" defTabSz="457200" rtl="0" eaLnBrk="1" fontAlgn="auto" latinLnBrk="0" hangingPunct="1">
              <a:lnSpc>
                <a:spcPct val="100000"/>
              </a:lnSpc>
              <a:spcBef>
                <a:spcPts val="1000"/>
              </a:spcBef>
              <a:spcAft>
                <a:spcPts val="0"/>
              </a:spcAft>
              <a:buClr>
                <a:srgbClr val="51839E"/>
              </a:buClr>
              <a:buSzPct val="80000"/>
              <a:buFontTx/>
              <a:buNone/>
              <a:tabLst/>
              <a:defRPr/>
            </a:pPr>
            <a:r>
              <a:rPr kumimoji="0" lang="en-US" sz="2600" b="0" i="0" u="none" strike="noStrike" kern="1200" cap="none" spc="0" normalizeH="0" baseline="0" noProof="0" dirty="0">
                <a:ln>
                  <a:noFill/>
                </a:ln>
                <a:solidFill>
                  <a:srgbClr val="000000">
                    <a:lumMod val="65000"/>
                    <a:lumOff val="35000"/>
                  </a:srgbClr>
                </a:solidFill>
                <a:effectLst/>
                <a:uLnTx/>
                <a:uFillTx/>
                <a:ea typeface="+mn-ea"/>
                <a:cs typeface="+mn-cs"/>
              </a:rPr>
              <a:t>Electric Program: end of life replacement</a:t>
            </a:r>
          </a:p>
          <a:p>
            <a:pPr defTabSz="457200">
              <a:lnSpc>
                <a:spcPct val="100000"/>
              </a:lnSpc>
              <a:buClr>
                <a:srgbClr val="51839E"/>
              </a:buClr>
              <a:buSzPct val="80000"/>
              <a:defRPr/>
            </a:pPr>
            <a:r>
              <a:rPr kumimoji="0" lang="en-US" sz="2600" b="0" i="0" u="none" strike="noStrike" kern="1200" cap="none" spc="0" normalizeH="0" baseline="0" noProof="0" dirty="0">
                <a:ln>
                  <a:noFill/>
                </a:ln>
                <a:solidFill>
                  <a:srgbClr val="000000">
                    <a:lumMod val="65000"/>
                    <a:lumOff val="35000"/>
                  </a:srgbClr>
                </a:solidFill>
                <a:effectLst/>
                <a:uLnTx/>
                <a:uFillTx/>
                <a:ea typeface="+mn-ea"/>
                <a:cs typeface="+mn-cs"/>
              </a:rPr>
              <a:t>Additional cost for high efficiency unit: $45k</a:t>
            </a:r>
          </a:p>
          <a:p>
            <a:pPr lvl="1" defTabSz="457200">
              <a:lnSpc>
                <a:spcPct val="100000"/>
              </a:lnSpc>
              <a:buClr>
                <a:srgbClr val="51839E"/>
              </a:buClr>
              <a:buSzPct val="80000"/>
              <a:defRPr/>
            </a:pPr>
            <a:r>
              <a:rPr kumimoji="0" lang="en-US" sz="2200" b="0" i="0" u="none" strike="noStrike" kern="1200" cap="none" spc="0" normalizeH="0" baseline="0" noProof="0" dirty="0">
                <a:ln>
                  <a:noFill/>
                </a:ln>
                <a:solidFill>
                  <a:srgbClr val="000000">
                    <a:lumMod val="65000"/>
                    <a:lumOff val="35000"/>
                  </a:srgbClr>
                </a:solidFill>
                <a:effectLst/>
                <a:uLnTx/>
                <a:uFillTx/>
                <a:ea typeface="+mn-ea"/>
                <a:cs typeface="+mn-cs"/>
              </a:rPr>
              <a:t>Incentive: $33k</a:t>
            </a:r>
          </a:p>
          <a:p>
            <a:pPr defTabSz="457200">
              <a:lnSpc>
                <a:spcPct val="100000"/>
              </a:lnSpc>
              <a:buClr>
                <a:srgbClr val="51839E"/>
              </a:buClr>
              <a:buSzPct val="80000"/>
              <a:defRPr/>
            </a:pPr>
            <a:r>
              <a:rPr kumimoji="0" lang="en-US" sz="2600" b="0" i="0" u="none" strike="noStrike" kern="1200" cap="none" spc="0" normalizeH="0" baseline="0" noProof="0" dirty="0">
                <a:ln>
                  <a:noFill/>
                </a:ln>
                <a:solidFill>
                  <a:srgbClr val="000000">
                    <a:lumMod val="65000"/>
                    <a:lumOff val="35000"/>
                  </a:srgbClr>
                </a:solidFill>
                <a:effectLst/>
                <a:uLnTx/>
                <a:uFillTx/>
                <a:ea typeface="+mn-ea"/>
                <a:cs typeface="+mn-cs"/>
              </a:rPr>
              <a:t>Annual energy savings </a:t>
            </a:r>
          </a:p>
          <a:p>
            <a:pPr lvl="1" defTabSz="457200">
              <a:lnSpc>
                <a:spcPct val="100000"/>
              </a:lnSpc>
              <a:buClr>
                <a:srgbClr val="51839E"/>
              </a:buClr>
              <a:buSzPct val="80000"/>
              <a:defRPr/>
            </a:pPr>
            <a:r>
              <a:rPr kumimoji="0" lang="en-US" sz="2200" b="0" i="0" u="none" strike="noStrike" kern="1200" cap="none" spc="0" normalizeH="0" baseline="0" noProof="0" dirty="0">
                <a:ln>
                  <a:noFill/>
                </a:ln>
                <a:solidFill>
                  <a:srgbClr val="000000">
                    <a:lumMod val="65000"/>
                    <a:lumOff val="35000"/>
                  </a:srgbClr>
                </a:solidFill>
                <a:effectLst/>
                <a:uLnTx/>
                <a:uFillTx/>
                <a:ea typeface="+mn-ea"/>
                <a:cs typeface="+mn-cs"/>
              </a:rPr>
              <a:t>167,000 kWh/year electric</a:t>
            </a:r>
          </a:p>
          <a:p>
            <a:pPr defTabSz="457200">
              <a:lnSpc>
                <a:spcPct val="100000"/>
              </a:lnSpc>
              <a:buClr>
                <a:srgbClr val="51839E"/>
              </a:buClr>
              <a:buSzPct val="80000"/>
              <a:defRPr/>
            </a:pPr>
            <a:r>
              <a:rPr kumimoji="0" lang="en-US" sz="2600" b="0" i="0" u="none" strike="noStrike" kern="1200" cap="none" spc="0" normalizeH="0" baseline="0" noProof="0" dirty="0">
                <a:ln>
                  <a:noFill/>
                </a:ln>
                <a:solidFill>
                  <a:srgbClr val="000000">
                    <a:lumMod val="65000"/>
                    <a:lumOff val="35000"/>
                  </a:srgbClr>
                </a:solidFill>
                <a:effectLst/>
                <a:uLnTx/>
                <a:uFillTx/>
                <a:ea typeface="+mn-ea"/>
                <a:cs typeface="+mn-cs"/>
              </a:rPr>
              <a:t>Return on investment</a:t>
            </a:r>
          </a:p>
          <a:p>
            <a:pPr marL="742950" lvl="1" indent="-285750" defTabSz="457200">
              <a:lnSpc>
                <a:spcPct val="100000"/>
              </a:lnSpc>
              <a:spcBef>
                <a:spcPts val="1000"/>
              </a:spcBef>
              <a:buClr>
                <a:srgbClr val="51839E"/>
              </a:buClr>
              <a:buSzPct val="80000"/>
              <a:defRPr/>
            </a:pPr>
            <a:r>
              <a:rPr kumimoji="0" lang="en-US" sz="2200" b="0" i="0" u="none" strike="noStrike" kern="1200" cap="none" spc="0" normalizeH="0" baseline="0" noProof="0" dirty="0">
                <a:ln>
                  <a:noFill/>
                </a:ln>
                <a:solidFill>
                  <a:srgbClr val="000000">
                    <a:lumMod val="65000"/>
                    <a:lumOff val="35000"/>
                  </a:srgbClr>
                </a:solidFill>
                <a:effectLst/>
                <a:uLnTx/>
                <a:uFillTx/>
                <a:ea typeface="+mn-ea"/>
                <a:cs typeface="+mn-cs"/>
              </a:rPr>
              <a:t>Close to 1 year after incentive</a:t>
            </a:r>
          </a:p>
          <a:p>
            <a:pPr marL="0" indent="0">
              <a:buNone/>
            </a:pPr>
            <a:endParaRPr lang="en-US" dirty="0"/>
          </a:p>
        </p:txBody>
      </p:sp>
      <p:sp>
        <p:nvSpPr>
          <p:cNvPr id="7" name="Text Placeholder 3">
            <a:extLst>
              <a:ext uri="{FF2B5EF4-FFF2-40B4-BE49-F238E27FC236}">
                <a16:creationId xmlns:a16="http://schemas.microsoft.com/office/drawing/2014/main" id="{D6AD9F7E-2A69-0E93-AB27-A8B350B13FB3}"/>
              </a:ext>
            </a:extLst>
          </p:cNvPr>
          <p:cNvSpPr txBox="1">
            <a:spLocks/>
          </p:cNvSpPr>
          <p:nvPr/>
        </p:nvSpPr>
        <p:spPr>
          <a:xfrm>
            <a:off x="836963" y="1841081"/>
            <a:ext cx="7107204" cy="630821"/>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100000"/>
              <a:buFont typeface="Arial" panose="020B0604020202020204" pitchFamily="34" charset="0"/>
              <a:buChar char="•"/>
              <a:defRPr sz="1800" kern="1200">
                <a:solidFill>
                  <a:schemeClr val="tx1">
                    <a:lumMod val="65000"/>
                    <a:lumOff val="3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70000"/>
              <a:buFont typeface="Courier New" panose="02070309020205020404" pitchFamily="49" charset="0"/>
              <a:buChar char="o"/>
              <a:defRPr sz="1600" kern="1200">
                <a:solidFill>
                  <a:schemeClr val="tx1">
                    <a:lumMod val="65000"/>
                    <a:lumOff val="3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100000"/>
              <a:buFont typeface="Arial" panose="020B0604020202020204" pitchFamily="34" charset="0"/>
              <a:buChar char="•"/>
              <a:defRPr sz="1400" kern="1200">
                <a:solidFill>
                  <a:schemeClr val="tx1">
                    <a:lumMod val="65000"/>
                    <a:lumOff val="3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70000"/>
              <a:buFont typeface="Courier New" panose="02070309020205020404" pitchFamily="49" charset="0"/>
              <a:buChar char="o"/>
              <a:defRPr sz="1200" kern="1200">
                <a:solidFill>
                  <a:schemeClr val="tx1">
                    <a:lumMod val="65000"/>
                    <a:lumOff val="3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100000"/>
              <a:buFont typeface="Arial" panose="020B0604020202020204" pitchFamily="34" charset="0"/>
              <a:buChar char="•"/>
              <a:defRPr sz="1200" kern="1200">
                <a:solidFill>
                  <a:schemeClr val="tx1">
                    <a:lumMod val="65000"/>
                    <a:lumOff val="3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Clr>
                <a:srgbClr val="51839E"/>
              </a:buClr>
              <a:buSzPct val="80000"/>
              <a:buFontTx/>
              <a:buNone/>
              <a:defRPr/>
            </a:pPr>
            <a:r>
              <a:rPr lang="en-US" dirty="0">
                <a:solidFill>
                  <a:srgbClr val="000000">
                    <a:lumMod val="65000"/>
                    <a:lumOff val="35000"/>
                  </a:srgbClr>
                </a:solidFill>
              </a:rPr>
              <a:t>Reduces losses associated with power supply for electric induction furnaces.</a:t>
            </a:r>
            <a:endParaRPr lang="en-US" dirty="0"/>
          </a:p>
        </p:txBody>
      </p:sp>
    </p:spTree>
    <p:extLst>
      <p:ext uri="{BB962C8B-B14F-4D97-AF65-F5344CB8AC3E}">
        <p14:creationId xmlns:p14="http://schemas.microsoft.com/office/powerpoint/2010/main" val="18584127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71953-A387-4398-9420-8BC9FA11AC5B}"/>
              </a:ext>
            </a:extLst>
          </p:cNvPr>
          <p:cNvSpPr>
            <a:spLocks noGrp="1"/>
          </p:cNvSpPr>
          <p:nvPr>
            <p:ph type="ctrTitle"/>
          </p:nvPr>
        </p:nvSpPr>
        <p:spPr/>
        <p:txBody>
          <a:bodyPr>
            <a:normAutofit fontScale="90000"/>
          </a:bodyPr>
          <a:lstStyle/>
          <a:p>
            <a:r>
              <a:rPr lang="en-US" dirty="0"/>
              <a:t>Efficiency Maine Projects at Texas Instruments – MFAB</a:t>
            </a:r>
          </a:p>
        </p:txBody>
      </p:sp>
      <p:sp>
        <p:nvSpPr>
          <p:cNvPr id="3" name="Subtitle 2">
            <a:extLst>
              <a:ext uri="{FF2B5EF4-FFF2-40B4-BE49-F238E27FC236}">
                <a16:creationId xmlns:a16="http://schemas.microsoft.com/office/drawing/2014/main" id="{164DB4EC-7D4C-4B74-AD97-D6AD6E806A42}"/>
              </a:ext>
            </a:extLst>
          </p:cNvPr>
          <p:cNvSpPr>
            <a:spLocks noGrp="1"/>
          </p:cNvSpPr>
          <p:nvPr>
            <p:ph type="subTitle" idx="1"/>
          </p:nvPr>
        </p:nvSpPr>
        <p:spPr/>
        <p:txBody>
          <a:bodyPr/>
          <a:lstStyle/>
          <a:p>
            <a:r>
              <a:rPr lang="en-US" dirty="0"/>
              <a:t>24 May 2024</a:t>
            </a:r>
          </a:p>
        </p:txBody>
      </p:sp>
      <p:sp>
        <p:nvSpPr>
          <p:cNvPr id="4" name="Slide Number Placeholder 3">
            <a:extLst>
              <a:ext uri="{FF2B5EF4-FFF2-40B4-BE49-F238E27FC236}">
                <a16:creationId xmlns:a16="http://schemas.microsoft.com/office/drawing/2014/main" id="{0627AC5F-505F-4039-AFC8-AE5EAB02C425}"/>
              </a:ext>
            </a:extLst>
          </p:cNvPr>
          <p:cNvSpPr>
            <a:spLocks noGrp="1"/>
          </p:cNvSpPr>
          <p:nvPr>
            <p:ph type="sldNum" sz="quarter" idx="12"/>
          </p:nvPr>
        </p:nvSpPr>
        <p:spPr/>
        <p:txBody>
          <a:bodyPr/>
          <a:lstStyle/>
          <a:p>
            <a:pPr>
              <a:defRPr/>
            </a:pPr>
            <a:fld id="{03BA23CF-AA30-4A18-B744-605C3E9DBF07}" type="slidenum">
              <a:rPr lang="en-US" smtClean="0"/>
              <a:pPr>
                <a:defRPr/>
              </a:pPr>
              <a:t>57</a:t>
            </a:fld>
            <a:endParaRPr lang="en-US" dirty="0"/>
          </a:p>
        </p:txBody>
      </p:sp>
    </p:spTree>
    <p:extLst>
      <p:ext uri="{BB962C8B-B14F-4D97-AF65-F5344CB8AC3E}">
        <p14:creationId xmlns:p14="http://schemas.microsoft.com/office/powerpoint/2010/main" val="36491601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0C730-1158-400F-94B6-35E408381A79}"/>
              </a:ext>
            </a:extLst>
          </p:cNvPr>
          <p:cNvSpPr>
            <a:spLocks noGrp="1"/>
          </p:cNvSpPr>
          <p:nvPr>
            <p:ph type="title"/>
          </p:nvPr>
        </p:nvSpPr>
        <p:spPr/>
        <p:txBody>
          <a:bodyPr>
            <a:normAutofit fontScale="90000"/>
          </a:bodyPr>
          <a:lstStyle/>
          <a:p>
            <a:r>
              <a:rPr lang="en-US" dirty="0"/>
              <a:t>Execute Aggressive Installation Schedules</a:t>
            </a:r>
          </a:p>
        </p:txBody>
      </p:sp>
      <p:sp>
        <p:nvSpPr>
          <p:cNvPr id="3" name="Content Placeholder 2">
            <a:extLst>
              <a:ext uri="{FF2B5EF4-FFF2-40B4-BE49-F238E27FC236}">
                <a16:creationId xmlns:a16="http://schemas.microsoft.com/office/drawing/2014/main" id="{8A7394C9-8817-4795-87D7-D9757D75A959}"/>
              </a:ext>
            </a:extLst>
          </p:cNvPr>
          <p:cNvSpPr>
            <a:spLocks noGrp="1"/>
          </p:cNvSpPr>
          <p:nvPr>
            <p:ph idx="1"/>
          </p:nvPr>
        </p:nvSpPr>
        <p:spPr/>
        <p:txBody>
          <a:bodyPr>
            <a:normAutofit fontScale="92500" lnSpcReduction="10000"/>
          </a:bodyPr>
          <a:lstStyle/>
          <a:p>
            <a:r>
              <a:rPr lang="en-US" dirty="0"/>
              <a:t>Project Description: Replace and retrofit the existing lighting on the Texas Instruments Maine campus with new LED lighting fixtures.</a:t>
            </a:r>
          </a:p>
          <a:p>
            <a:endParaRPr lang="en-US" dirty="0"/>
          </a:p>
          <a:p>
            <a:r>
              <a:rPr lang="en-US" dirty="0"/>
              <a:t>Assistance from Efficiency Maine allowed for:</a:t>
            </a:r>
          </a:p>
          <a:p>
            <a:pPr lvl="1"/>
            <a:r>
              <a:rPr lang="en-US" dirty="0"/>
              <a:t>Have multiple portions of the overall project happen concurrently.</a:t>
            </a:r>
          </a:p>
          <a:p>
            <a:pPr lvl="1"/>
            <a:r>
              <a:rPr lang="en-US" dirty="0"/>
              <a:t>Bring additional lighting areas within the Texas Instruments ROI timeframe, allowing more lights to be converted and installed.</a:t>
            </a:r>
          </a:p>
          <a:p>
            <a:r>
              <a:rPr lang="en-US" dirty="0"/>
              <a:t>Within 3 years, 80% of all lighting on the Texas Instruments Maine campus has been converted to LED.</a:t>
            </a:r>
          </a:p>
        </p:txBody>
      </p:sp>
      <p:sp>
        <p:nvSpPr>
          <p:cNvPr id="4" name="Slide Number Placeholder 3">
            <a:extLst>
              <a:ext uri="{FF2B5EF4-FFF2-40B4-BE49-F238E27FC236}">
                <a16:creationId xmlns:a16="http://schemas.microsoft.com/office/drawing/2014/main" id="{18460193-3E92-46DB-B3B0-C3FBF28F5626}"/>
              </a:ext>
            </a:extLst>
          </p:cNvPr>
          <p:cNvSpPr>
            <a:spLocks noGrp="1"/>
          </p:cNvSpPr>
          <p:nvPr>
            <p:ph type="sldNum" sz="quarter" idx="12"/>
          </p:nvPr>
        </p:nvSpPr>
        <p:spPr/>
        <p:txBody>
          <a:bodyPr/>
          <a:lstStyle/>
          <a:p>
            <a:pPr>
              <a:defRPr/>
            </a:pPr>
            <a:fld id="{2B97888F-6AF7-4263-B69D-592D8C33BAC7}" type="slidenum">
              <a:rPr lang="en-US" smtClean="0"/>
              <a:pPr>
                <a:defRPr/>
              </a:pPr>
              <a:t>58</a:t>
            </a:fld>
            <a:endParaRPr lang="en-US" dirty="0"/>
          </a:p>
        </p:txBody>
      </p:sp>
    </p:spTree>
    <p:extLst>
      <p:ext uri="{BB962C8B-B14F-4D97-AF65-F5344CB8AC3E}">
        <p14:creationId xmlns:p14="http://schemas.microsoft.com/office/powerpoint/2010/main" val="22838943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622E3-D0A9-4910-8CF7-C8B8C86490B7}"/>
              </a:ext>
            </a:extLst>
          </p:cNvPr>
          <p:cNvSpPr>
            <a:spLocks noGrp="1"/>
          </p:cNvSpPr>
          <p:nvPr>
            <p:ph type="title"/>
          </p:nvPr>
        </p:nvSpPr>
        <p:spPr/>
        <p:txBody>
          <a:bodyPr>
            <a:normAutofit fontScale="90000"/>
          </a:bodyPr>
          <a:lstStyle/>
          <a:p>
            <a:r>
              <a:rPr lang="en-US" dirty="0"/>
              <a:t>Justify Large Energy Conservation Equipment</a:t>
            </a:r>
          </a:p>
        </p:txBody>
      </p:sp>
      <p:sp>
        <p:nvSpPr>
          <p:cNvPr id="3" name="Content Placeholder 2">
            <a:extLst>
              <a:ext uri="{FF2B5EF4-FFF2-40B4-BE49-F238E27FC236}">
                <a16:creationId xmlns:a16="http://schemas.microsoft.com/office/drawing/2014/main" id="{073F0285-B319-4167-82B5-0A57D72BD7FC}"/>
              </a:ext>
            </a:extLst>
          </p:cNvPr>
          <p:cNvSpPr>
            <a:spLocks noGrp="1"/>
          </p:cNvSpPr>
          <p:nvPr>
            <p:ph idx="1"/>
          </p:nvPr>
        </p:nvSpPr>
        <p:spPr>
          <a:xfrm>
            <a:off x="444505" y="2048600"/>
            <a:ext cx="6605652" cy="4672875"/>
          </a:xfrm>
        </p:spPr>
        <p:txBody>
          <a:bodyPr>
            <a:normAutofit fontScale="92500" lnSpcReduction="20000"/>
          </a:bodyPr>
          <a:lstStyle/>
          <a:p>
            <a:r>
              <a:rPr lang="en-US" dirty="0"/>
              <a:t>Project Description: Install new high efficiency energy recovery pumps and energy valves.  This reduced the load on both the chilled water plant and the steam plant by taking excess heat from a closed cooling water loop and transferring heat to incoming city water and hot water systems.</a:t>
            </a:r>
          </a:p>
          <a:p>
            <a:endParaRPr lang="en-US" dirty="0"/>
          </a:p>
          <a:p>
            <a:r>
              <a:rPr lang="en-US" dirty="0"/>
              <a:t>Incentives from Efficiency Maine brought down installation costs for new equipment</a:t>
            </a:r>
          </a:p>
          <a:p>
            <a:pPr lvl="1"/>
            <a:r>
              <a:rPr lang="en-US" dirty="0"/>
              <a:t>The project met with a 50% project incentive</a:t>
            </a:r>
          </a:p>
          <a:p>
            <a:pPr lvl="1"/>
            <a:r>
              <a:rPr lang="en-US" dirty="0"/>
              <a:t>Equipment then met the Texas Instruments ROI timeframe</a:t>
            </a:r>
          </a:p>
        </p:txBody>
      </p:sp>
      <p:sp>
        <p:nvSpPr>
          <p:cNvPr id="4" name="Slide Number Placeholder 3">
            <a:extLst>
              <a:ext uri="{FF2B5EF4-FFF2-40B4-BE49-F238E27FC236}">
                <a16:creationId xmlns:a16="http://schemas.microsoft.com/office/drawing/2014/main" id="{B5D5596F-2A17-4730-95AD-C69575C1D0FD}"/>
              </a:ext>
            </a:extLst>
          </p:cNvPr>
          <p:cNvSpPr>
            <a:spLocks noGrp="1"/>
          </p:cNvSpPr>
          <p:nvPr>
            <p:ph type="sldNum" sz="quarter" idx="12"/>
          </p:nvPr>
        </p:nvSpPr>
        <p:spPr/>
        <p:txBody>
          <a:bodyPr/>
          <a:lstStyle/>
          <a:p>
            <a:pPr>
              <a:defRPr/>
            </a:pPr>
            <a:fld id="{2B97888F-6AF7-4263-B69D-592D8C33BAC7}" type="slidenum">
              <a:rPr lang="en-US" smtClean="0"/>
              <a:pPr>
                <a:defRPr/>
              </a:pPr>
              <a:t>59</a:t>
            </a:fld>
            <a:endParaRPr lang="en-US" dirty="0"/>
          </a:p>
        </p:txBody>
      </p:sp>
      <p:pic>
        <p:nvPicPr>
          <p:cNvPr id="6" name="Picture 5">
            <a:extLst>
              <a:ext uri="{FF2B5EF4-FFF2-40B4-BE49-F238E27FC236}">
                <a16:creationId xmlns:a16="http://schemas.microsoft.com/office/drawing/2014/main" id="{7D8657A0-247F-4633-BEEA-64E23D8BD1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9137" y="2217827"/>
            <a:ext cx="4941195" cy="3705896"/>
          </a:xfrm>
          <a:prstGeom prst="rect">
            <a:avLst/>
          </a:prstGeom>
        </p:spPr>
      </p:pic>
    </p:spTree>
    <p:extLst>
      <p:ext uri="{BB962C8B-B14F-4D97-AF65-F5344CB8AC3E}">
        <p14:creationId xmlns:p14="http://schemas.microsoft.com/office/powerpoint/2010/main" val="2964945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3CE0DC-97A0-018D-07E1-D1A05F0A7E60}"/>
              </a:ext>
            </a:extLst>
          </p:cNvPr>
          <p:cNvPicPr>
            <a:picLocks noChangeAspect="1"/>
          </p:cNvPicPr>
          <p:nvPr/>
        </p:nvPicPr>
        <p:blipFill rotWithShape="1">
          <a:blip r:embed="rId2"/>
          <a:srcRect l="13577" r="28814"/>
          <a:stretch/>
        </p:blipFill>
        <p:spPr>
          <a:xfrm>
            <a:off x="3629734" y="2175233"/>
            <a:ext cx="4611756" cy="4293761"/>
          </a:xfrm>
          <a:prstGeom prst="rect">
            <a:avLst/>
          </a:prstGeom>
        </p:spPr>
      </p:pic>
      <p:sp>
        <p:nvSpPr>
          <p:cNvPr id="2" name="Title 1">
            <a:extLst>
              <a:ext uri="{FF2B5EF4-FFF2-40B4-BE49-F238E27FC236}">
                <a16:creationId xmlns:a16="http://schemas.microsoft.com/office/drawing/2014/main" id="{16D226C0-3E89-14C1-9A9C-5032EFAB80CD}"/>
              </a:ext>
            </a:extLst>
          </p:cNvPr>
          <p:cNvSpPr>
            <a:spLocks noGrp="1"/>
          </p:cNvSpPr>
          <p:nvPr>
            <p:ph type="title"/>
          </p:nvPr>
        </p:nvSpPr>
        <p:spPr/>
        <p:txBody>
          <a:bodyPr/>
          <a:lstStyle/>
          <a:p>
            <a:r>
              <a:rPr lang="en-US" dirty="0"/>
              <a:t>MAME Community</a:t>
            </a:r>
          </a:p>
        </p:txBody>
      </p:sp>
      <p:sp>
        <p:nvSpPr>
          <p:cNvPr id="17" name="Content Placeholder 16">
            <a:extLst>
              <a:ext uri="{FF2B5EF4-FFF2-40B4-BE49-F238E27FC236}">
                <a16:creationId xmlns:a16="http://schemas.microsoft.com/office/drawing/2014/main" id="{2A922289-8FF0-6D7E-B775-F9B2C94D9163}"/>
              </a:ext>
            </a:extLst>
          </p:cNvPr>
          <p:cNvSpPr>
            <a:spLocks noGrp="1"/>
          </p:cNvSpPr>
          <p:nvPr>
            <p:ph idx="1"/>
          </p:nvPr>
        </p:nvSpPr>
        <p:spPr>
          <a:xfrm>
            <a:off x="8540496" y="2175232"/>
            <a:ext cx="3174425" cy="4134127"/>
          </a:xfrm>
        </p:spPr>
        <p:txBody>
          <a:bodyPr>
            <a:normAutofit/>
          </a:bodyPr>
          <a:lstStyle/>
          <a:p>
            <a:r>
              <a:rPr lang="en-US" sz="2000" dirty="0"/>
              <a:t>On-demand information vs. “push”</a:t>
            </a:r>
          </a:p>
          <a:p>
            <a:r>
              <a:rPr lang="en-US" sz="2000" dirty="0"/>
              <a:t>Private communication on topics of importance – e.g. advocacy positions</a:t>
            </a:r>
          </a:p>
          <a:p>
            <a:r>
              <a:rPr lang="en-US" sz="2000" dirty="0"/>
              <a:t>Opportunity for secure peer-to-peer communication</a:t>
            </a:r>
          </a:p>
        </p:txBody>
      </p:sp>
      <p:sp>
        <p:nvSpPr>
          <p:cNvPr id="4" name="Slide Number Placeholder 3">
            <a:extLst>
              <a:ext uri="{FF2B5EF4-FFF2-40B4-BE49-F238E27FC236}">
                <a16:creationId xmlns:a16="http://schemas.microsoft.com/office/drawing/2014/main" id="{B9CB86EF-85AB-A938-F0B2-4E6EA5189F27}"/>
              </a:ext>
            </a:extLst>
          </p:cNvPr>
          <p:cNvSpPr>
            <a:spLocks noGrp="1"/>
          </p:cNvSpPr>
          <p:nvPr>
            <p:ph type="sldNum" sz="quarter" idx="12"/>
          </p:nvPr>
        </p:nvSpPr>
        <p:spPr/>
        <p:txBody>
          <a:bodyPr/>
          <a:lstStyle/>
          <a:p>
            <a:fld id="{4573CFF5-95FE-48F1-8536-9021E3950276}" type="slidenum">
              <a:rPr lang="en-US" smtClean="0"/>
              <a:t>6</a:t>
            </a:fld>
            <a:endParaRPr lang="en-US" dirty="0"/>
          </a:p>
        </p:txBody>
      </p:sp>
      <p:sp>
        <p:nvSpPr>
          <p:cNvPr id="5" name="TextBox 4">
            <a:extLst>
              <a:ext uri="{FF2B5EF4-FFF2-40B4-BE49-F238E27FC236}">
                <a16:creationId xmlns:a16="http://schemas.microsoft.com/office/drawing/2014/main" id="{AA616E89-D9E2-E1AB-C1F2-09C8A2F81B75}"/>
              </a:ext>
            </a:extLst>
          </p:cNvPr>
          <p:cNvSpPr txBox="1"/>
          <p:nvPr/>
        </p:nvSpPr>
        <p:spPr>
          <a:xfrm>
            <a:off x="3081130" y="1489677"/>
            <a:ext cx="5367130" cy="523220"/>
          </a:xfrm>
          <a:prstGeom prst="rect">
            <a:avLst/>
          </a:prstGeom>
          <a:noFill/>
        </p:spPr>
        <p:txBody>
          <a:bodyPr wrap="square" rtlCol="0">
            <a:spAutoFit/>
          </a:bodyPr>
          <a:lstStyle/>
          <a:p>
            <a:pPr algn="ctr"/>
            <a:r>
              <a:rPr lang="en-US" sz="2800" b="1" dirty="0">
                <a:solidFill>
                  <a:srgbClr val="0070C0"/>
                </a:solidFill>
              </a:rPr>
              <a:t>www.mainemfg.org</a:t>
            </a:r>
          </a:p>
        </p:txBody>
      </p:sp>
      <p:sp>
        <p:nvSpPr>
          <p:cNvPr id="3" name="Callout: Double Bent Line with Accent Bar 2">
            <a:extLst>
              <a:ext uri="{FF2B5EF4-FFF2-40B4-BE49-F238E27FC236}">
                <a16:creationId xmlns:a16="http://schemas.microsoft.com/office/drawing/2014/main" id="{CF7573D8-911B-1296-473A-CA49E348CA20}"/>
              </a:ext>
            </a:extLst>
          </p:cNvPr>
          <p:cNvSpPr/>
          <p:nvPr/>
        </p:nvSpPr>
        <p:spPr>
          <a:xfrm flipH="1">
            <a:off x="477079" y="4075042"/>
            <a:ext cx="2637183" cy="1596888"/>
          </a:xfrm>
          <a:prstGeom prst="accentCallout3">
            <a:avLst>
              <a:gd name="adj1" fmla="val 18750"/>
              <a:gd name="adj2" fmla="val -8333"/>
              <a:gd name="adj3" fmla="val 18750"/>
              <a:gd name="adj4" fmla="val -16667"/>
              <a:gd name="adj5" fmla="val 100000"/>
              <a:gd name="adj6" fmla="val -16667"/>
              <a:gd name="adj7" fmla="val 99865"/>
              <a:gd name="adj8" fmla="val -23506"/>
            </a:avLst>
          </a:prstGeom>
          <a:solidFill>
            <a:srgbClr val="009999">
              <a:alpha val="3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Home for all committee activity (incl. meeting notes, charter details, members, etc.)</a:t>
            </a:r>
          </a:p>
        </p:txBody>
      </p:sp>
      <p:sp>
        <p:nvSpPr>
          <p:cNvPr id="14" name="Left Brace 13">
            <a:extLst>
              <a:ext uri="{FF2B5EF4-FFF2-40B4-BE49-F238E27FC236}">
                <a16:creationId xmlns:a16="http://schemas.microsoft.com/office/drawing/2014/main" id="{3C8E0CC6-3813-2E51-5325-CDD96DEA0E3D}"/>
              </a:ext>
            </a:extLst>
          </p:cNvPr>
          <p:cNvSpPr/>
          <p:nvPr/>
        </p:nvSpPr>
        <p:spPr>
          <a:xfrm>
            <a:off x="3613543" y="4169071"/>
            <a:ext cx="636104" cy="2154803"/>
          </a:xfrm>
          <a:prstGeom prst="leftBrace">
            <a:avLst>
              <a:gd name="adj1" fmla="val 8333"/>
              <a:gd name="adj2" fmla="val 70295"/>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59F55E0-9FEC-3192-61E5-49FA29A78028}"/>
              </a:ext>
            </a:extLst>
          </p:cNvPr>
          <p:cNvSpPr/>
          <p:nvPr/>
        </p:nvSpPr>
        <p:spPr>
          <a:xfrm>
            <a:off x="5087257" y="2844800"/>
            <a:ext cx="2753498" cy="1465943"/>
          </a:xfrm>
          <a:prstGeom prst="rect">
            <a:avLst/>
          </a:prstGeom>
          <a:solidFill>
            <a:srgbClr val="009999">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203052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1E6D4-ECD0-4323-B2C3-6D63B4D8745D}"/>
              </a:ext>
            </a:extLst>
          </p:cNvPr>
          <p:cNvSpPr>
            <a:spLocks noGrp="1"/>
          </p:cNvSpPr>
          <p:nvPr>
            <p:ph type="title"/>
          </p:nvPr>
        </p:nvSpPr>
        <p:spPr/>
        <p:txBody>
          <a:bodyPr/>
          <a:lstStyle/>
          <a:p>
            <a:r>
              <a:rPr lang="en-US" dirty="0"/>
              <a:t>Implement Emerging Technologies</a:t>
            </a:r>
          </a:p>
        </p:txBody>
      </p:sp>
      <p:sp>
        <p:nvSpPr>
          <p:cNvPr id="3" name="Content Placeholder 2">
            <a:extLst>
              <a:ext uri="{FF2B5EF4-FFF2-40B4-BE49-F238E27FC236}">
                <a16:creationId xmlns:a16="http://schemas.microsoft.com/office/drawing/2014/main" id="{997692B9-68E2-4FCA-92AB-498071528152}"/>
              </a:ext>
            </a:extLst>
          </p:cNvPr>
          <p:cNvSpPr>
            <a:spLocks noGrp="1"/>
          </p:cNvSpPr>
          <p:nvPr>
            <p:ph idx="1"/>
          </p:nvPr>
        </p:nvSpPr>
        <p:spPr>
          <a:xfrm>
            <a:off x="504460" y="1728215"/>
            <a:ext cx="11482131" cy="4771976"/>
          </a:xfrm>
        </p:spPr>
        <p:txBody>
          <a:bodyPr>
            <a:normAutofit fontScale="92500" lnSpcReduction="10000"/>
          </a:bodyPr>
          <a:lstStyle/>
          <a:p>
            <a:r>
              <a:rPr lang="en-US" dirty="0"/>
              <a:t>Project Description:  Retrofit existing </a:t>
            </a:r>
            <a:br>
              <a:rPr lang="en-US" dirty="0"/>
            </a:br>
            <a:r>
              <a:rPr lang="en-US" dirty="0"/>
              <a:t>building supply air fans with new EC </a:t>
            </a:r>
            <a:br>
              <a:rPr lang="en-US" dirty="0"/>
            </a:br>
            <a:r>
              <a:rPr lang="en-US" dirty="0"/>
              <a:t>fan walls.</a:t>
            </a:r>
          </a:p>
          <a:p>
            <a:r>
              <a:rPr lang="en-US" dirty="0"/>
              <a:t>A custom project that is currently </a:t>
            </a:r>
            <a:br>
              <a:rPr lang="en-US" dirty="0"/>
            </a:br>
            <a:r>
              <a:rPr lang="en-US" dirty="0"/>
              <a:t>working with Efficiency Maine to </a:t>
            </a:r>
            <a:br>
              <a:rPr lang="en-US" dirty="0"/>
            </a:br>
            <a:r>
              <a:rPr lang="en-US" dirty="0"/>
              <a:t>keep the ROI competitive for installations.</a:t>
            </a:r>
          </a:p>
          <a:p>
            <a:r>
              <a:rPr lang="en-US" dirty="0"/>
              <a:t>Reduces energy through controls and </a:t>
            </a:r>
            <a:br>
              <a:rPr lang="en-US" dirty="0"/>
            </a:br>
            <a:r>
              <a:rPr lang="en-US" dirty="0"/>
              <a:t>higher efficiency systems.</a:t>
            </a:r>
          </a:p>
          <a:p>
            <a:r>
              <a:rPr lang="en-US" dirty="0"/>
              <a:t>Reducing energy by 40%-70% for both VFD </a:t>
            </a:r>
            <a:br>
              <a:rPr lang="en-US" dirty="0"/>
            </a:br>
            <a:r>
              <a:rPr lang="en-US" dirty="0"/>
              <a:t>and non-VFD systems. EC Fan walls have </a:t>
            </a:r>
            <a:br>
              <a:rPr lang="en-US" dirty="0"/>
            </a:br>
            <a:r>
              <a:rPr lang="en-US" dirty="0"/>
              <a:t>the ability to have internal redundancy, </a:t>
            </a:r>
            <a:br>
              <a:rPr lang="en-US" dirty="0"/>
            </a:br>
            <a:r>
              <a:rPr lang="en-US" dirty="0"/>
              <a:t>reducing the need for additional supply air units.</a:t>
            </a:r>
          </a:p>
          <a:p>
            <a:pPr lvl="1"/>
            <a:endParaRPr lang="en-US" dirty="0"/>
          </a:p>
        </p:txBody>
      </p:sp>
      <p:sp>
        <p:nvSpPr>
          <p:cNvPr id="4" name="Slide Number Placeholder 3">
            <a:extLst>
              <a:ext uri="{FF2B5EF4-FFF2-40B4-BE49-F238E27FC236}">
                <a16:creationId xmlns:a16="http://schemas.microsoft.com/office/drawing/2014/main" id="{A518C8D9-14FA-4753-859C-97504F16F850}"/>
              </a:ext>
            </a:extLst>
          </p:cNvPr>
          <p:cNvSpPr>
            <a:spLocks noGrp="1"/>
          </p:cNvSpPr>
          <p:nvPr>
            <p:ph type="sldNum" sz="quarter" idx="12"/>
          </p:nvPr>
        </p:nvSpPr>
        <p:spPr/>
        <p:txBody>
          <a:bodyPr/>
          <a:lstStyle/>
          <a:p>
            <a:pPr>
              <a:defRPr/>
            </a:pPr>
            <a:fld id="{2B97888F-6AF7-4263-B69D-592D8C33BAC7}" type="slidenum">
              <a:rPr lang="en-US" smtClean="0"/>
              <a:pPr>
                <a:defRPr/>
              </a:pPr>
              <a:t>60</a:t>
            </a:fld>
            <a:endParaRPr lang="en-US" dirty="0"/>
          </a:p>
        </p:txBody>
      </p:sp>
      <p:pic>
        <p:nvPicPr>
          <p:cNvPr id="6" name="Picture 2">
            <a:extLst>
              <a:ext uri="{FF2B5EF4-FFF2-40B4-BE49-F238E27FC236}">
                <a16:creationId xmlns:a16="http://schemas.microsoft.com/office/drawing/2014/main" id="{6BDA55AF-DC17-45E7-B6AC-CA5DF38504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8126" y="1728214"/>
            <a:ext cx="3098947" cy="2784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A169A081-E95E-43D3-B3C3-41C1BA48F5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4223" y="3737513"/>
            <a:ext cx="3306351" cy="2784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ight Arrow 1">
            <a:extLst>
              <a:ext uri="{FF2B5EF4-FFF2-40B4-BE49-F238E27FC236}">
                <a16:creationId xmlns:a16="http://schemas.microsoft.com/office/drawing/2014/main" id="{FE5CE58D-2467-431D-82C7-8EF7665B3997}"/>
              </a:ext>
            </a:extLst>
          </p:cNvPr>
          <p:cNvSpPr/>
          <p:nvPr/>
        </p:nvSpPr>
        <p:spPr>
          <a:xfrm rot="1880280">
            <a:off x="8419280" y="3569985"/>
            <a:ext cx="309885" cy="335056"/>
          </a:xfrm>
          <a:prstGeom prst="rightArrow">
            <a:avLst/>
          </a:prstGeom>
          <a:solidFill>
            <a:srgbClr val="00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1334826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A8641-2805-EC64-DD8D-E6F078C4BAEA}"/>
              </a:ext>
            </a:extLst>
          </p:cNvPr>
          <p:cNvSpPr>
            <a:spLocks noGrp="1"/>
          </p:cNvSpPr>
          <p:nvPr>
            <p:ph type="title"/>
          </p:nvPr>
        </p:nvSpPr>
        <p:spPr/>
        <p:txBody>
          <a:bodyPr/>
          <a:lstStyle/>
          <a:p>
            <a:r>
              <a:rPr lang="en-US" dirty="0"/>
              <a:t>Panel Dialogue</a:t>
            </a:r>
          </a:p>
        </p:txBody>
      </p:sp>
      <p:sp>
        <p:nvSpPr>
          <p:cNvPr id="3" name="Text Placeholder 2">
            <a:extLst>
              <a:ext uri="{FF2B5EF4-FFF2-40B4-BE49-F238E27FC236}">
                <a16:creationId xmlns:a16="http://schemas.microsoft.com/office/drawing/2014/main" id="{3D8DB3A1-59A8-E19C-7754-F44935FCC642}"/>
              </a:ext>
            </a:extLst>
          </p:cNvPr>
          <p:cNvSpPr>
            <a:spLocks noGrp="1"/>
          </p:cNvSpPr>
          <p:nvPr>
            <p:ph type="body" idx="1"/>
          </p:nvPr>
        </p:nvSpPr>
        <p:spPr/>
        <p:txBody>
          <a:bodyPr/>
          <a:lstStyle/>
          <a:p>
            <a:r>
              <a:rPr lang="en-US" dirty="0"/>
              <a:t>Moderator: Bill Whittier – Maine MEP, Kyle Rooney – UMaine AMC</a:t>
            </a:r>
          </a:p>
        </p:txBody>
      </p:sp>
      <p:sp>
        <p:nvSpPr>
          <p:cNvPr id="4" name="Slide Number Placeholder 3">
            <a:extLst>
              <a:ext uri="{FF2B5EF4-FFF2-40B4-BE49-F238E27FC236}">
                <a16:creationId xmlns:a16="http://schemas.microsoft.com/office/drawing/2014/main" id="{A85304DE-5973-8CDC-D698-2F1C6EF22C73}"/>
              </a:ext>
            </a:extLst>
          </p:cNvPr>
          <p:cNvSpPr>
            <a:spLocks noGrp="1"/>
          </p:cNvSpPr>
          <p:nvPr>
            <p:ph type="sldNum" sz="quarter" idx="12"/>
          </p:nvPr>
        </p:nvSpPr>
        <p:spPr/>
        <p:txBody>
          <a:bodyPr/>
          <a:lstStyle/>
          <a:p>
            <a:fld id="{4573CFF5-95FE-48F1-8536-9021E3950276}" type="slidenum">
              <a:rPr lang="en-US" smtClean="0"/>
              <a:t>61</a:t>
            </a:fld>
            <a:endParaRPr lang="en-US" dirty="0"/>
          </a:p>
        </p:txBody>
      </p:sp>
    </p:spTree>
    <p:extLst>
      <p:ext uri="{BB962C8B-B14F-4D97-AF65-F5344CB8AC3E}">
        <p14:creationId xmlns:p14="http://schemas.microsoft.com/office/powerpoint/2010/main" val="3991080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37BAE7D-E36E-43A7-B9A4-25EFE5280F33}"/>
              </a:ext>
            </a:extLst>
          </p:cNvPr>
          <p:cNvSpPr>
            <a:spLocks noGrp="1"/>
          </p:cNvSpPr>
          <p:nvPr>
            <p:ph type="title"/>
          </p:nvPr>
        </p:nvSpPr>
        <p:spPr/>
        <p:txBody>
          <a:bodyPr/>
          <a:lstStyle/>
          <a:p>
            <a:r>
              <a:rPr lang="en-US" dirty="0"/>
              <a:t>Panelists</a:t>
            </a:r>
          </a:p>
        </p:txBody>
      </p:sp>
      <p:sp>
        <p:nvSpPr>
          <p:cNvPr id="6" name="Content Placeholder 5">
            <a:extLst>
              <a:ext uri="{FF2B5EF4-FFF2-40B4-BE49-F238E27FC236}">
                <a16:creationId xmlns:a16="http://schemas.microsoft.com/office/drawing/2014/main" id="{2BC9C968-6AFB-DCE3-6508-38C0063B4DF9}"/>
              </a:ext>
            </a:extLst>
          </p:cNvPr>
          <p:cNvSpPr>
            <a:spLocks noGrp="1"/>
          </p:cNvSpPr>
          <p:nvPr>
            <p:ph idx="1"/>
          </p:nvPr>
        </p:nvSpPr>
        <p:spPr>
          <a:xfrm>
            <a:off x="5208103" y="2478024"/>
            <a:ext cx="6778487" cy="3694176"/>
          </a:xfrm>
        </p:spPr>
        <p:txBody>
          <a:bodyPr/>
          <a:lstStyle/>
          <a:p>
            <a:r>
              <a:rPr lang="en-US" dirty="0"/>
              <a:t>Mike Cloutier – Constellation</a:t>
            </a:r>
          </a:p>
          <a:p>
            <a:r>
              <a:rPr lang="en-US" dirty="0"/>
              <a:t>Sabin Rossi – Constellation Energy Solutions</a:t>
            </a:r>
          </a:p>
          <a:p>
            <a:r>
              <a:rPr lang="en-US" dirty="0"/>
              <a:t>Jesse Remillard – Efficiency Maine</a:t>
            </a:r>
          </a:p>
          <a:p>
            <a:r>
              <a:rPr lang="en-US" dirty="0"/>
              <a:t>Mike Belanger – Texas Instruments</a:t>
            </a:r>
          </a:p>
          <a:p>
            <a:r>
              <a:rPr lang="en-US" dirty="0"/>
              <a:t>Robert Sullivan – US DOE (UNH)</a:t>
            </a:r>
          </a:p>
          <a:p>
            <a:endParaRPr lang="en-US" dirty="0"/>
          </a:p>
        </p:txBody>
      </p:sp>
      <p:sp>
        <p:nvSpPr>
          <p:cNvPr id="4" name="Slide Number Placeholder 3">
            <a:extLst>
              <a:ext uri="{FF2B5EF4-FFF2-40B4-BE49-F238E27FC236}">
                <a16:creationId xmlns:a16="http://schemas.microsoft.com/office/drawing/2014/main" id="{474F9341-1031-77F0-6D22-9C028C1169A3}"/>
              </a:ext>
            </a:extLst>
          </p:cNvPr>
          <p:cNvSpPr>
            <a:spLocks noGrp="1"/>
          </p:cNvSpPr>
          <p:nvPr>
            <p:ph type="sldNum" sz="quarter" idx="12"/>
          </p:nvPr>
        </p:nvSpPr>
        <p:spPr/>
        <p:txBody>
          <a:bodyPr/>
          <a:lstStyle/>
          <a:p>
            <a:fld id="{4573CFF5-95FE-48F1-8536-9021E3950276}" type="slidenum">
              <a:rPr lang="en-US" smtClean="0"/>
              <a:t>62</a:t>
            </a:fld>
            <a:endParaRPr lang="en-US" dirty="0"/>
          </a:p>
        </p:txBody>
      </p:sp>
      <p:pic>
        <p:nvPicPr>
          <p:cNvPr id="7" name="Picture 6">
            <a:extLst>
              <a:ext uri="{FF2B5EF4-FFF2-40B4-BE49-F238E27FC236}">
                <a16:creationId xmlns:a16="http://schemas.microsoft.com/office/drawing/2014/main" id="{49BB1510-2E53-FCB7-1E9A-35F4CF6D18AB}"/>
              </a:ext>
            </a:extLst>
          </p:cNvPr>
          <p:cNvPicPr>
            <a:picLocks noChangeAspect="1"/>
          </p:cNvPicPr>
          <p:nvPr/>
        </p:nvPicPr>
        <p:blipFill rotWithShape="1">
          <a:blip r:embed="rId2"/>
          <a:srcRect l="29970" t="11883" r="29970" b="23417"/>
          <a:stretch/>
        </p:blipFill>
        <p:spPr>
          <a:xfrm>
            <a:off x="636105" y="1648703"/>
            <a:ext cx="4134148" cy="4443586"/>
          </a:xfrm>
          <a:prstGeom prst="rect">
            <a:avLst/>
          </a:prstGeom>
        </p:spPr>
      </p:pic>
    </p:spTree>
    <p:extLst>
      <p:ext uri="{BB962C8B-B14F-4D97-AF65-F5344CB8AC3E}">
        <p14:creationId xmlns:p14="http://schemas.microsoft.com/office/powerpoint/2010/main" val="31998729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886F9F-00B8-5A30-7BDB-84E9A54DDECE}"/>
              </a:ext>
            </a:extLst>
          </p:cNvPr>
          <p:cNvSpPr>
            <a:spLocks noGrp="1"/>
          </p:cNvSpPr>
          <p:nvPr>
            <p:ph type="title"/>
          </p:nvPr>
        </p:nvSpPr>
        <p:spPr/>
        <p:txBody>
          <a:bodyPr/>
          <a:lstStyle/>
          <a:p>
            <a:r>
              <a:rPr lang="en-US" dirty="0"/>
              <a:t>MAME Annual Awards</a:t>
            </a:r>
          </a:p>
        </p:txBody>
      </p:sp>
      <p:sp>
        <p:nvSpPr>
          <p:cNvPr id="5" name="Text Placeholder 4">
            <a:extLst>
              <a:ext uri="{FF2B5EF4-FFF2-40B4-BE49-F238E27FC236}">
                <a16:creationId xmlns:a16="http://schemas.microsoft.com/office/drawing/2014/main" id="{75A8FD85-DB7B-06E0-13BC-EEF823CE1D79}"/>
              </a:ext>
            </a:extLst>
          </p:cNvPr>
          <p:cNvSpPr>
            <a:spLocks noGrp="1"/>
          </p:cNvSpPr>
          <p:nvPr>
            <p:ph type="body" idx="1"/>
          </p:nvPr>
        </p:nvSpPr>
        <p:spPr/>
        <p:txBody>
          <a:bodyPr/>
          <a:lstStyle/>
          <a:p>
            <a:r>
              <a:rPr lang="en-US" dirty="0"/>
              <a:t>Pine Tree Award (MWPA) and Manufacturer of the Year (MAME)</a:t>
            </a:r>
          </a:p>
        </p:txBody>
      </p:sp>
      <p:sp>
        <p:nvSpPr>
          <p:cNvPr id="2" name="Slide Number Placeholder 1">
            <a:extLst>
              <a:ext uri="{FF2B5EF4-FFF2-40B4-BE49-F238E27FC236}">
                <a16:creationId xmlns:a16="http://schemas.microsoft.com/office/drawing/2014/main" id="{BBCB6C1E-0222-C61E-F98A-2CE45BC10410}"/>
              </a:ext>
            </a:extLst>
          </p:cNvPr>
          <p:cNvSpPr>
            <a:spLocks noGrp="1"/>
          </p:cNvSpPr>
          <p:nvPr>
            <p:ph type="sldNum" sz="quarter" idx="12"/>
          </p:nvPr>
        </p:nvSpPr>
        <p:spPr/>
        <p:txBody>
          <a:bodyPr/>
          <a:lstStyle/>
          <a:p>
            <a:fld id="{4573CFF5-95FE-48F1-8536-9021E3950276}" type="slidenum">
              <a:rPr lang="en-US" smtClean="0"/>
              <a:t>63</a:t>
            </a:fld>
            <a:endParaRPr lang="en-US" dirty="0"/>
          </a:p>
        </p:txBody>
      </p:sp>
    </p:spTree>
    <p:extLst>
      <p:ext uri="{BB962C8B-B14F-4D97-AF65-F5344CB8AC3E}">
        <p14:creationId xmlns:p14="http://schemas.microsoft.com/office/powerpoint/2010/main" val="33692863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A8641-2805-EC64-DD8D-E6F078C4BAEA}"/>
              </a:ext>
            </a:extLst>
          </p:cNvPr>
          <p:cNvSpPr>
            <a:spLocks noGrp="1"/>
          </p:cNvSpPr>
          <p:nvPr>
            <p:ph type="title"/>
          </p:nvPr>
        </p:nvSpPr>
        <p:spPr/>
        <p:txBody>
          <a:bodyPr/>
          <a:lstStyle/>
          <a:p>
            <a:r>
              <a:rPr lang="en-US" dirty="0"/>
              <a:t>Pine Tree Award</a:t>
            </a:r>
          </a:p>
        </p:txBody>
      </p:sp>
      <p:sp>
        <p:nvSpPr>
          <p:cNvPr id="3" name="Text Placeholder 2">
            <a:extLst>
              <a:ext uri="{FF2B5EF4-FFF2-40B4-BE49-F238E27FC236}">
                <a16:creationId xmlns:a16="http://schemas.microsoft.com/office/drawing/2014/main" id="{3D8DB3A1-59A8-E19C-7754-F44935FCC642}"/>
              </a:ext>
            </a:extLst>
          </p:cNvPr>
          <p:cNvSpPr>
            <a:spLocks noGrp="1"/>
          </p:cNvSpPr>
          <p:nvPr>
            <p:ph type="body" idx="1"/>
          </p:nvPr>
        </p:nvSpPr>
        <p:spPr>
          <a:xfrm>
            <a:off x="610023" y="4829083"/>
            <a:ext cx="10607040" cy="1115568"/>
          </a:xfrm>
        </p:spPr>
        <p:txBody>
          <a:bodyPr>
            <a:normAutofit/>
          </a:bodyPr>
          <a:lstStyle/>
          <a:p>
            <a:r>
              <a:rPr lang="en-US" sz="3600" b="1" dirty="0"/>
              <a:t>TimberHP – Madison, ME</a:t>
            </a:r>
          </a:p>
        </p:txBody>
      </p:sp>
      <p:sp>
        <p:nvSpPr>
          <p:cNvPr id="4" name="Slide Number Placeholder 3">
            <a:extLst>
              <a:ext uri="{FF2B5EF4-FFF2-40B4-BE49-F238E27FC236}">
                <a16:creationId xmlns:a16="http://schemas.microsoft.com/office/drawing/2014/main" id="{22AC05B6-C5A6-4860-5C5A-72A51F197DC1}"/>
              </a:ext>
            </a:extLst>
          </p:cNvPr>
          <p:cNvSpPr>
            <a:spLocks noGrp="1"/>
          </p:cNvSpPr>
          <p:nvPr>
            <p:ph type="sldNum" sz="quarter" idx="12"/>
          </p:nvPr>
        </p:nvSpPr>
        <p:spPr/>
        <p:txBody>
          <a:bodyPr/>
          <a:lstStyle/>
          <a:p>
            <a:fld id="{4573CFF5-95FE-48F1-8536-9021E3950276}" type="slidenum">
              <a:rPr lang="en-US" smtClean="0"/>
              <a:t>64</a:t>
            </a:fld>
            <a:endParaRPr lang="en-US" dirty="0"/>
          </a:p>
        </p:txBody>
      </p:sp>
      <p:pic>
        <p:nvPicPr>
          <p:cNvPr id="5" name="Picture 4">
            <a:extLst>
              <a:ext uri="{FF2B5EF4-FFF2-40B4-BE49-F238E27FC236}">
                <a16:creationId xmlns:a16="http://schemas.microsoft.com/office/drawing/2014/main" id="{0A49FC4A-1989-1FD4-C5BD-9934DFC58F59}"/>
              </a:ext>
            </a:extLst>
          </p:cNvPr>
          <p:cNvPicPr>
            <a:picLocks noChangeAspect="1"/>
          </p:cNvPicPr>
          <p:nvPr/>
        </p:nvPicPr>
        <p:blipFill rotWithShape="1">
          <a:blip r:embed="rId2"/>
          <a:srcRect l="22527" t="8136" r="22109" b="8280"/>
          <a:stretch/>
        </p:blipFill>
        <p:spPr>
          <a:xfrm>
            <a:off x="806823" y="565877"/>
            <a:ext cx="2805953" cy="2214486"/>
          </a:xfrm>
          <a:prstGeom prst="rect">
            <a:avLst/>
          </a:prstGeom>
        </p:spPr>
      </p:pic>
      <p:pic>
        <p:nvPicPr>
          <p:cNvPr id="6" name="Picture 5">
            <a:extLst>
              <a:ext uri="{FF2B5EF4-FFF2-40B4-BE49-F238E27FC236}">
                <a16:creationId xmlns:a16="http://schemas.microsoft.com/office/drawing/2014/main" id="{5FDA4E74-91FA-4E1A-EAA1-F8C7F06A7F0E}"/>
              </a:ext>
            </a:extLst>
          </p:cNvPr>
          <p:cNvPicPr>
            <a:picLocks noChangeAspect="1"/>
          </p:cNvPicPr>
          <p:nvPr/>
        </p:nvPicPr>
        <p:blipFill rotWithShape="1">
          <a:blip r:embed="rId3"/>
          <a:srcRect t="20756" b="18605"/>
          <a:stretch/>
        </p:blipFill>
        <p:spPr>
          <a:xfrm>
            <a:off x="3975919" y="565877"/>
            <a:ext cx="3695954" cy="2241177"/>
          </a:xfrm>
          <a:prstGeom prst="rect">
            <a:avLst/>
          </a:prstGeom>
        </p:spPr>
      </p:pic>
    </p:spTree>
    <p:extLst>
      <p:ext uri="{BB962C8B-B14F-4D97-AF65-F5344CB8AC3E}">
        <p14:creationId xmlns:p14="http://schemas.microsoft.com/office/powerpoint/2010/main" val="25947196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A8641-2805-EC64-DD8D-E6F078C4BAEA}"/>
              </a:ext>
            </a:extLst>
          </p:cNvPr>
          <p:cNvSpPr>
            <a:spLocks noGrp="1"/>
          </p:cNvSpPr>
          <p:nvPr>
            <p:ph type="title"/>
          </p:nvPr>
        </p:nvSpPr>
        <p:spPr/>
        <p:txBody>
          <a:bodyPr/>
          <a:lstStyle/>
          <a:p>
            <a:r>
              <a:rPr lang="en-US" dirty="0"/>
              <a:t>Manufacturer of the Year</a:t>
            </a:r>
          </a:p>
        </p:txBody>
      </p:sp>
      <p:sp>
        <p:nvSpPr>
          <p:cNvPr id="3" name="Text Placeholder 2">
            <a:extLst>
              <a:ext uri="{FF2B5EF4-FFF2-40B4-BE49-F238E27FC236}">
                <a16:creationId xmlns:a16="http://schemas.microsoft.com/office/drawing/2014/main" id="{3D8DB3A1-59A8-E19C-7754-F44935FCC642}"/>
              </a:ext>
            </a:extLst>
          </p:cNvPr>
          <p:cNvSpPr>
            <a:spLocks noGrp="1"/>
          </p:cNvSpPr>
          <p:nvPr>
            <p:ph type="body" idx="1"/>
          </p:nvPr>
        </p:nvSpPr>
        <p:spPr>
          <a:xfrm>
            <a:off x="610023" y="4829083"/>
            <a:ext cx="10607040" cy="1115568"/>
          </a:xfrm>
        </p:spPr>
        <p:txBody>
          <a:bodyPr>
            <a:normAutofit/>
          </a:bodyPr>
          <a:lstStyle/>
          <a:p>
            <a:r>
              <a:rPr lang="en-US" sz="3600" b="1" dirty="0"/>
              <a:t>DeepWater Buoyancy – Biddeford, ME</a:t>
            </a:r>
          </a:p>
        </p:txBody>
      </p:sp>
      <p:sp>
        <p:nvSpPr>
          <p:cNvPr id="4" name="Slide Number Placeholder 3">
            <a:extLst>
              <a:ext uri="{FF2B5EF4-FFF2-40B4-BE49-F238E27FC236}">
                <a16:creationId xmlns:a16="http://schemas.microsoft.com/office/drawing/2014/main" id="{E8FF7E7F-3C2F-0E33-D26E-163196114489}"/>
              </a:ext>
            </a:extLst>
          </p:cNvPr>
          <p:cNvSpPr>
            <a:spLocks noGrp="1"/>
          </p:cNvSpPr>
          <p:nvPr>
            <p:ph type="sldNum" sz="quarter" idx="12"/>
          </p:nvPr>
        </p:nvSpPr>
        <p:spPr/>
        <p:txBody>
          <a:bodyPr/>
          <a:lstStyle/>
          <a:p>
            <a:fld id="{4573CFF5-95FE-48F1-8536-9021E3950276}" type="slidenum">
              <a:rPr lang="en-US" smtClean="0"/>
              <a:t>65</a:t>
            </a:fld>
            <a:endParaRPr lang="en-US" dirty="0"/>
          </a:p>
        </p:txBody>
      </p:sp>
      <p:pic>
        <p:nvPicPr>
          <p:cNvPr id="6" name="Picture 5">
            <a:extLst>
              <a:ext uri="{FF2B5EF4-FFF2-40B4-BE49-F238E27FC236}">
                <a16:creationId xmlns:a16="http://schemas.microsoft.com/office/drawing/2014/main" id="{D7C8FAFB-1AC3-D3C4-36B0-4793E5E49712}"/>
              </a:ext>
            </a:extLst>
          </p:cNvPr>
          <p:cNvPicPr>
            <a:picLocks noChangeAspect="1"/>
          </p:cNvPicPr>
          <p:nvPr/>
        </p:nvPicPr>
        <p:blipFill>
          <a:blip r:embed="rId2"/>
          <a:stretch>
            <a:fillRect/>
          </a:stretch>
        </p:blipFill>
        <p:spPr>
          <a:xfrm>
            <a:off x="743711" y="640079"/>
            <a:ext cx="4449753" cy="1305261"/>
          </a:xfrm>
          <a:prstGeom prst="rect">
            <a:avLst/>
          </a:prstGeom>
        </p:spPr>
      </p:pic>
      <p:pic>
        <p:nvPicPr>
          <p:cNvPr id="7" name="Picture 6">
            <a:extLst>
              <a:ext uri="{FF2B5EF4-FFF2-40B4-BE49-F238E27FC236}">
                <a16:creationId xmlns:a16="http://schemas.microsoft.com/office/drawing/2014/main" id="{6ADBEE4B-ABF8-E038-FBD6-AEBC5734DD27}"/>
              </a:ext>
            </a:extLst>
          </p:cNvPr>
          <p:cNvPicPr>
            <a:picLocks noChangeAspect="1"/>
          </p:cNvPicPr>
          <p:nvPr/>
        </p:nvPicPr>
        <p:blipFill>
          <a:blip r:embed="rId3"/>
          <a:stretch>
            <a:fillRect/>
          </a:stretch>
        </p:blipFill>
        <p:spPr>
          <a:xfrm>
            <a:off x="4455162" y="500088"/>
            <a:ext cx="2837877" cy="2742099"/>
          </a:xfrm>
          <a:prstGeom prst="rect">
            <a:avLst/>
          </a:prstGeom>
        </p:spPr>
      </p:pic>
    </p:spTree>
    <p:extLst>
      <p:ext uri="{BB962C8B-B14F-4D97-AF65-F5344CB8AC3E}">
        <p14:creationId xmlns:p14="http://schemas.microsoft.com/office/powerpoint/2010/main" val="28650898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4D34AA-8569-8493-F4B2-27CD4EC27AD8}"/>
              </a:ext>
            </a:extLst>
          </p:cNvPr>
          <p:cNvSpPr>
            <a:spLocks noGrp="1"/>
          </p:cNvSpPr>
          <p:nvPr>
            <p:ph type="title"/>
          </p:nvPr>
        </p:nvSpPr>
        <p:spPr/>
        <p:txBody>
          <a:bodyPr>
            <a:normAutofit/>
          </a:bodyPr>
          <a:lstStyle/>
          <a:p>
            <a:r>
              <a:rPr lang="en-US" dirty="0"/>
              <a:t>The last word. . . </a:t>
            </a:r>
          </a:p>
        </p:txBody>
      </p:sp>
      <p:sp>
        <p:nvSpPr>
          <p:cNvPr id="6" name="Content Placeholder 5">
            <a:extLst>
              <a:ext uri="{FF2B5EF4-FFF2-40B4-BE49-F238E27FC236}">
                <a16:creationId xmlns:a16="http://schemas.microsoft.com/office/drawing/2014/main" id="{3276C0E1-E6A0-FDBC-50F8-CDEB792D222A}"/>
              </a:ext>
            </a:extLst>
          </p:cNvPr>
          <p:cNvSpPr>
            <a:spLocks noGrp="1"/>
          </p:cNvSpPr>
          <p:nvPr>
            <p:ph idx="1"/>
          </p:nvPr>
        </p:nvSpPr>
        <p:spPr>
          <a:xfrm>
            <a:off x="1115568" y="2195195"/>
            <a:ext cx="10168128" cy="3694176"/>
          </a:xfrm>
        </p:spPr>
        <p:txBody>
          <a:bodyPr>
            <a:normAutofit/>
          </a:bodyPr>
          <a:lstStyle/>
          <a:p>
            <a:r>
              <a:rPr lang="en-US" b="1" dirty="0"/>
              <a:t>MAME Golf outing </a:t>
            </a:r>
            <a:r>
              <a:rPr lang="en-US" dirty="0"/>
              <a:t>for the Scholarship foundation</a:t>
            </a:r>
          </a:p>
          <a:p>
            <a:pPr lvl="1"/>
            <a:r>
              <a:rPr lang="en-US" dirty="0"/>
              <a:t>September 19, 2024 – Spring Meadows Golf Club (Gray)</a:t>
            </a:r>
          </a:p>
          <a:p>
            <a:r>
              <a:rPr lang="en-US" b="1" dirty="0"/>
              <a:t>MAME</a:t>
            </a:r>
            <a:r>
              <a:rPr lang="en-US" dirty="0"/>
              <a:t> </a:t>
            </a:r>
            <a:r>
              <a:rPr lang="en-US" b="1" dirty="0"/>
              <a:t>Annual meeting (GALA)</a:t>
            </a:r>
            <a:endParaRPr lang="en-US" dirty="0"/>
          </a:p>
          <a:p>
            <a:pPr lvl="1"/>
            <a:r>
              <a:rPr lang="en-US" dirty="0"/>
              <a:t>October 25, 2024 – CMCC, Auburn, ME</a:t>
            </a:r>
          </a:p>
          <a:p>
            <a:r>
              <a:rPr lang="en-US" b="1" dirty="0"/>
              <a:t>Maine Space Conference</a:t>
            </a:r>
          </a:p>
          <a:p>
            <a:pPr lvl="1"/>
            <a:r>
              <a:rPr lang="en-US" dirty="0"/>
              <a:t>October 23-25, 2024 – Holiday Inn By the Bay (Portland)</a:t>
            </a:r>
          </a:p>
        </p:txBody>
      </p:sp>
      <p:sp>
        <p:nvSpPr>
          <p:cNvPr id="4" name="Slide Number Placeholder 3">
            <a:extLst>
              <a:ext uri="{FF2B5EF4-FFF2-40B4-BE49-F238E27FC236}">
                <a16:creationId xmlns:a16="http://schemas.microsoft.com/office/drawing/2014/main" id="{F7D03C1A-D6F7-5680-B15D-B929B2E63FFF}"/>
              </a:ext>
            </a:extLst>
          </p:cNvPr>
          <p:cNvSpPr>
            <a:spLocks noGrp="1"/>
          </p:cNvSpPr>
          <p:nvPr>
            <p:ph type="sldNum" sz="quarter" idx="12"/>
          </p:nvPr>
        </p:nvSpPr>
        <p:spPr/>
        <p:txBody>
          <a:bodyPr/>
          <a:lstStyle/>
          <a:p>
            <a:fld id="{4573CFF5-95FE-48F1-8536-9021E3950276}" type="slidenum">
              <a:rPr lang="en-US" smtClean="0"/>
              <a:t>66</a:t>
            </a:fld>
            <a:endParaRPr lang="en-US" dirty="0"/>
          </a:p>
        </p:txBody>
      </p:sp>
      <p:pic>
        <p:nvPicPr>
          <p:cNvPr id="7" name="Picture 6">
            <a:extLst>
              <a:ext uri="{FF2B5EF4-FFF2-40B4-BE49-F238E27FC236}">
                <a16:creationId xmlns:a16="http://schemas.microsoft.com/office/drawing/2014/main" id="{FE895242-EE5C-563A-CA1E-4BFED9FDF49E}"/>
              </a:ext>
            </a:extLst>
          </p:cNvPr>
          <p:cNvPicPr>
            <a:picLocks noChangeAspect="1"/>
          </p:cNvPicPr>
          <p:nvPr/>
        </p:nvPicPr>
        <p:blipFill rotWithShape="1">
          <a:blip r:embed="rId2">
            <a:alphaModFix amt="15000"/>
          </a:blip>
          <a:srcRect t="21653" b="22434"/>
          <a:stretch/>
        </p:blipFill>
        <p:spPr>
          <a:xfrm>
            <a:off x="0" y="4810898"/>
            <a:ext cx="12192000" cy="2049518"/>
          </a:xfrm>
          <a:prstGeom prst="rect">
            <a:avLst/>
          </a:prstGeom>
        </p:spPr>
      </p:pic>
    </p:spTree>
    <p:extLst>
      <p:ext uri="{BB962C8B-B14F-4D97-AF65-F5344CB8AC3E}">
        <p14:creationId xmlns:p14="http://schemas.microsoft.com/office/powerpoint/2010/main" val="3192363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06B848-3873-A50A-D3E2-BFB0401C5C04}"/>
              </a:ext>
            </a:extLst>
          </p:cNvPr>
          <p:cNvPicPr>
            <a:picLocks noChangeAspect="1"/>
          </p:cNvPicPr>
          <p:nvPr/>
        </p:nvPicPr>
        <p:blipFill>
          <a:blip r:embed="rId2"/>
          <a:stretch>
            <a:fillRect/>
          </a:stretch>
        </p:blipFill>
        <p:spPr>
          <a:xfrm>
            <a:off x="34304" y="504495"/>
            <a:ext cx="8212085" cy="6159064"/>
          </a:xfrm>
          <a:prstGeom prst="rect">
            <a:avLst/>
          </a:prstGeom>
        </p:spPr>
      </p:pic>
      <p:sp>
        <p:nvSpPr>
          <p:cNvPr id="7" name="TextBox 6">
            <a:extLst>
              <a:ext uri="{FF2B5EF4-FFF2-40B4-BE49-F238E27FC236}">
                <a16:creationId xmlns:a16="http://schemas.microsoft.com/office/drawing/2014/main" id="{94C0746B-6EF3-2E32-F0BD-BA4EC0363AF6}"/>
              </a:ext>
            </a:extLst>
          </p:cNvPr>
          <p:cNvSpPr txBox="1"/>
          <p:nvPr/>
        </p:nvSpPr>
        <p:spPr>
          <a:xfrm>
            <a:off x="8722658" y="2447365"/>
            <a:ext cx="3175053" cy="3170099"/>
          </a:xfrm>
          <a:prstGeom prst="rect">
            <a:avLst/>
          </a:prstGeom>
          <a:noFill/>
        </p:spPr>
        <p:txBody>
          <a:bodyPr wrap="square" rtlCol="0">
            <a:spAutoFit/>
          </a:bodyPr>
          <a:lstStyle/>
          <a:p>
            <a:r>
              <a:rPr lang="en-US" sz="4000" b="1" dirty="0"/>
              <a:t>LUNCH</a:t>
            </a:r>
            <a:r>
              <a:rPr lang="en-US" sz="4000" dirty="0"/>
              <a:t> is available in the lobby. . . Please help yourself!!</a:t>
            </a:r>
          </a:p>
        </p:txBody>
      </p:sp>
      <p:sp>
        <p:nvSpPr>
          <p:cNvPr id="2" name="Slide Number Placeholder 1">
            <a:extLst>
              <a:ext uri="{FF2B5EF4-FFF2-40B4-BE49-F238E27FC236}">
                <a16:creationId xmlns:a16="http://schemas.microsoft.com/office/drawing/2014/main" id="{743AA394-0E85-5A42-2CEE-23F167B93002}"/>
              </a:ext>
            </a:extLst>
          </p:cNvPr>
          <p:cNvSpPr>
            <a:spLocks noGrp="1"/>
          </p:cNvSpPr>
          <p:nvPr>
            <p:ph type="sldNum" sz="quarter" idx="12"/>
          </p:nvPr>
        </p:nvSpPr>
        <p:spPr/>
        <p:txBody>
          <a:bodyPr/>
          <a:lstStyle/>
          <a:p>
            <a:fld id="{4573CFF5-95FE-48F1-8536-9021E3950276}" type="slidenum">
              <a:rPr lang="en-US" smtClean="0"/>
              <a:t>67</a:t>
            </a:fld>
            <a:endParaRPr lang="en-US" dirty="0"/>
          </a:p>
        </p:txBody>
      </p:sp>
    </p:spTree>
    <p:extLst>
      <p:ext uri="{BB962C8B-B14F-4D97-AF65-F5344CB8AC3E}">
        <p14:creationId xmlns:p14="http://schemas.microsoft.com/office/powerpoint/2010/main" val="15088877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6BD4677-D37E-8069-9E7E-6ACA238D04C5}"/>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568FD8B-D03D-B3AF-FEFD-089C1BAC5516}"/>
              </a:ext>
            </a:extLst>
          </p:cNvPr>
          <p:cNvSpPr/>
          <p:nvPr/>
        </p:nvSpPr>
        <p:spPr>
          <a:xfrm>
            <a:off x="8823291" y="465874"/>
            <a:ext cx="3256020" cy="3416320"/>
          </a:xfrm>
          <a:prstGeom prst="rect">
            <a:avLst/>
          </a:prstGeom>
          <a:noFill/>
        </p:spPr>
        <p:txBody>
          <a:bodyPr wrap="none" lIns="91440" tIns="45720" rIns="91440" bIns="45720">
            <a:spAutoFit/>
          </a:bodyPr>
          <a:lstStyle/>
          <a:p>
            <a:pPr algn="r"/>
            <a:r>
              <a:rPr lang="en-US" sz="7200" b="1" dirty="0">
                <a:ln w="22225">
                  <a:solidFill>
                    <a:schemeClr val="accent2"/>
                  </a:solidFill>
                  <a:prstDash val="solid"/>
                </a:ln>
                <a:solidFill>
                  <a:schemeClr val="accent2">
                    <a:lumMod val="40000"/>
                    <a:lumOff val="60000"/>
                  </a:schemeClr>
                </a:solidFill>
              </a:rPr>
              <a:t>SAFE</a:t>
            </a:r>
            <a:br>
              <a:rPr lang="en-US" sz="7200" b="1" dirty="0">
                <a:ln w="22225">
                  <a:solidFill>
                    <a:schemeClr val="accent2"/>
                  </a:solidFill>
                  <a:prstDash val="solid"/>
                </a:ln>
                <a:solidFill>
                  <a:schemeClr val="accent2">
                    <a:lumMod val="40000"/>
                    <a:lumOff val="60000"/>
                  </a:schemeClr>
                </a:solidFill>
              </a:rPr>
            </a:br>
            <a:r>
              <a:rPr lang="en-US" sz="7200" b="1" dirty="0">
                <a:ln w="22225">
                  <a:solidFill>
                    <a:schemeClr val="accent2"/>
                  </a:solidFill>
                  <a:prstDash val="solid"/>
                </a:ln>
                <a:solidFill>
                  <a:schemeClr val="accent2">
                    <a:lumMod val="40000"/>
                    <a:lumOff val="60000"/>
                  </a:schemeClr>
                </a:solidFill>
              </a:rPr>
              <a:t>travels</a:t>
            </a:r>
            <a:br>
              <a:rPr lang="en-US" sz="7200" b="1" dirty="0">
                <a:ln w="22225">
                  <a:solidFill>
                    <a:schemeClr val="accent2"/>
                  </a:solidFill>
                  <a:prstDash val="solid"/>
                </a:ln>
                <a:solidFill>
                  <a:schemeClr val="accent2">
                    <a:lumMod val="40000"/>
                    <a:lumOff val="60000"/>
                  </a:schemeClr>
                </a:solidFill>
              </a:rPr>
            </a:br>
            <a:r>
              <a:rPr lang="en-US" sz="7200" b="1" dirty="0">
                <a:ln w="22225">
                  <a:solidFill>
                    <a:schemeClr val="accent2"/>
                  </a:solidFill>
                  <a:prstDash val="solid"/>
                </a:ln>
                <a:solidFill>
                  <a:schemeClr val="accent2">
                    <a:lumMod val="40000"/>
                    <a:lumOff val="60000"/>
                  </a:schemeClr>
                </a:solidFill>
              </a:rPr>
              <a:t>home</a:t>
            </a:r>
            <a:endParaRPr lang="en-US" sz="7200" b="1" cap="none" spc="0" dirty="0">
              <a:ln w="22225">
                <a:solidFill>
                  <a:schemeClr val="accent2"/>
                </a:solidFill>
                <a:prstDash val="solid"/>
              </a:ln>
              <a:solidFill>
                <a:schemeClr val="accent2">
                  <a:lumMod val="40000"/>
                  <a:lumOff val="60000"/>
                </a:schemeClr>
              </a:solidFill>
              <a:effectLst/>
            </a:endParaRPr>
          </a:p>
        </p:txBody>
      </p:sp>
      <p:sp>
        <p:nvSpPr>
          <p:cNvPr id="3" name="Slide Number Placeholder 2">
            <a:extLst>
              <a:ext uri="{FF2B5EF4-FFF2-40B4-BE49-F238E27FC236}">
                <a16:creationId xmlns:a16="http://schemas.microsoft.com/office/drawing/2014/main" id="{30311F3A-8EE3-49BE-C462-AC42C9821E58}"/>
              </a:ext>
            </a:extLst>
          </p:cNvPr>
          <p:cNvSpPr>
            <a:spLocks noGrp="1"/>
          </p:cNvSpPr>
          <p:nvPr>
            <p:ph type="sldNum" sz="quarter" idx="12"/>
          </p:nvPr>
        </p:nvSpPr>
        <p:spPr/>
        <p:txBody>
          <a:bodyPr/>
          <a:lstStyle/>
          <a:p>
            <a:fld id="{4573CFF5-95FE-48F1-8536-9021E3950276}" type="slidenum">
              <a:rPr lang="en-US" smtClean="0"/>
              <a:t>68</a:t>
            </a:fld>
            <a:endParaRPr lang="en-US" dirty="0"/>
          </a:p>
        </p:txBody>
      </p:sp>
    </p:spTree>
    <p:extLst>
      <p:ext uri="{BB962C8B-B14F-4D97-AF65-F5344CB8AC3E}">
        <p14:creationId xmlns:p14="http://schemas.microsoft.com/office/powerpoint/2010/main" val="1116956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226C0-3E89-14C1-9A9C-5032EFAB80CD}"/>
              </a:ext>
            </a:extLst>
          </p:cNvPr>
          <p:cNvSpPr>
            <a:spLocks noGrp="1"/>
          </p:cNvSpPr>
          <p:nvPr>
            <p:ph type="title"/>
          </p:nvPr>
        </p:nvSpPr>
        <p:spPr/>
        <p:txBody>
          <a:bodyPr/>
          <a:lstStyle/>
          <a:p>
            <a:r>
              <a:rPr lang="en-US" dirty="0"/>
              <a:t>MAME Community</a:t>
            </a:r>
          </a:p>
        </p:txBody>
      </p:sp>
      <p:sp>
        <p:nvSpPr>
          <p:cNvPr id="4" name="Slide Number Placeholder 3">
            <a:extLst>
              <a:ext uri="{FF2B5EF4-FFF2-40B4-BE49-F238E27FC236}">
                <a16:creationId xmlns:a16="http://schemas.microsoft.com/office/drawing/2014/main" id="{B9CB86EF-85AB-A938-F0B2-4E6EA5189F27}"/>
              </a:ext>
            </a:extLst>
          </p:cNvPr>
          <p:cNvSpPr>
            <a:spLocks noGrp="1"/>
          </p:cNvSpPr>
          <p:nvPr>
            <p:ph type="sldNum" sz="quarter" idx="12"/>
          </p:nvPr>
        </p:nvSpPr>
        <p:spPr/>
        <p:txBody>
          <a:bodyPr/>
          <a:lstStyle/>
          <a:p>
            <a:fld id="{4573CFF5-95FE-48F1-8536-9021E3950276}" type="slidenum">
              <a:rPr lang="en-US" smtClean="0"/>
              <a:t>7</a:t>
            </a:fld>
            <a:endParaRPr lang="en-US" dirty="0"/>
          </a:p>
        </p:txBody>
      </p:sp>
      <p:sp>
        <p:nvSpPr>
          <p:cNvPr id="5" name="TextBox 4">
            <a:extLst>
              <a:ext uri="{FF2B5EF4-FFF2-40B4-BE49-F238E27FC236}">
                <a16:creationId xmlns:a16="http://schemas.microsoft.com/office/drawing/2014/main" id="{AA616E89-D9E2-E1AB-C1F2-09C8A2F81B75}"/>
              </a:ext>
            </a:extLst>
          </p:cNvPr>
          <p:cNvSpPr txBox="1"/>
          <p:nvPr/>
        </p:nvSpPr>
        <p:spPr>
          <a:xfrm>
            <a:off x="3339547" y="4193120"/>
            <a:ext cx="5367130" cy="523220"/>
          </a:xfrm>
          <a:prstGeom prst="rect">
            <a:avLst/>
          </a:prstGeom>
          <a:noFill/>
        </p:spPr>
        <p:txBody>
          <a:bodyPr wrap="square" rtlCol="0">
            <a:spAutoFit/>
          </a:bodyPr>
          <a:lstStyle/>
          <a:p>
            <a:pPr algn="ctr"/>
            <a:r>
              <a:rPr lang="en-US" sz="2800" b="1" dirty="0">
                <a:solidFill>
                  <a:srgbClr val="0070C0"/>
                </a:solidFill>
              </a:rPr>
              <a:t>www.mainemfg.org</a:t>
            </a:r>
          </a:p>
        </p:txBody>
      </p:sp>
      <p:sp>
        <p:nvSpPr>
          <p:cNvPr id="9" name="TextBox 8">
            <a:extLst>
              <a:ext uri="{FF2B5EF4-FFF2-40B4-BE49-F238E27FC236}">
                <a16:creationId xmlns:a16="http://schemas.microsoft.com/office/drawing/2014/main" id="{ACE907F0-DFA5-B49A-3823-B10675140993}"/>
              </a:ext>
            </a:extLst>
          </p:cNvPr>
          <p:cNvSpPr txBox="1"/>
          <p:nvPr/>
        </p:nvSpPr>
        <p:spPr>
          <a:xfrm>
            <a:off x="3339547" y="1529433"/>
            <a:ext cx="5367130" cy="523220"/>
          </a:xfrm>
          <a:prstGeom prst="rect">
            <a:avLst/>
          </a:prstGeom>
          <a:noFill/>
        </p:spPr>
        <p:txBody>
          <a:bodyPr wrap="square" rtlCol="0">
            <a:spAutoFit/>
          </a:bodyPr>
          <a:lstStyle/>
          <a:p>
            <a:pPr algn="ctr"/>
            <a:r>
              <a:rPr lang="en-US" sz="2800" b="1" dirty="0">
                <a:solidFill>
                  <a:srgbClr val="0070C0"/>
                </a:solidFill>
              </a:rPr>
              <a:t>www.mainemfg.com</a:t>
            </a:r>
          </a:p>
        </p:txBody>
      </p:sp>
      <p:pic>
        <p:nvPicPr>
          <p:cNvPr id="11" name="Picture 10">
            <a:extLst>
              <a:ext uri="{FF2B5EF4-FFF2-40B4-BE49-F238E27FC236}">
                <a16:creationId xmlns:a16="http://schemas.microsoft.com/office/drawing/2014/main" id="{04FF011E-42FC-4B99-A392-E50049FABF63}"/>
              </a:ext>
            </a:extLst>
          </p:cNvPr>
          <p:cNvPicPr>
            <a:picLocks noChangeAspect="1"/>
          </p:cNvPicPr>
          <p:nvPr/>
        </p:nvPicPr>
        <p:blipFill>
          <a:blip r:embed="rId2"/>
          <a:stretch>
            <a:fillRect/>
          </a:stretch>
        </p:blipFill>
        <p:spPr>
          <a:xfrm>
            <a:off x="1169009" y="4716340"/>
            <a:ext cx="9699893" cy="1899979"/>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49544902-D2E1-1FB7-7310-D398EC6F7FB6}"/>
              </a:ext>
            </a:extLst>
          </p:cNvPr>
          <p:cNvPicPr>
            <a:picLocks noChangeAspect="1"/>
          </p:cNvPicPr>
          <p:nvPr/>
        </p:nvPicPr>
        <p:blipFill rotWithShape="1">
          <a:blip r:embed="rId3"/>
          <a:srcRect b="8259"/>
          <a:stretch/>
        </p:blipFill>
        <p:spPr>
          <a:xfrm>
            <a:off x="1177322" y="2029540"/>
            <a:ext cx="9691580" cy="2163580"/>
          </a:xfrm>
          <a:prstGeom prst="rect">
            <a:avLst/>
          </a:prstGeom>
          <a:effectLst>
            <a:outerShdw blurRad="50800" dist="38100" dir="2700000" algn="tl" rotWithShape="0">
              <a:prstClr val="black">
                <a:alpha val="40000"/>
              </a:prstClr>
            </a:outerShdw>
          </a:effectLst>
        </p:spPr>
      </p:pic>
      <p:sp>
        <p:nvSpPr>
          <p:cNvPr id="16" name="Oval 15">
            <a:extLst>
              <a:ext uri="{FF2B5EF4-FFF2-40B4-BE49-F238E27FC236}">
                <a16:creationId xmlns:a16="http://schemas.microsoft.com/office/drawing/2014/main" id="{C434CAEA-2D9F-3D3A-B888-8A87A6E75A53}"/>
              </a:ext>
            </a:extLst>
          </p:cNvPr>
          <p:cNvSpPr/>
          <p:nvPr/>
        </p:nvSpPr>
        <p:spPr>
          <a:xfrm>
            <a:off x="4532243" y="3134139"/>
            <a:ext cx="881270" cy="450574"/>
          </a:xfrm>
          <a:prstGeom prst="ellipse">
            <a:avLst/>
          </a:prstGeom>
          <a:noFill/>
          <a:ln w="63500">
            <a:solidFill>
              <a:srgbClr val="00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row: Down 17">
            <a:extLst>
              <a:ext uri="{FF2B5EF4-FFF2-40B4-BE49-F238E27FC236}">
                <a16:creationId xmlns:a16="http://schemas.microsoft.com/office/drawing/2014/main" id="{189B6832-3532-015D-1C5C-A40B2056F8F4}"/>
              </a:ext>
            </a:extLst>
          </p:cNvPr>
          <p:cNvSpPr/>
          <p:nvPr/>
        </p:nvSpPr>
        <p:spPr>
          <a:xfrm rot="18868833">
            <a:off x="3447143" y="1148684"/>
            <a:ext cx="457200" cy="245403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084ED8F-D595-5457-B05E-B9A93025648B}"/>
              </a:ext>
            </a:extLst>
          </p:cNvPr>
          <p:cNvSpPr txBox="1"/>
          <p:nvPr/>
        </p:nvSpPr>
        <p:spPr>
          <a:xfrm>
            <a:off x="218485" y="4193120"/>
            <a:ext cx="728283" cy="461665"/>
          </a:xfrm>
          <a:prstGeom prst="rect">
            <a:avLst/>
          </a:prstGeom>
          <a:noFill/>
        </p:spPr>
        <p:txBody>
          <a:bodyPr wrap="square" rtlCol="0">
            <a:spAutoFit/>
          </a:bodyPr>
          <a:lstStyle/>
          <a:p>
            <a:r>
              <a:rPr lang="en-US" sz="2400" b="1" dirty="0"/>
              <a:t>OR</a:t>
            </a:r>
            <a:endParaRPr lang="en-US" b="1" dirty="0"/>
          </a:p>
        </p:txBody>
      </p:sp>
    </p:spTree>
    <p:extLst>
      <p:ext uri="{BB962C8B-B14F-4D97-AF65-F5344CB8AC3E}">
        <p14:creationId xmlns:p14="http://schemas.microsoft.com/office/powerpoint/2010/main" val="2772090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5FDB4-022D-9E65-D01E-04149816BDB5}"/>
              </a:ext>
            </a:extLst>
          </p:cNvPr>
          <p:cNvSpPr>
            <a:spLocks noGrp="1"/>
          </p:cNvSpPr>
          <p:nvPr>
            <p:ph type="title"/>
          </p:nvPr>
        </p:nvSpPr>
        <p:spPr/>
        <p:txBody>
          <a:bodyPr/>
          <a:lstStyle/>
          <a:p>
            <a:r>
              <a:rPr lang="en-US" dirty="0"/>
              <a:t>New Collateral</a:t>
            </a:r>
          </a:p>
        </p:txBody>
      </p:sp>
      <p:sp>
        <p:nvSpPr>
          <p:cNvPr id="4" name="Slide Number Placeholder 3">
            <a:extLst>
              <a:ext uri="{FF2B5EF4-FFF2-40B4-BE49-F238E27FC236}">
                <a16:creationId xmlns:a16="http://schemas.microsoft.com/office/drawing/2014/main" id="{602B91B8-9A08-0DCD-ED5D-C9E6AB39CBE2}"/>
              </a:ext>
            </a:extLst>
          </p:cNvPr>
          <p:cNvSpPr>
            <a:spLocks noGrp="1"/>
          </p:cNvSpPr>
          <p:nvPr>
            <p:ph type="sldNum" sz="quarter" idx="12"/>
          </p:nvPr>
        </p:nvSpPr>
        <p:spPr/>
        <p:txBody>
          <a:bodyPr/>
          <a:lstStyle/>
          <a:p>
            <a:fld id="{B2DC25EE-239B-4C5F-AAD1-255A7D5F1EE2}" type="slidenum">
              <a:rPr lang="en-US" smtClean="0"/>
              <a:t>8</a:t>
            </a:fld>
            <a:endParaRPr lang="en-US" dirty="0"/>
          </a:p>
        </p:txBody>
      </p:sp>
      <p:pic>
        <p:nvPicPr>
          <p:cNvPr id="3" name="Picture 2">
            <a:extLst>
              <a:ext uri="{FF2B5EF4-FFF2-40B4-BE49-F238E27FC236}">
                <a16:creationId xmlns:a16="http://schemas.microsoft.com/office/drawing/2014/main" id="{F6B9D3DA-4439-BB19-35BF-CA38B0FDC5DB}"/>
              </a:ext>
            </a:extLst>
          </p:cNvPr>
          <p:cNvPicPr>
            <a:picLocks noChangeAspect="1"/>
          </p:cNvPicPr>
          <p:nvPr/>
        </p:nvPicPr>
        <p:blipFill>
          <a:blip r:embed="rId2"/>
          <a:stretch>
            <a:fillRect/>
          </a:stretch>
        </p:blipFill>
        <p:spPr>
          <a:xfrm>
            <a:off x="5161721" y="1945816"/>
            <a:ext cx="6888811" cy="4460549"/>
          </a:xfrm>
          <a:prstGeom prst="rect">
            <a:avLst/>
          </a:prstGeom>
        </p:spPr>
      </p:pic>
      <p:pic>
        <p:nvPicPr>
          <p:cNvPr id="5" name="Picture 4">
            <a:extLst>
              <a:ext uri="{FF2B5EF4-FFF2-40B4-BE49-F238E27FC236}">
                <a16:creationId xmlns:a16="http://schemas.microsoft.com/office/drawing/2014/main" id="{FABFC5F9-6C07-D893-4A84-840567689CA9}"/>
              </a:ext>
            </a:extLst>
          </p:cNvPr>
          <p:cNvPicPr>
            <a:picLocks noChangeAspect="1"/>
          </p:cNvPicPr>
          <p:nvPr/>
        </p:nvPicPr>
        <p:blipFill>
          <a:blip r:embed="rId3"/>
          <a:stretch>
            <a:fillRect/>
          </a:stretch>
        </p:blipFill>
        <p:spPr>
          <a:xfrm>
            <a:off x="574163" y="1853076"/>
            <a:ext cx="4339991" cy="4685836"/>
          </a:xfrm>
          <a:prstGeom prst="rect">
            <a:avLst/>
          </a:prstGeom>
        </p:spPr>
      </p:pic>
    </p:spTree>
    <p:extLst>
      <p:ext uri="{BB962C8B-B14F-4D97-AF65-F5344CB8AC3E}">
        <p14:creationId xmlns:p14="http://schemas.microsoft.com/office/powerpoint/2010/main" val="1742195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1B593-4CD1-11ED-8DFB-6B621F619C43}"/>
              </a:ext>
            </a:extLst>
          </p:cNvPr>
          <p:cNvSpPr>
            <a:spLocks noGrp="1"/>
          </p:cNvSpPr>
          <p:nvPr>
            <p:ph type="title"/>
          </p:nvPr>
        </p:nvSpPr>
        <p:spPr/>
        <p:txBody>
          <a:bodyPr>
            <a:normAutofit fontScale="90000"/>
          </a:bodyPr>
          <a:lstStyle/>
          <a:p>
            <a:r>
              <a:rPr lang="en-US" dirty="0"/>
              <a:t>Calling out some folks in attendance. . . </a:t>
            </a:r>
          </a:p>
        </p:txBody>
      </p:sp>
      <p:sp>
        <p:nvSpPr>
          <p:cNvPr id="3" name="Content Placeholder 2">
            <a:extLst>
              <a:ext uri="{FF2B5EF4-FFF2-40B4-BE49-F238E27FC236}">
                <a16:creationId xmlns:a16="http://schemas.microsoft.com/office/drawing/2014/main" id="{88F3F055-74F7-42EC-7692-B32F362C3C58}"/>
              </a:ext>
            </a:extLst>
          </p:cNvPr>
          <p:cNvSpPr>
            <a:spLocks noGrp="1"/>
          </p:cNvSpPr>
          <p:nvPr>
            <p:ph idx="1"/>
          </p:nvPr>
        </p:nvSpPr>
        <p:spPr>
          <a:xfrm>
            <a:off x="2683565" y="1916320"/>
            <a:ext cx="8600131" cy="4071730"/>
          </a:xfrm>
        </p:spPr>
        <p:txBody>
          <a:bodyPr>
            <a:normAutofit lnSpcReduction="10000"/>
          </a:bodyPr>
          <a:lstStyle/>
          <a:p>
            <a:r>
              <a:rPr lang="en-US" b="1" dirty="0"/>
              <a:t>Derek Fox </a:t>
            </a:r>
            <a:r>
              <a:rPr lang="en-US" dirty="0"/>
              <a:t>– Elmet Technologies (Vice Chair of the MAME BOD)</a:t>
            </a:r>
          </a:p>
          <a:p>
            <a:r>
              <a:rPr lang="en-US" b="1" dirty="0"/>
              <a:t>Joe Rizzo </a:t>
            </a:r>
            <a:r>
              <a:rPr lang="en-US" dirty="0"/>
              <a:t>– USN TPP program</a:t>
            </a:r>
          </a:p>
          <a:p>
            <a:r>
              <a:rPr lang="en-US" b="1" dirty="0"/>
              <a:t>Dick Dyer, John Lewis </a:t>
            </a:r>
            <a:r>
              <a:rPr lang="en-US" dirty="0"/>
              <a:t>and </a:t>
            </a:r>
            <a:r>
              <a:rPr lang="en-US" b="1" dirty="0"/>
              <a:t>Rachel Knight </a:t>
            </a:r>
            <a:r>
              <a:rPr lang="en-US" dirty="0"/>
              <a:t>– EGS Core Team</a:t>
            </a:r>
          </a:p>
          <a:p>
            <a:r>
              <a:rPr lang="en-US" dirty="0"/>
              <a:t>The Maine FIRST and VEX Robotics teams. . .from Falmouth, Gorham, Oakland and Yarmouth, as well as the Coliseum here in Portland. . . all sponsored by the </a:t>
            </a:r>
            <a:r>
              <a:rPr lang="en-US" b="1" dirty="0"/>
              <a:t>Robotics Institute of Maine (RIM)</a:t>
            </a:r>
          </a:p>
          <a:p>
            <a:endParaRPr lang="en-US" dirty="0"/>
          </a:p>
        </p:txBody>
      </p:sp>
      <p:sp>
        <p:nvSpPr>
          <p:cNvPr id="4" name="Slide Number Placeholder 3">
            <a:extLst>
              <a:ext uri="{FF2B5EF4-FFF2-40B4-BE49-F238E27FC236}">
                <a16:creationId xmlns:a16="http://schemas.microsoft.com/office/drawing/2014/main" id="{08664ED1-E624-1D1A-9D31-EC64E19CCFC3}"/>
              </a:ext>
            </a:extLst>
          </p:cNvPr>
          <p:cNvSpPr>
            <a:spLocks noGrp="1"/>
          </p:cNvSpPr>
          <p:nvPr>
            <p:ph type="sldNum" sz="quarter" idx="12"/>
          </p:nvPr>
        </p:nvSpPr>
        <p:spPr/>
        <p:txBody>
          <a:bodyPr/>
          <a:lstStyle/>
          <a:p>
            <a:fld id="{4573CFF5-95FE-48F1-8536-9021E3950276}" type="slidenum">
              <a:rPr lang="en-US" smtClean="0"/>
              <a:t>9</a:t>
            </a:fld>
            <a:endParaRPr lang="en-US" dirty="0"/>
          </a:p>
        </p:txBody>
      </p:sp>
      <p:pic>
        <p:nvPicPr>
          <p:cNvPr id="8" name="Picture 7" descr="A gold text with a crown&#10;&#10;Description automatically generated">
            <a:extLst>
              <a:ext uri="{FF2B5EF4-FFF2-40B4-BE49-F238E27FC236}">
                <a16:creationId xmlns:a16="http://schemas.microsoft.com/office/drawing/2014/main" id="{307937FA-978D-50FB-9947-FDE5CBEC93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122" y="1916320"/>
            <a:ext cx="1779082" cy="1779082"/>
          </a:xfrm>
          <a:prstGeom prst="rect">
            <a:avLst/>
          </a:prstGeom>
        </p:spPr>
      </p:pic>
    </p:spTree>
    <p:extLst>
      <p:ext uri="{BB962C8B-B14F-4D97-AF65-F5344CB8AC3E}">
        <p14:creationId xmlns:p14="http://schemas.microsoft.com/office/powerpoint/2010/main" val="3873055589"/>
      </p:ext>
    </p:extLst>
  </p:cSld>
  <p:clrMapOvr>
    <a:masterClrMapping/>
  </p:clrMapOvr>
</p:sld>
</file>

<file path=ppt/theme/theme1.xml><?xml version="1.0" encoding="utf-8"?>
<a:theme xmlns:a="http://schemas.openxmlformats.org/drawingml/2006/main" name="MAME PPTX template 2023">
  <a:themeElements>
    <a:clrScheme name="Custom 1">
      <a:dk1>
        <a:srgbClr val="000000"/>
      </a:dk1>
      <a:lt1>
        <a:sysClr val="window" lastClr="FFFFFF"/>
      </a:lt1>
      <a:dk2>
        <a:srgbClr val="262626"/>
      </a:dk2>
      <a:lt2>
        <a:srgbClr val="FFFFFF"/>
      </a:lt2>
      <a:accent1>
        <a:srgbClr val="009999"/>
      </a:accent1>
      <a:accent2>
        <a:srgbClr val="F5A700"/>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ME PPTX template 2023" id="{46ACD7C9-ECEE-42BB-BF99-70052D1C9568}" vid="{F416EF4A-8B8D-44E6-ADAB-0A53A3D1DC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4680</TotalTime>
  <Words>6579</Words>
  <Application>Microsoft Office PowerPoint</Application>
  <PresentationFormat>Widescreen</PresentationFormat>
  <Paragraphs>593</Paragraphs>
  <Slides>68</Slides>
  <Notes>18</Notes>
  <HiddenSlides>2</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68</vt:i4>
      </vt:variant>
    </vt:vector>
  </HeadingPairs>
  <TitlesOfParts>
    <vt:vector size="85" baseType="lpstr">
      <vt:lpstr>Aptos</vt:lpstr>
      <vt:lpstr>Aptos Narrow</vt:lpstr>
      <vt:lpstr>Arial</vt:lpstr>
      <vt:lpstr>BentonSans</vt:lpstr>
      <vt:lpstr>BentonSans Bold</vt:lpstr>
      <vt:lpstr>BentonSans Medium</vt:lpstr>
      <vt:lpstr>BentonSans Regular</vt:lpstr>
      <vt:lpstr>Calibri</vt:lpstr>
      <vt:lpstr>Courier New</vt:lpstr>
      <vt:lpstr>Franklin Gothic Book</vt:lpstr>
      <vt:lpstr>Franklin Gothic Demi</vt:lpstr>
      <vt:lpstr>Lato</vt:lpstr>
      <vt:lpstr>Libre Baskerville</vt:lpstr>
      <vt:lpstr>Mundo Sans Std</vt:lpstr>
      <vt:lpstr>Neue Haas Grotesk Text Pro</vt:lpstr>
      <vt:lpstr>Source Sans Pro</vt:lpstr>
      <vt:lpstr>MAME PPTX template 2023</vt:lpstr>
      <vt:lpstr>MFGx SUMMIT</vt:lpstr>
      <vt:lpstr>Agenda</vt:lpstr>
      <vt:lpstr>WELCOME  Mike Roughton – Executive Director</vt:lpstr>
      <vt:lpstr>Milestones</vt:lpstr>
      <vt:lpstr>MAME Community</vt:lpstr>
      <vt:lpstr>MAME Community</vt:lpstr>
      <vt:lpstr>MAME Community</vt:lpstr>
      <vt:lpstr>New Collateral</vt:lpstr>
      <vt:lpstr>Calling out some folks in attendance. . . </vt:lpstr>
      <vt:lpstr>Thank-you to our sponsors</vt:lpstr>
      <vt:lpstr>Mainebiz</vt:lpstr>
      <vt:lpstr>Advocacy</vt:lpstr>
      <vt:lpstr>   131st Legislature Overview   </vt:lpstr>
      <vt:lpstr>Legislative Successes</vt:lpstr>
      <vt:lpstr>Legislative Successes</vt:lpstr>
      <vt:lpstr>Saved by Dysfunction</vt:lpstr>
      <vt:lpstr>Looking to the Future</vt:lpstr>
      <vt:lpstr>Dirigo Business Incentives</vt:lpstr>
      <vt:lpstr>THANK YOU!</vt:lpstr>
      <vt:lpstr>Panel Dialogue</vt:lpstr>
      <vt:lpstr>PowerPoint Presentation</vt:lpstr>
      <vt:lpstr>Energy</vt:lpstr>
      <vt:lpstr>          Constellation</vt:lpstr>
      <vt:lpstr>What’s In Your Electric Supplier’s Price?</vt:lpstr>
      <vt:lpstr>Supplier Stack 2020 vs. Today</vt:lpstr>
      <vt:lpstr>Nat Gas Prices Up  From 3.5-Year Low in Q1, Still Near Historic Lows</vt:lpstr>
      <vt:lpstr>US LNG Export Growth Will Lead the Way for Natural Gas </vt:lpstr>
      <vt:lpstr>Market Bullish on Natural Gas Demand </vt:lpstr>
      <vt:lpstr>Producers Stick to 2024 Game Plan, Pullback While Prices Low </vt:lpstr>
      <vt:lpstr>Pricing</vt:lpstr>
      <vt:lpstr>New England Historical Power Pricing – 5 Year Lookback</vt:lpstr>
      <vt:lpstr>Natural Gas Calendar Strips Also Elevated vs. 2020/21</vt:lpstr>
      <vt:lpstr>Uniqueness of New England Energy – Elevated Winter Risks</vt:lpstr>
      <vt:lpstr>“Top 5” Summer Heat Expected </vt:lpstr>
      <vt:lpstr>Key New England Strategic Takeaways</vt:lpstr>
      <vt:lpstr>PowerPoint Presentation</vt:lpstr>
      <vt:lpstr>Constellation: By the Numbers</vt:lpstr>
      <vt:lpstr>Generating Assets</vt:lpstr>
      <vt:lpstr>Power Procurement Options</vt:lpstr>
      <vt:lpstr>Strategic Approaches to Buying Power</vt:lpstr>
      <vt:lpstr>Developing a Sustainability Plan</vt:lpstr>
      <vt:lpstr>Renewable Energy Certificates (RECs)</vt:lpstr>
      <vt:lpstr>Disclaimer</vt:lpstr>
      <vt:lpstr>PowerPoint Presentation</vt:lpstr>
      <vt:lpstr>PowerPoint Presentation</vt:lpstr>
      <vt:lpstr>Onsite Energy Technical Assistance Partnerships  (TAPs)</vt:lpstr>
      <vt:lpstr>Onsite Energy Technical Assistance Partnerships (TAPs)</vt:lpstr>
      <vt:lpstr>PowerPoint Presentation</vt:lpstr>
      <vt:lpstr>Commercial and Industrial Custom Incentive Programs</vt:lpstr>
      <vt:lpstr>PowerPoint Presentation</vt:lpstr>
      <vt:lpstr>Electric, or Distributed Generation Incentives</vt:lpstr>
      <vt:lpstr>Manufacturer Fuel Savings Incentives</vt:lpstr>
      <vt:lpstr>Heat Recovery From Process Heat</vt:lpstr>
      <vt:lpstr>Back-Pressure Steam Turbine Generator</vt:lpstr>
      <vt:lpstr>High Efficiency Compressed Air Systems</vt:lpstr>
      <vt:lpstr>High Efficiency Power Supply for Induction Furnace</vt:lpstr>
      <vt:lpstr>Efficiency Maine Projects at Texas Instruments – MFAB</vt:lpstr>
      <vt:lpstr>Execute Aggressive Installation Schedules</vt:lpstr>
      <vt:lpstr>Justify Large Energy Conservation Equipment</vt:lpstr>
      <vt:lpstr>Implement Emerging Technologies</vt:lpstr>
      <vt:lpstr>Panel Dialogue</vt:lpstr>
      <vt:lpstr>Panelists</vt:lpstr>
      <vt:lpstr>MAME Annual Awards</vt:lpstr>
      <vt:lpstr>Pine Tree Award</vt:lpstr>
      <vt:lpstr>Manufacturer of the Year</vt:lpstr>
      <vt:lpstr>The last word. . .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Roughton</dc:creator>
  <cp:lastModifiedBy>Mike Roughton</cp:lastModifiedBy>
  <cp:revision>9</cp:revision>
  <cp:lastPrinted>2023-05-11T19:50:38Z</cp:lastPrinted>
  <dcterms:created xsi:type="dcterms:W3CDTF">2023-05-01T17:58:58Z</dcterms:created>
  <dcterms:modified xsi:type="dcterms:W3CDTF">2024-05-28T18:03:00Z</dcterms:modified>
</cp:coreProperties>
</file>